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y="6858000" cx="12188825"/>
  <p:notesSz cx="6858000" cy="9144000"/>
  <p:embeddedFontLst>
    <p:embeddedFont>
      <p:font typeface="Palatino Linotype"/>
      <p:regular r:id="rId20"/>
      <p:bold r:id="rId21"/>
      <p:italic r:id="rId22"/>
      <p:boldItalic r:id="rId23"/>
    </p:embeddedFont>
    <p:embeddedFont>
      <p:font typeface="Tahoma"/>
      <p:regular r:id="rId24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9FEE24E7-7659-4B87-8810-C6F8C01D1327}">
  <a:tblStyle styleId="{9FEE24E7-7659-4B87-8810-C6F8C01D1327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1008" orient="horz"/>
        <p:guide pos="3792" orient="horz"/>
        <p:guide pos="1152" orient="horz"/>
        <p:guide pos="3360" orient="horz"/>
        <p:guide pos="3072" orient="horz"/>
        <p:guide pos="864" orient="horz"/>
        <p:guide pos="528" orient="horz"/>
        <p:guide pos="2784" orient="horz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alatinoLinotype-regular.fntdata"/><Relationship Id="rId22" Type="http://schemas.openxmlformats.org/officeDocument/2006/relationships/font" Target="fonts/PalatinoLinotype-italic.fntdata"/><Relationship Id="rId21" Type="http://schemas.openxmlformats.org/officeDocument/2006/relationships/font" Target="fonts/PalatinoLinotype-bold.fntdata"/><Relationship Id="rId24" Type="http://schemas.openxmlformats.org/officeDocument/2006/relationships/font" Target="fonts/Tahoma-regular.fntdata"/><Relationship Id="rId23" Type="http://schemas.openxmlformats.org/officeDocument/2006/relationships/font" Target="fonts/PalatinoLinotype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5" Type="http://schemas.openxmlformats.org/officeDocument/2006/relationships/font" Target="fonts/Tahoma-bold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-228600" lvl="1" marL="91440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-228600" lvl="2" marL="137160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-228600" lvl="3" marL="182880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-228600" lvl="4" marL="228600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-228600" lvl="5" marL="274320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-228600" lvl="6" marL="320040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-228600" lvl="7" marL="365760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-228600" lvl="8" marL="411480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w-IL" sz="12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0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1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2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3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5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6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7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9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כותרת ותוכן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912812" y="5334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body"/>
          </p:nvPr>
        </p:nvSpPr>
        <p:spPr>
          <a:xfrm>
            <a:off x="912812" y="1828800"/>
            <a:ext cx="96012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1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17500" lvl="4" marL="22860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6pPr>
            <a:lvl7pPr indent="-317500" lvl="6" marL="32004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8pPr>
            <a:lvl9pPr indent="-317500" lvl="8" marL="41148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2115220" y="6172200"/>
            <a:ext cx="1320059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651550" y="6172200"/>
            <a:ext cx="6862462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908348" y="6172200"/>
            <a:ext cx="990601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rtl="1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rtl="1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rtl="1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rtl="1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rtl="1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rtl="1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rtl="1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rtl="1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כותרת וטקסט אנכי" type="vertTx">
  <p:cSld name="VERTICAL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/>
          <p:nvPr>
            <p:ph type="title"/>
          </p:nvPr>
        </p:nvSpPr>
        <p:spPr>
          <a:xfrm>
            <a:off x="912812" y="5334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" type="body"/>
          </p:nvPr>
        </p:nvSpPr>
        <p:spPr>
          <a:xfrm flipH="1" rot="5400000">
            <a:off x="3617912" y="-876300"/>
            <a:ext cx="4191000" cy="9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1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17500" lvl="4" marL="22860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6pPr>
            <a:lvl7pPr indent="-317500" lvl="6" marL="32004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8pPr>
            <a:lvl9pPr indent="-317500" lvl="8" marL="41148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0" type="dt"/>
          </p:nvPr>
        </p:nvSpPr>
        <p:spPr>
          <a:xfrm>
            <a:off x="2115220" y="6172200"/>
            <a:ext cx="1320059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1" type="ftr"/>
          </p:nvPr>
        </p:nvSpPr>
        <p:spPr>
          <a:xfrm>
            <a:off x="3651550" y="6172200"/>
            <a:ext cx="6862462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2" type="sldNum"/>
          </p:nvPr>
        </p:nvSpPr>
        <p:spPr>
          <a:xfrm>
            <a:off x="908348" y="6172200"/>
            <a:ext cx="990601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rtl="1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rtl="1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rtl="1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rtl="1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rtl="1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rtl="1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rtl="1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rtl="1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כותרת וטקסט אנכיים" type="vertTitleAndTx">
  <p:cSld name="VERTICAL_TITLE_AND_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/>
          <p:nvPr>
            <p:ph type="title"/>
          </p:nvPr>
        </p:nvSpPr>
        <p:spPr>
          <a:xfrm flipH="1" rot="5400000">
            <a:off x="-1202234" y="2643982"/>
            <a:ext cx="5592764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" type="body"/>
          </p:nvPr>
        </p:nvSpPr>
        <p:spPr>
          <a:xfrm flipH="1" rot="5400000">
            <a:off x="3679029" y="-708818"/>
            <a:ext cx="5592764" cy="8077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1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17500" lvl="4" marL="22860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6pPr>
            <a:lvl7pPr indent="-317500" lvl="6" marL="32004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8pPr>
            <a:lvl9pPr indent="-317500" lvl="8" marL="41148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0" type="dt"/>
          </p:nvPr>
        </p:nvSpPr>
        <p:spPr>
          <a:xfrm>
            <a:off x="2115220" y="6172200"/>
            <a:ext cx="1320059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1" type="ftr"/>
          </p:nvPr>
        </p:nvSpPr>
        <p:spPr>
          <a:xfrm>
            <a:off x="3651550" y="6172200"/>
            <a:ext cx="6862462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908348" y="6172200"/>
            <a:ext cx="990601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/>
          <p:nvPr>
            <p:ph idx="10" type="dt"/>
          </p:nvPr>
        </p:nvSpPr>
        <p:spPr>
          <a:xfrm>
            <a:off x="914162" y="6248400"/>
            <a:ext cx="253933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4"/>
          <p:cNvSpPr txBox="1"/>
          <p:nvPr>
            <p:ph idx="11" type="ftr"/>
          </p:nvPr>
        </p:nvSpPr>
        <p:spPr>
          <a:xfrm>
            <a:off x="4164515" y="6248400"/>
            <a:ext cx="385979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4"/>
          <p:cNvSpPr txBox="1"/>
          <p:nvPr>
            <p:ph idx="12" type="sldNum"/>
          </p:nvPr>
        </p:nvSpPr>
        <p:spPr>
          <a:xfrm>
            <a:off x="8735324" y="6248400"/>
            <a:ext cx="253933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/>
          <p:nvPr>
            <p:ph type="ctrTitle"/>
          </p:nvPr>
        </p:nvSpPr>
        <p:spPr>
          <a:xfrm>
            <a:off x="914162" y="2130426"/>
            <a:ext cx="10360501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5"/>
          <p:cNvSpPr txBox="1"/>
          <p:nvPr>
            <p:ph idx="1" type="subTitle"/>
          </p:nvPr>
        </p:nvSpPr>
        <p:spPr>
          <a:xfrm>
            <a:off x="1828324" y="3886200"/>
            <a:ext cx="8532178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/>
            </a:lvl1pPr>
            <a:lvl2pPr lvl="1" rt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/>
            </a:lvl2pPr>
            <a:lvl3pPr lvl="2" rtl="1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/>
            </a:lvl3pPr>
            <a:lvl4pPr lvl="3" rtl="1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4pPr>
            <a:lvl5pPr lvl="4" rtl="1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5pPr>
            <a:lvl6pPr lvl="5" rtl="1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6pPr>
            <a:lvl7pPr lvl="6" rtl="1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7pPr>
            <a:lvl8pPr lvl="7" rtl="1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8pPr>
            <a:lvl9pPr lvl="8" rtl="1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9pPr>
          </a:lstStyle>
          <a:p/>
        </p:txBody>
      </p:sp>
      <p:sp>
        <p:nvSpPr>
          <p:cNvPr id="95" name="Google Shape;95;p15"/>
          <p:cNvSpPr txBox="1"/>
          <p:nvPr>
            <p:ph idx="10" type="dt"/>
          </p:nvPr>
        </p:nvSpPr>
        <p:spPr>
          <a:xfrm>
            <a:off x="914162" y="6248400"/>
            <a:ext cx="253933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5"/>
          <p:cNvSpPr txBox="1"/>
          <p:nvPr>
            <p:ph idx="11" type="ftr"/>
          </p:nvPr>
        </p:nvSpPr>
        <p:spPr>
          <a:xfrm>
            <a:off x="4164515" y="6248400"/>
            <a:ext cx="385979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5"/>
          <p:cNvSpPr txBox="1"/>
          <p:nvPr>
            <p:ph idx="12" type="sldNum"/>
          </p:nvPr>
        </p:nvSpPr>
        <p:spPr>
          <a:xfrm>
            <a:off x="8735324" y="6248400"/>
            <a:ext cx="253933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/>
          <p:nvPr>
            <p:ph type="title"/>
          </p:nvPr>
        </p:nvSpPr>
        <p:spPr>
          <a:xfrm>
            <a:off x="914162" y="609600"/>
            <a:ext cx="1036050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6"/>
          <p:cNvSpPr txBox="1"/>
          <p:nvPr>
            <p:ph idx="1" type="body"/>
          </p:nvPr>
        </p:nvSpPr>
        <p:spPr>
          <a:xfrm>
            <a:off x="914162" y="1981200"/>
            <a:ext cx="10360501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01" name="Google Shape;101;p16"/>
          <p:cNvSpPr txBox="1"/>
          <p:nvPr>
            <p:ph idx="10" type="dt"/>
          </p:nvPr>
        </p:nvSpPr>
        <p:spPr>
          <a:xfrm>
            <a:off x="914162" y="6248400"/>
            <a:ext cx="253933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6"/>
          <p:cNvSpPr txBox="1"/>
          <p:nvPr>
            <p:ph idx="11" type="ftr"/>
          </p:nvPr>
        </p:nvSpPr>
        <p:spPr>
          <a:xfrm>
            <a:off x="4164515" y="6248400"/>
            <a:ext cx="385979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6"/>
          <p:cNvSpPr txBox="1"/>
          <p:nvPr>
            <p:ph idx="12" type="sldNum"/>
          </p:nvPr>
        </p:nvSpPr>
        <p:spPr>
          <a:xfrm>
            <a:off x="8735324" y="6248400"/>
            <a:ext cx="253933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type="title"/>
          </p:nvPr>
        </p:nvSpPr>
        <p:spPr>
          <a:xfrm>
            <a:off x="962833" y="4406901"/>
            <a:ext cx="10360501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7"/>
          <p:cNvSpPr txBox="1"/>
          <p:nvPr>
            <p:ph idx="1" type="body"/>
          </p:nvPr>
        </p:nvSpPr>
        <p:spPr>
          <a:xfrm>
            <a:off x="962833" y="2906713"/>
            <a:ext cx="10360501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1pPr>
            <a:lvl2pPr indent="-228600" lvl="1" marL="914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2pPr>
            <a:lvl3pPr indent="-228600" lvl="2" marL="13716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3pPr>
            <a:lvl4pPr indent="-228600" lvl="3" marL="182880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4pPr>
            <a:lvl5pPr indent="-228600" lvl="4" marL="228600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5pPr>
            <a:lvl6pPr indent="-228600" lvl="5" marL="274320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indent="-228600" lvl="6" marL="320040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indent="-228600" lvl="7" marL="365760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indent="-228600" lvl="8" marL="411480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/>
        </p:txBody>
      </p:sp>
      <p:sp>
        <p:nvSpPr>
          <p:cNvPr id="107" name="Google Shape;107;p17"/>
          <p:cNvSpPr txBox="1"/>
          <p:nvPr>
            <p:ph idx="10" type="dt"/>
          </p:nvPr>
        </p:nvSpPr>
        <p:spPr>
          <a:xfrm>
            <a:off x="914162" y="6248400"/>
            <a:ext cx="253933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7"/>
          <p:cNvSpPr txBox="1"/>
          <p:nvPr>
            <p:ph idx="11" type="ftr"/>
          </p:nvPr>
        </p:nvSpPr>
        <p:spPr>
          <a:xfrm>
            <a:off x="4164515" y="6248400"/>
            <a:ext cx="385979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7"/>
          <p:cNvSpPr txBox="1"/>
          <p:nvPr>
            <p:ph idx="12" type="sldNum"/>
          </p:nvPr>
        </p:nvSpPr>
        <p:spPr>
          <a:xfrm>
            <a:off x="8735324" y="6248400"/>
            <a:ext cx="253933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>
            <p:ph type="title"/>
          </p:nvPr>
        </p:nvSpPr>
        <p:spPr>
          <a:xfrm>
            <a:off x="914162" y="609600"/>
            <a:ext cx="1036050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8"/>
          <p:cNvSpPr txBox="1"/>
          <p:nvPr>
            <p:ph idx="1" type="body"/>
          </p:nvPr>
        </p:nvSpPr>
        <p:spPr>
          <a:xfrm>
            <a:off x="914162" y="1981200"/>
            <a:ext cx="5078677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indent="-381000" lvl="1" marL="9144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indent="-355600" lvl="2" marL="13716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  <p:sp>
        <p:nvSpPr>
          <p:cNvPr id="113" name="Google Shape;113;p18"/>
          <p:cNvSpPr txBox="1"/>
          <p:nvPr>
            <p:ph idx="2" type="body"/>
          </p:nvPr>
        </p:nvSpPr>
        <p:spPr>
          <a:xfrm>
            <a:off x="6195986" y="1981200"/>
            <a:ext cx="5078677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indent="-381000" lvl="1" marL="9144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indent="-355600" lvl="2" marL="13716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  <p:sp>
        <p:nvSpPr>
          <p:cNvPr id="114" name="Google Shape;114;p18"/>
          <p:cNvSpPr txBox="1"/>
          <p:nvPr>
            <p:ph idx="10" type="dt"/>
          </p:nvPr>
        </p:nvSpPr>
        <p:spPr>
          <a:xfrm>
            <a:off x="914162" y="6248400"/>
            <a:ext cx="253933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8"/>
          <p:cNvSpPr txBox="1"/>
          <p:nvPr>
            <p:ph idx="11" type="ftr"/>
          </p:nvPr>
        </p:nvSpPr>
        <p:spPr>
          <a:xfrm>
            <a:off x="4164515" y="6248400"/>
            <a:ext cx="385979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8"/>
          <p:cNvSpPr txBox="1"/>
          <p:nvPr>
            <p:ph idx="12" type="sldNum"/>
          </p:nvPr>
        </p:nvSpPr>
        <p:spPr>
          <a:xfrm>
            <a:off x="8735324" y="6248400"/>
            <a:ext cx="253933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9"/>
          <p:cNvSpPr txBox="1"/>
          <p:nvPr>
            <p:ph idx="1" type="body"/>
          </p:nvPr>
        </p:nvSpPr>
        <p:spPr>
          <a:xfrm>
            <a:off x="609441" y="1535113"/>
            <a:ext cx="538551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sz="2400"/>
            </a:lvl1pPr>
            <a:lvl2pPr indent="-228600" lvl="1" marL="914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2pPr>
            <a:lvl3pPr indent="-2286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1" sz="1800"/>
            </a:lvl3pPr>
            <a:lvl4pPr indent="-228600" lvl="3" marL="1828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4pPr>
            <a:lvl5pPr indent="-228600" lvl="4" marL="22860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5pPr>
            <a:lvl6pPr indent="-228600" lvl="5" marL="27432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6pPr>
            <a:lvl7pPr indent="-228600" lvl="6" marL="32004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7pPr>
            <a:lvl8pPr indent="-228600" lvl="7" marL="36576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8pPr>
            <a:lvl9pPr indent="-228600" lvl="8" marL="4114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120" name="Google Shape;120;p19"/>
          <p:cNvSpPr txBox="1"/>
          <p:nvPr>
            <p:ph idx="2" type="body"/>
          </p:nvPr>
        </p:nvSpPr>
        <p:spPr>
          <a:xfrm>
            <a:off x="609441" y="2174875"/>
            <a:ext cx="5385514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indent="-355600" lvl="1" marL="914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indent="-330200" lvl="3" marL="1828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indent="-330200" lvl="4" marL="22860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indent="-330200" lvl="5" marL="27432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  <p:sp>
        <p:nvSpPr>
          <p:cNvPr id="121" name="Google Shape;121;p19"/>
          <p:cNvSpPr txBox="1"/>
          <p:nvPr>
            <p:ph idx="3" type="body"/>
          </p:nvPr>
        </p:nvSpPr>
        <p:spPr>
          <a:xfrm>
            <a:off x="6191754" y="1535113"/>
            <a:ext cx="538763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sz="2400"/>
            </a:lvl1pPr>
            <a:lvl2pPr indent="-228600" lvl="1" marL="914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2pPr>
            <a:lvl3pPr indent="-2286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1" sz="1800"/>
            </a:lvl3pPr>
            <a:lvl4pPr indent="-228600" lvl="3" marL="1828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4pPr>
            <a:lvl5pPr indent="-228600" lvl="4" marL="22860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5pPr>
            <a:lvl6pPr indent="-228600" lvl="5" marL="27432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6pPr>
            <a:lvl7pPr indent="-228600" lvl="6" marL="32004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7pPr>
            <a:lvl8pPr indent="-228600" lvl="7" marL="36576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8pPr>
            <a:lvl9pPr indent="-228600" lvl="8" marL="4114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122" name="Google Shape;122;p19"/>
          <p:cNvSpPr txBox="1"/>
          <p:nvPr>
            <p:ph idx="4" type="body"/>
          </p:nvPr>
        </p:nvSpPr>
        <p:spPr>
          <a:xfrm>
            <a:off x="6191754" y="2174875"/>
            <a:ext cx="5387630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indent="-355600" lvl="1" marL="914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indent="-330200" lvl="3" marL="1828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indent="-330200" lvl="4" marL="22860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indent="-330200" lvl="5" marL="27432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  <p:sp>
        <p:nvSpPr>
          <p:cNvPr id="123" name="Google Shape;123;p19"/>
          <p:cNvSpPr txBox="1"/>
          <p:nvPr>
            <p:ph idx="10" type="dt"/>
          </p:nvPr>
        </p:nvSpPr>
        <p:spPr>
          <a:xfrm>
            <a:off x="914162" y="6248400"/>
            <a:ext cx="253933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9"/>
          <p:cNvSpPr txBox="1"/>
          <p:nvPr>
            <p:ph idx="11" type="ftr"/>
          </p:nvPr>
        </p:nvSpPr>
        <p:spPr>
          <a:xfrm>
            <a:off x="4164515" y="6248400"/>
            <a:ext cx="385979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9"/>
          <p:cNvSpPr txBox="1"/>
          <p:nvPr>
            <p:ph idx="12" type="sldNum"/>
          </p:nvPr>
        </p:nvSpPr>
        <p:spPr>
          <a:xfrm>
            <a:off x="8735324" y="6248400"/>
            <a:ext cx="253933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/>
          <p:nvPr>
            <p:ph type="title"/>
          </p:nvPr>
        </p:nvSpPr>
        <p:spPr>
          <a:xfrm>
            <a:off x="914162" y="609600"/>
            <a:ext cx="1036050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0"/>
          <p:cNvSpPr txBox="1"/>
          <p:nvPr>
            <p:ph idx="10" type="dt"/>
          </p:nvPr>
        </p:nvSpPr>
        <p:spPr>
          <a:xfrm>
            <a:off x="914162" y="6248400"/>
            <a:ext cx="253933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0"/>
          <p:cNvSpPr txBox="1"/>
          <p:nvPr>
            <p:ph idx="11" type="ftr"/>
          </p:nvPr>
        </p:nvSpPr>
        <p:spPr>
          <a:xfrm>
            <a:off x="4164515" y="6248400"/>
            <a:ext cx="385979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0"/>
          <p:cNvSpPr txBox="1"/>
          <p:nvPr>
            <p:ph idx="12" type="sldNum"/>
          </p:nvPr>
        </p:nvSpPr>
        <p:spPr>
          <a:xfrm>
            <a:off x="8735324" y="6248400"/>
            <a:ext cx="253933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/>
          <p:nvPr>
            <p:ph type="title"/>
          </p:nvPr>
        </p:nvSpPr>
        <p:spPr>
          <a:xfrm>
            <a:off x="609442" y="273050"/>
            <a:ext cx="4010039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1"/>
          <p:cNvSpPr txBox="1"/>
          <p:nvPr>
            <p:ph idx="1" type="body"/>
          </p:nvPr>
        </p:nvSpPr>
        <p:spPr>
          <a:xfrm>
            <a:off x="4765492" y="273051"/>
            <a:ext cx="6813892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/>
            </a:lvl1pPr>
            <a:lvl2pPr indent="-406400" lvl="1" marL="91440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/>
            </a:lvl2pPr>
            <a:lvl3pPr indent="-381000" lvl="2" marL="13716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3pPr>
            <a:lvl4pPr indent="-355600" lvl="3" marL="18288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indent="-355600" lvl="4" marL="22860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5pPr>
            <a:lvl6pPr indent="-355600" lvl="5" marL="27432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indent="-355600" lvl="6" marL="3200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indent="-355600" lvl="7" marL="36576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indent="-355600" lvl="8" marL="41148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/>
        </p:txBody>
      </p:sp>
      <p:sp>
        <p:nvSpPr>
          <p:cNvPr id="134" name="Google Shape;134;p21"/>
          <p:cNvSpPr txBox="1"/>
          <p:nvPr>
            <p:ph idx="2" type="body"/>
          </p:nvPr>
        </p:nvSpPr>
        <p:spPr>
          <a:xfrm>
            <a:off x="609442" y="1435101"/>
            <a:ext cx="4010039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indent="-228600" lvl="1" marL="91440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indent="-228600" lvl="2" marL="137160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indent="-228600" lvl="3" marL="18288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indent="-228600" lvl="4" marL="22860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indent="-228600" lvl="5" marL="27432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indent="-228600" lvl="6" marL="32004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indent="-228600" lvl="7" marL="36576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indent="-228600" lvl="8" marL="41148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135" name="Google Shape;135;p21"/>
          <p:cNvSpPr txBox="1"/>
          <p:nvPr>
            <p:ph idx="10" type="dt"/>
          </p:nvPr>
        </p:nvSpPr>
        <p:spPr>
          <a:xfrm>
            <a:off x="914162" y="6248400"/>
            <a:ext cx="253933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1"/>
          <p:cNvSpPr txBox="1"/>
          <p:nvPr>
            <p:ph idx="11" type="ftr"/>
          </p:nvPr>
        </p:nvSpPr>
        <p:spPr>
          <a:xfrm>
            <a:off x="4164515" y="6248400"/>
            <a:ext cx="385979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1"/>
          <p:cNvSpPr txBox="1"/>
          <p:nvPr>
            <p:ph idx="12" type="sldNum"/>
          </p:nvPr>
        </p:nvSpPr>
        <p:spPr>
          <a:xfrm>
            <a:off x="8735324" y="6248400"/>
            <a:ext cx="253933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כותרת בלבד" type="titleOnly">
  <p:cSld name="TITLE_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912812" y="5334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0" type="dt"/>
          </p:nvPr>
        </p:nvSpPr>
        <p:spPr>
          <a:xfrm>
            <a:off x="2115220" y="6172200"/>
            <a:ext cx="1320059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1" type="ftr"/>
          </p:nvPr>
        </p:nvSpPr>
        <p:spPr>
          <a:xfrm>
            <a:off x="3651550" y="6172200"/>
            <a:ext cx="6862462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908348" y="6172200"/>
            <a:ext cx="990601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rtl="1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rtl="1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rtl="1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rtl="1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rtl="1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rtl="1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rtl="1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rtl="1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/>
          <p:nvPr>
            <p:ph type="title"/>
          </p:nvPr>
        </p:nvSpPr>
        <p:spPr>
          <a:xfrm>
            <a:off x="2389095" y="4800600"/>
            <a:ext cx="7313295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2"/>
          <p:cNvSpPr/>
          <p:nvPr>
            <p:ph idx="2" type="pic"/>
          </p:nvPr>
        </p:nvSpPr>
        <p:spPr>
          <a:xfrm>
            <a:off x="2389095" y="612775"/>
            <a:ext cx="7313295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1" name="Google Shape;141;p22"/>
          <p:cNvSpPr txBox="1"/>
          <p:nvPr>
            <p:ph idx="1" type="body"/>
          </p:nvPr>
        </p:nvSpPr>
        <p:spPr>
          <a:xfrm>
            <a:off x="2389095" y="5367338"/>
            <a:ext cx="7313295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indent="-228600" lvl="1" marL="91440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indent="-228600" lvl="2" marL="137160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indent="-228600" lvl="3" marL="18288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indent="-228600" lvl="4" marL="22860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indent="-228600" lvl="5" marL="27432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indent="-228600" lvl="6" marL="32004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indent="-228600" lvl="7" marL="36576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indent="-228600" lvl="8" marL="41148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142" name="Google Shape;142;p22"/>
          <p:cNvSpPr txBox="1"/>
          <p:nvPr>
            <p:ph idx="10" type="dt"/>
          </p:nvPr>
        </p:nvSpPr>
        <p:spPr>
          <a:xfrm>
            <a:off x="914162" y="6248400"/>
            <a:ext cx="253933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2"/>
          <p:cNvSpPr txBox="1"/>
          <p:nvPr>
            <p:ph idx="11" type="ftr"/>
          </p:nvPr>
        </p:nvSpPr>
        <p:spPr>
          <a:xfrm>
            <a:off x="4164515" y="6248400"/>
            <a:ext cx="385979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2"/>
          <p:cNvSpPr txBox="1"/>
          <p:nvPr>
            <p:ph idx="12" type="sldNum"/>
          </p:nvPr>
        </p:nvSpPr>
        <p:spPr>
          <a:xfrm>
            <a:off x="8735324" y="6248400"/>
            <a:ext cx="253933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/>
          <p:nvPr>
            <p:ph type="title"/>
          </p:nvPr>
        </p:nvSpPr>
        <p:spPr>
          <a:xfrm>
            <a:off x="914162" y="609600"/>
            <a:ext cx="1036050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23"/>
          <p:cNvSpPr txBox="1"/>
          <p:nvPr>
            <p:ph idx="1" type="body"/>
          </p:nvPr>
        </p:nvSpPr>
        <p:spPr>
          <a:xfrm rot="5400000">
            <a:off x="4037013" y="-1141650"/>
            <a:ext cx="4114800" cy="103605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48" name="Google Shape;148;p23"/>
          <p:cNvSpPr txBox="1"/>
          <p:nvPr>
            <p:ph idx="10" type="dt"/>
          </p:nvPr>
        </p:nvSpPr>
        <p:spPr>
          <a:xfrm>
            <a:off x="914162" y="6248400"/>
            <a:ext cx="253933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3"/>
          <p:cNvSpPr txBox="1"/>
          <p:nvPr>
            <p:ph idx="11" type="ftr"/>
          </p:nvPr>
        </p:nvSpPr>
        <p:spPr>
          <a:xfrm>
            <a:off x="4164515" y="6248400"/>
            <a:ext cx="385979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23"/>
          <p:cNvSpPr txBox="1"/>
          <p:nvPr>
            <p:ph idx="12" type="sldNum"/>
          </p:nvPr>
        </p:nvSpPr>
        <p:spPr>
          <a:xfrm>
            <a:off x="8735324" y="6248400"/>
            <a:ext cx="253933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/>
          <p:nvPr>
            <p:ph type="title"/>
          </p:nvPr>
        </p:nvSpPr>
        <p:spPr>
          <a:xfrm rot="5400000">
            <a:off x="7236401" y="2057737"/>
            <a:ext cx="5486400" cy="2590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24"/>
          <p:cNvSpPr txBox="1"/>
          <p:nvPr>
            <p:ph idx="1" type="body"/>
          </p:nvPr>
        </p:nvSpPr>
        <p:spPr>
          <a:xfrm rot="5400000">
            <a:off x="1954576" y="-430815"/>
            <a:ext cx="5486400" cy="7567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54" name="Google Shape;154;p24"/>
          <p:cNvSpPr txBox="1"/>
          <p:nvPr>
            <p:ph idx="10" type="dt"/>
          </p:nvPr>
        </p:nvSpPr>
        <p:spPr>
          <a:xfrm>
            <a:off x="914162" y="6248400"/>
            <a:ext cx="253933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4"/>
          <p:cNvSpPr txBox="1"/>
          <p:nvPr>
            <p:ph idx="11" type="ftr"/>
          </p:nvPr>
        </p:nvSpPr>
        <p:spPr>
          <a:xfrm>
            <a:off x="4164515" y="6248400"/>
            <a:ext cx="385979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24"/>
          <p:cNvSpPr txBox="1"/>
          <p:nvPr>
            <p:ph idx="12" type="sldNum"/>
          </p:nvPr>
        </p:nvSpPr>
        <p:spPr>
          <a:xfrm>
            <a:off x="8735324" y="6248400"/>
            <a:ext cx="253933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l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שקופית כותרת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type="ctrTitle"/>
          </p:nvPr>
        </p:nvSpPr>
        <p:spPr>
          <a:xfrm>
            <a:off x="1522413" y="1371600"/>
            <a:ext cx="91440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ahoma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subTitle"/>
          </p:nvPr>
        </p:nvSpPr>
        <p:spPr>
          <a:xfrm>
            <a:off x="2436813" y="495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1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2pPr>
            <a:lvl3pPr lvl="2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4pPr>
            <a:lvl5pPr lvl="4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6pPr>
            <a:lvl7pPr lvl="6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7pPr>
            <a:lvl8pPr lvl="7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8pPr>
            <a:lvl9pPr lvl="8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0" type="dt"/>
          </p:nvPr>
        </p:nvSpPr>
        <p:spPr>
          <a:xfrm>
            <a:off x="2267621" y="6172200"/>
            <a:ext cx="1320059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1" type="ftr"/>
          </p:nvPr>
        </p:nvSpPr>
        <p:spPr>
          <a:xfrm>
            <a:off x="3803951" y="6172200"/>
            <a:ext cx="6862462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1060749" y="6172200"/>
            <a:ext cx="990601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rtl="1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rtl="1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rtl="1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rtl="1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rtl="1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rtl="1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rtl="1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rtl="1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כותרת מקטע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type="title"/>
          </p:nvPr>
        </p:nvSpPr>
        <p:spPr>
          <a:xfrm>
            <a:off x="1522414" y="2514601"/>
            <a:ext cx="91440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Tahoma"/>
              <a:buNone/>
              <a:defRPr b="0" i="0" sz="66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2436814" y="990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rtl="1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0" type="dt"/>
          </p:nvPr>
        </p:nvSpPr>
        <p:spPr>
          <a:xfrm>
            <a:off x="2267622" y="6172200"/>
            <a:ext cx="1320059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1" type="ftr"/>
          </p:nvPr>
        </p:nvSpPr>
        <p:spPr>
          <a:xfrm>
            <a:off x="3803952" y="6172200"/>
            <a:ext cx="6862462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1060750" y="6172200"/>
            <a:ext cx="990601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rtl="1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rtl="1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rtl="1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rtl="1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rtl="1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rtl="1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rtl="1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rtl="1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תוכן כפול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912813" y="5334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912813" y="1828800"/>
            <a:ext cx="4645152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rtl="1" algn="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indent="-342900" lvl="1" marL="914400" rtl="1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30200" lvl="2" marL="13716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17500" lvl="3" marL="18288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indent="-317500" lvl="4" marL="22860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indent="-317500" lvl="5" marL="27432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6pPr>
            <a:lvl7pPr indent="-317500" lvl="6" marL="32004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8pPr>
            <a:lvl9pPr indent="-317500" lvl="8" marL="41148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41" name="Google Shape;41;p6"/>
          <p:cNvSpPr txBox="1"/>
          <p:nvPr>
            <p:ph idx="2" type="body"/>
          </p:nvPr>
        </p:nvSpPr>
        <p:spPr>
          <a:xfrm>
            <a:off x="5865811" y="1828800"/>
            <a:ext cx="4648201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rtl="1" algn="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indent="-342900" lvl="1" marL="914400" rtl="1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30200" lvl="2" marL="13716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17500" lvl="3" marL="18288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indent="-317500" lvl="4" marL="22860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indent="-317500" lvl="5" marL="27432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6pPr>
            <a:lvl7pPr indent="-317500" lvl="6" marL="32004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8pPr>
            <a:lvl9pPr indent="-317500" lvl="8" marL="41148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2115220" y="6172200"/>
            <a:ext cx="1320059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651550" y="6172200"/>
            <a:ext cx="6862462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908348" y="6172200"/>
            <a:ext cx="990601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rtl="1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rtl="1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rtl="1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rtl="1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rtl="1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rtl="1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rtl="1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rtl="1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השוואה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912812" y="5334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" type="body"/>
          </p:nvPr>
        </p:nvSpPr>
        <p:spPr>
          <a:xfrm>
            <a:off x="912812" y="1828800"/>
            <a:ext cx="4645152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/>
            </a:lvl1pPr>
            <a:lvl2pPr indent="-228600" lvl="1" marL="914400" rtl="1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7"/>
          <p:cNvSpPr txBox="1"/>
          <p:nvPr>
            <p:ph idx="2" type="body"/>
          </p:nvPr>
        </p:nvSpPr>
        <p:spPr>
          <a:xfrm>
            <a:off x="912812" y="2667000"/>
            <a:ext cx="4645152" cy="3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rtl="1" algn="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indent="-342900" lvl="1" marL="914400" rtl="1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30200" lvl="2" marL="13716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17500" lvl="3" marL="18288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indent="-317500" lvl="4" marL="22860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indent="-317500" lvl="5" marL="27432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6pPr>
            <a:lvl7pPr indent="-317500" lvl="6" marL="32004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8pPr>
            <a:lvl9pPr indent="-317500" lvl="8" marL="41148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49" name="Google Shape;49;p7"/>
          <p:cNvSpPr txBox="1"/>
          <p:nvPr>
            <p:ph idx="3" type="body"/>
          </p:nvPr>
        </p:nvSpPr>
        <p:spPr>
          <a:xfrm>
            <a:off x="5868860" y="1828800"/>
            <a:ext cx="4645152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/>
            </a:lvl1pPr>
            <a:lvl2pPr indent="-228600" lvl="1" marL="914400" rtl="1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7"/>
          <p:cNvSpPr txBox="1"/>
          <p:nvPr>
            <p:ph idx="4" type="body"/>
          </p:nvPr>
        </p:nvSpPr>
        <p:spPr>
          <a:xfrm>
            <a:off x="5868860" y="2667000"/>
            <a:ext cx="4645152" cy="3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rtl="1" algn="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indent="-342900" lvl="1" marL="914400" rtl="1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30200" lvl="2" marL="13716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17500" lvl="3" marL="18288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indent="-317500" lvl="4" marL="22860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indent="-317500" lvl="5" marL="27432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6pPr>
            <a:lvl7pPr indent="-317500" lvl="6" marL="32004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8pPr>
            <a:lvl9pPr indent="-317500" lvl="8" marL="41148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2115220" y="6172200"/>
            <a:ext cx="1320059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3651550" y="6172200"/>
            <a:ext cx="6862462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908348" y="6172200"/>
            <a:ext cx="990601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rtl="1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rtl="1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rtl="1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rtl="1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rtl="1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rtl="1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rtl="1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rtl="1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ריק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2115220" y="6172200"/>
            <a:ext cx="1320059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651550" y="6172200"/>
            <a:ext cx="6862462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908348" y="6172200"/>
            <a:ext cx="990601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rtl="1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rtl="1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rtl="1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rtl="1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rtl="1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rtl="1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rtl="1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rtl="1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תוכן עם כיתוב" type="objTx">
  <p:cSld name="OBJECT_WITH_CAPTIO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151812" y="2590800"/>
            <a:ext cx="3276599" cy="1924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  <a:defRPr b="0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65449" y="838200"/>
            <a:ext cx="6172201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rtl="1" algn="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indent="-342900" lvl="1" marL="914400" rtl="1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30200" lvl="2" marL="13716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17500" lvl="3" marL="18288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indent="-317500" lvl="4" marL="22860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indent="-317500" lvl="5" marL="27432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6pPr>
            <a:lvl7pPr indent="-317500" lvl="6" marL="32004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8pPr>
            <a:lvl9pPr indent="-317500" lvl="8" marL="41148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151812" y="4648200"/>
            <a:ext cx="3276599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1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2115220" y="6172200"/>
            <a:ext cx="1320059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651550" y="6172200"/>
            <a:ext cx="6862462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908348" y="6172200"/>
            <a:ext cx="990601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rtl="1" algn="l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rtl="1" algn="l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rtl="1" algn="l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rtl="1" algn="l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rtl="1" algn="l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rtl="1" algn="l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rtl="1" algn="l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rtl="1" algn="l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תמונה עם כיתוב" type="picTx">
  <p:cSld name="PICTURE_WITH_CAPTIO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1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rotWithShape="0" algn="ctr">
              <a:srgbClr val="000000">
                <a:alpha val="35686"/>
              </a:srgbClr>
            </a:outerShdw>
          </a:effectLst>
        </p:spPr>
      </p:pic>
      <p:sp>
        <p:nvSpPr>
          <p:cNvPr id="67" name="Google Shape;67;p10"/>
          <p:cNvSpPr txBox="1"/>
          <p:nvPr>
            <p:ph type="title"/>
          </p:nvPr>
        </p:nvSpPr>
        <p:spPr>
          <a:xfrm>
            <a:off x="8151813" y="2590800"/>
            <a:ext cx="3276599" cy="1924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  <a:defRPr b="0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/>
          <p:nvPr>
            <p:ph idx="2" type="pic"/>
          </p:nvPr>
        </p:nvSpPr>
        <p:spPr>
          <a:xfrm>
            <a:off x="912812" y="836610"/>
            <a:ext cx="5867401" cy="518319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914400">
            <a:noAutofit/>
          </a:bodyPr>
          <a:lstStyle>
            <a:lvl1pPr lvl="0" marR="0" rtl="1" algn="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1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" type="body"/>
          </p:nvPr>
        </p:nvSpPr>
        <p:spPr>
          <a:xfrm>
            <a:off x="8151813" y="4648200"/>
            <a:ext cx="3276599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1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912812" y="5334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912812" y="1828800"/>
            <a:ext cx="96012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1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marR="0" rtl="1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30200" lvl="2" marL="1371600" marR="0" rtl="1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7500" lvl="3" marL="1828800" marR="0" rtl="1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7500" lvl="4" marL="2286000" marR="0" rtl="1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17500" lvl="5" marL="2743200" marR="0" rtl="1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17500" lvl="6" marL="3200400" marR="0" rtl="1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17500" lvl="7" marL="3657600" marR="0" rtl="1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17500" lvl="8" marL="4114800" marR="0" rtl="1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2115220" y="6172200"/>
            <a:ext cx="1320059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651550" y="6172200"/>
            <a:ext cx="6862462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908348" y="6172200"/>
            <a:ext cx="990601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/>
          <p:nvPr>
            <p:ph type="title"/>
          </p:nvPr>
        </p:nvSpPr>
        <p:spPr>
          <a:xfrm>
            <a:off x="914162" y="609600"/>
            <a:ext cx="1036050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4" name="Google Shape;84;p13"/>
          <p:cNvSpPr txBox="1"/>
          <p:nvPr>
            <p:ph idx="1" type="body"/>
          </p:nvPr>
        </p:nvSpPr>
        <p:spPr>
          <a:xfrm>
            <a:off x="914162" y="1981200"/>
            <a:ext cx="10360501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5" name="Google Shape;85;p13"/>
          <p:cNvSpPr txBox="1"/>
          <p:nvPr>
            <p:ph idx="10" type="dt"/>
          </p:nvPr>
        </p:nvSpPr>
        <p:spPr>
          <a:xfrm>
            <a:off x="914162" y="6248400"/>
            <a:ext cx="253933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6" name="Google Shape;86;p13"/>
          <p:cNvSpPr txBox="1"/>
          <p:nvPr>
            <p:ph idx="11" type="ftr"/>
          </p:nvPr>
        </p:nvSpPr>
        <p:spPr>
          <a:xfrm>
            <a:off x="4164515" y="6248400"/>
            <a:ext cx="385979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7" name="Google Shape;87;p13"/>
          <p:cNvSpPr txBox="1"/>
          <p:nvPr>
            <p:ph idx="12" type="sldNum"/>
          </p:nvPr>
        </p:nvSpPr>
        <p:spPr>
          <a:xfrm>
            <a:off x="8735324" y="6248400"/>
            <a:ext cx="253933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1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1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1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1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1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1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1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1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/>
          <p:nvPr>
            <p:ph type="title"/>
          </p:nvPr>
        </p:nvSpPr>
        <p:spPr>
          <a:xfrm>
            <a:off x="912812" y="533400"/>
            <a:ext cx="96012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</a:pPr>
            <a:r>
              <a:rPr b="1" lang="iw-IL" sz="5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הסביבה המגדלת:</a:t>
            </a:r>
            <a:br>
              <a:rPr b="1" lang="iw-IL" sz="5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iw-IL" sz="5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מושגי יסוד בשיטת אייכה</a:t>
            </a:r>
            <a:endParaRPr b="1" sz="5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5"/>
          <p:cNvSpPr txBox="1"/>
          <p:nvPr>
            <p:ph idx="1" type="body"/>
          </p:nvPr>
        </p:nvSpPr>
        <p:spPr>
          <a:xfrm>
            <a:off x="912812" y="29718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iw-IL" sz="2400">
                <a:latin typeface="Arial"/>
                <a:ea typeface="Arial"/>
                <a:cs typeface="Arial"/>
                <a:sym typeface="Arial"/>
              </a:rPr>
              <a:t>ד"ר קלאודיה לנג</a:t>
            </a:r>
            <a:endParaRPr/>
          </a:p>
          <a:p>
            <a:pPr indent="0" lvl="0" marL="0" rt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iw-IL" sz="2400">
                <a:latin typeface="Arial"/>
                <a:ea typeface="Arial"/>
                <a:cs typeface="Arial"/>
                <a:sym typeface="Arial"/>
              </a:rPr>
              <a:t>פסיכולוגית קלינית מדריכה</a:t>
            </a:r>
            <a:endParaRPr/>
          </a:p>
          <a:p>
            <a:pPr indent="0" lvl="0" marL="0" rt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iw-IL">
                <a:latin typeface="Arial"/>
                <a:ea typeface="Arial"/>
                <a:cs typeface="Arial"/>
                <a:sym typeface="Arial"/>
              </a:rPr>
              <a:t>מנהלת מרפאת חרדה בפסיכיאטריה של הילד והמתבגר</a:t>
            </a:r>
            <a:endParaRPr/>
          </a:p>
          <a:p>
            <a:pPr indent="0" lvl="0" marL="0" rt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iw-IL">
                <a:latin typeface="Arial"/>
                <a:ea typeface="Arial"/>
                <a:cs typeface="Arial"/>
                <a:sym typeface="Arial"/>
              </a:rPr>
              <a:t>ביה"ח לילדים ע"ש אדמונד ולילי ספרא</a:t>
            </a:r>
            <a:endParaRPr/>
          </a:p>
          <a:p>
            <a:pPr indent="0" lvl="0" marL="0" rt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iw-IL">
                <a:latin typeface="Arial"/>
                <a:ea typeface="Arial"/>
                <a:cs typeface="Arial"/>
                <a:sym typeface="Arial"/>
              </a:rPr>
              <a:t>המרכז הרפואי שיבא, תל השומר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לוגו ספרא" id="164" name="Google Shape;16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66212" y="4648200"/>
            <a:ext cx="2665413" cy="173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4"/>
          <p:cNvSpPr txBox="1"/>
          <p:nvPr>
            <p:ph type="title"/>
          </p:nvPr>
        </p:nvSpPr>
        <p:spPr>
          <a:xfrm>
            <a:off x="912812" y="5334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lang="iw-IL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עקרונות מנחים בתקשורת המגדלת</a:t>
            </a:r>
            <a:endParaRPr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34"/>
          <p:cNvSpPr txBox="1"/>
          <p:nvPr>
            <p:ph idx="1" type="body"/>
          </p:nvPr>
        </p:nvSpPr>
        <p:spPr>
          <a:xfrm>
            <a:off x="912812" y="1828800"/>
            <a:ext cx="96012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iw-IL" sz="2400">
                <a:latin typeface="Arial"/>
                <a:ea typeface="Arial"/>
                <a:cs typeface="Arial"/>
                <a:sym typeface="Arial"/>
              </a:rPr>
              <a:t>באזור הפער, המסר של ההורה לילד מאופיין על ידי:</a:t>
            </a:r>
            <a:endParaRPr/>
          </a:p>
          <a:p>
            <a:pPr indent="-457200" lvl="0" marL="457200" rtl="1" algn="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latino Linotype"/>
              <a:buAutoNum type="arabicPeriod"/>
            </a:pPr>
            <a:r>
              <a:rPr lang="iw-IL" sz="2400">
                <a:latin typeface="Arial"/>
                <a:ea typeface="Arial"/>
                <a:cs typeface="Arial"/>
                <a:sym typeface="Arial"/>
              </a:rPr>
              <a:t>בהירות</a:t>
            </a:r>
            <a:endParaRPr/>
          </a:p>
          <a:p>
            <a:pPr indent="-457200" lvl="0" marL="457200" rtl="1" algn="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latino Linotype"/>
              <a:buAutoNum type="arabicPeriod"/>
            </a:pPr>
            <a:r>
              <a:rPr lang="iw-IL" sz="2400">
                <a:latin typeface="Arial"/>
                <a:ea typeface="Arial"/>
                <a:cs typeface="Arial"/>
                <a:sym typeface="Arial"/>
              </a:rPr>
              <a:t>מתן כיוון</a:t>
            </a:r>
            <a:endParaRPr/>
          </a:p>
          <a:p>
            <a:pPr indent="-457200" lvl="0" marL="457200" rtl="1" algn="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latino Linotype"/>
              <a:buAutoNum type="arabicPeriod"/>
            </a:pPr>
            <a:r>
              <a:rPr lang="iw-IL" sz="2400">
                <a:latin typeface="Arial"/>
                <a:ea typeface="Arial"/>
                <a:cs typeface="Arial"/>
                <a:sym typeface="Arial"/>
              </a:rPr>
              <a:t>שמירה על כבודו של הילד</a:t>
            </a:r>
            <a:endParaRPr/>
          </a:p>
          <a:p>
            <a:pPr indent="-457200" lvl="0" marL="457200" rtl="1" algn="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latino Linotype"/>
              <a:buAutoNum type="arabicPeriod"/>
            </a:pPr>
            <a:r>
              <a:rPr lang="iw-IL" sz="2400">
                <a:latin typeface="Arial"/>
                <a:ea typeface="Arial"/>
                <a:cs typeface="Arial"/>
                <a:sym typeface="Arial"/>
              </a:rPr>
              <a:t>שמירה על האוטונומיה של ההורה ושל הילד, לעשות בחירות ולשאת בתוצאות.</a:t>
            </a:r>
            <a:endParaRPr/>
          </a:p>
          <a:p>
            <a:pPr indent="0" lvl="0" marL="0" rtl="1" algn="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5"/>
          <p:cNvSpPr txBox="1"/>
          <p:nvPr>
            <p:ph type="title"/>
          </p:nvPr>
        </p:nvSpPr>
        <p:spPr>
          <a:xfrm>
            <a:off x="912812" y="533400"/>
            <a:ext cx="960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lang="iw-IL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סיכום </a:t>
            </a:r>
            <a:endParaRPr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35"/>
          <p:cNvSpPr/>
          <p:nvPr/>
        </p:nvSpPr>
        <p:spPr>
          <a:xfrm>
            <a:off x="912812" y="1641588"/>
            <a:ext cx="10820400" cy="36810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שלבים בלימוד התקשורת המגדלת: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1" algn="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latino Linotype"/>
              <a:buAutoNum type="arabicPeriod"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הגדרת האחריות ההורית כמגדלור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1" algn="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latino Linotype"/>
              <a:buAutoNum type="arabicPeriod"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זיהוי דאגת ההורה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1" algn="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latino Linotype"/>
              <a:buAutoNum type="arabicPeriod"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תרגום הדאגה לערך מגדל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1" algn="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latino Linotype"/>
              <a:buAutoNum type="arabicPeriod"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זיהוי עמדת היחס של הילד סביב הערך המגדל של ההורה</a:t>
            </a:r>
            <a:endParaRPr/>
          </a:p>
          <a:p>
            <a:pPr indent="-457200" lvl="0" marL="457200" marR="0" rtl="1" algn="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latino Linotype"/>
              <a:buAutoNum type="arabicPeriod"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הנחיות "אל תעשה": הפסקת השימוש בדיבור הרגיל במצבים בהם הילד לא שותף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1" algn="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latino Linotype"/>
              <a:buAutoNum type="arabicPeriod"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הנחיות "תעשה": התאמת המסר המגדל לעמדת היחס של הילד לפי שושנת היחסים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6"/>
          <p:cNvSpPr txBox="1"/>
          <p:nvPr>
            <p:ph type="title"/>
          </p:nvPr>
        </p:nvSpPr>
        <p:spPr>
          <a:xfrm>
            <a:off x="912812" y="533400"/>
            <a:ext cx="96012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lang="iw-IL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ולסיום...</a:t>
            </a:r>
            <a:endParaRPr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36"/>
          <p:cNvSpPr txBox="1"/>
          <p:nvPr>
            <p:ph idx="1" type="body"/>
          </p:nvPr>
        </p:nvSpPr>
        <p:spPr>
          <a:xfrm>
            <a:off x="912812" y="1828800"/>
            <a:ext cx="10058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iw-IL" sz="2400">
                <a:latin typeface="Arial"/>
                <a:ea typeface="Arial"/>
                <a:cs typeface="Arial"/>
                <a:sym typeface="Arial"/>
              </a:rPr>
              <a:t>"...ונחמד העץ להשכיל...ותפקחנה עיני שניהם...ויתחבא האדם ואשתו"</a:t>
            </a:r>
            <a:endParaRPr/>
          </a:p>
          <a:p>
            <a:pPr indent="0" lvl="0" marL="0" rtl="1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iw-IL" sz="2400">
                <a:latin typeface="Arial"/>
                <a:ea typeface="Arial"/>
                <a:cs typeface="Arial"/>
                <a:sym typeface="Arial"/>
              </a:rPr>
              <a:t> ...ויקרא ה' אלהים אל האדם ואמר לו:  </a:t>
            </a:r>
            <a:r>
              <a:rPr b="1" lang="iw-IL" sz="3200">
                <a:latin typeface="Arial"/>
                <a:ea typeface="Arial"/>
                <a:cs typeface="Arial"/>
                <a:sym typeface="Arial"/>
              </a:rPr>
              <a:t>"אייכה". </a:t>
            </a:r>
            <a:endParaRPr/>
          </a:p>
          <a:p>
            <a:pPr indent="0" lvl="0" marL="0" rtl="1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iw-IL" sz="2400">
                <a:latin typeface="Arial"/>
                <a:ea typeface="Arial"/>
                <a:cs typeface="Arial"/>
                <a:sym typeface="Arial"/>
              </a:rPr>
              <a:t>...את קולך שמעתי בגן  ואירא כי עירום אנוכי ואחבא" 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/>
          <p:nvPr>
            <p:ph type="title"/>
          </p:nvPr>
        </p:nvSpPr>
        <p:spPr>
          <a:xfrm>
            <a:off x="912812" y="533400"/>
            <a:ext cx="10972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lang="iw-IL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מה זה אייכה?</a:t>
            </a:r>
            <a:endParaRPr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6"/>
          <p:cNvSpPr txBox="1"/>
          <p:nvPr>
            <p:ph idx="1" type="body"/>
          </p:nvPr>
        </p:nvSpPr>
        <p:spPr>
          <a:xfrm>
            <a:off x="912812" y="1828800"/>
            <a:ext cx="96012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iw-IL" sz="2400"/>
              <a:t>1. </a:t>
            </a:r>
            <a:r>
              <a:rPr b="1" lang="iw-IL" sz="2400">
                <a:latin typeface="Arial"/>
                <a:ea typeface="Arial"/>
                <a:cs typeface="Arial"/>
                <a:sym typeface="Arial"/>
              </a:rPr>
              <a:t>שיטה מובנית </a:t>
            </a:r>
            <a:r>
              <a:rPr lang="iw-IL" sz="2400">
                <a:latin typeface="Arial"/>
                <a:ea typeface="Arial"/>
                <a:cs typeface="Arial"/>
                <a:sym typeface="Arial"/>
              </a:rPr>
              <a:t>של טיפול בילד דרך ההורה</a:t>
            </a:r>
            <a:endParaRPr/>
          </a:p>
          <a:p>
            <a:pPr indent="0" lvl="0" marL="0" rtl="1" algn="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iw-IL" sz="2400"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b="1" lang="iw-IL" sz="2400">
                <a:latin typeface="Arial"/>
                <a:ea typeface="Arial"/>
                <a:cs typeface="Arial"/>
                <a:sym typeface="Arial"/>
              </a:rPr>
              <a:t>גישה קלינית </a:t>
            </a:r>
            <a:r>
              <a:rPr lang="iw-IL" sz="2400">
                <a:latin typeface="Arial"/>
                <a:ea typeface="Arial"/>
                <a:cs typeface="Arial"/>
                <a:sym typeface="Arial"/>
              </a:rPr>
              <a:t>לפיה ניתן לארגן נתונים ולתת להם משמעות</a:t>
            </a:r>
            <a:endParaRPr/>
          </a:p>
          <a:p>
            <a:pPr indent="0" lvl="0" marL="0" rtl="1" algn="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iw-IL" sz="2400">
                <a:latin typeface="Arial"/>
                <a:ea typeface="Arial"/>
                <a:cs typeface="Arial"/>
                <a:sym typeface="Arial"/>
              </a:rPr>
              <a:t>    על פי חשיבת אייכה</a:t>
            </a:r>
            <a:endParaRPr/>
          </a:p>
          <a:p>
            <a:pPr indent="0" lvl="0" marL="0" rtl="1" algn="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iw-IL" sz="2400"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b="1" lang="iw-IL" sz="2400">
                <a:latin typeface="Arial"/>
                <a:ea typeface="Arial"/>
                <a:cs typeface="Arial"/>
                <a:sym typeface="Arial"/>
              </a:rPr>
              <a:t>תפיסת-על ה</a:t>
            </a:r>
            <a:r>
              <a:rPr lang="iw-IL" sz="2400">
                <a:latin typeface="Arial"/>
                <a:ea typeface="Arial"/>
                <a:cs typeface="Arial"/>
                <a:sym typeface="Arial"/>
              </a:rPr>
              <a:t>רואה את האדם כיצור בעל יכולת בחירה,</a:t>
            </a:r>
            <a:endParaRPr/>
          </a:p>
          <a:p>
            <a:pPr indent="0" lvl="0" marL="0" rtl="1" algn="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iw-IL" sz="2400">
                <a:latin typeface="Arial"/>
                <a:ea typeface="Arial"/>
                <a:cs typeface="Arial"/>
                <a:sym typeface="Arial"/>
              </a:rPr>
              <a:t>    הנתון תחת השפעת הסביבה.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"/>
          <p:cNvSpPr txBox="1"/>
          <p:nvPr>
            <p:ph type="title"/>
          </p:nvPr>
        </p:nvSpPr>
        <p:spPr>
          <a:xfrm>
            <a:off x="912812" y="457200"/>
            <a:ext cx="11201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lang="iw-IL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מה מייחד את אייכה?</a:t>
            </a:r>
            <a:endParaRPr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7"/>
          <p:cNvSpPr txBox="1"/>
          <p:nvPr>
            <p:ph idx="1" type="body"/>
          </p:nvPr>
        </p:nvSpPr>
        <p:spPr>
          <a:xfrm>
            <a:off x="912812" y="1447800"/>
            <a:ext cx="96012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10"/>
              <a:buNone/>
            </a:pPr>
            <a:r>
              <a:rPr b="1" lang="iw-IL" sz="2210">
                <a:latin typeface="Arial"/>
                <a:ea typeface="Arial"/>
                <a:cs typeface="Arial"/>
                <a:sym typeface="Arial"/>
              </a:rPr>
              <a:t>מעבר מפסיכולוגיה של המניע לפסיכולוגיה של האפשור:</a:t>
            </a:r>
            <a:endParaRPr/>
          </a:p>
          <a:p>
            <a:pPr indent="-223837" lvl="1" marL="502919" rtl="1" algn="r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10"/>
              <a:buFont typeface="Noto Sans Symbols"/>
              <a:buChar char="❖"/>
            </a:pPr>
            <a:r>
              <a:rPr lang="iw-IL" sz="2210">
                <a:latin typeface="Arial"/>
                <a:ea typeface="Arial"/>
                <a:cs typeface="Arial"/>
                <a:sym typeface="Arial"/>
              </a:rPr>
              <a:t>  תפיסת הקושי או היחס אל הקושי כנתון דינמי המושפע מהסביבה ולא כנתון</a:t>
            </a:r>
            <a:endParaRPr/>
          </a:p>
          <a:p>
            <a:pPr indent="0" lvl="1" marL="279082" rtl="1" algn="r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10"/>
              <a:buNone/>
            </a:pPr>
            <a:r>
              <a:rPr lang="iw-IL" sz="2210">
                <a:latin typeface="Arial"/>
                <a:ea typeface="Arial"/>
                <a:cs typeface="Arial"/>
                <a:sym typeface="Arial"/>
              </a:rPr>
              <a:t>     דטרמיניסטי הנקבע למשל על ידי הגנים או האבחנה.</a:t>
            </a:r>
            <a:endParaRPr sz="2210">
              <a:latin typeface="Arial"/>
              <a:ea typeface="Arial"/>
              <a:cs typeface="Arial"/>
              <a:sym typeface="Arial"/>
            </a:endParaRPr>
          </a:p>
          <a:p>
            <a:pPr indent="-223837" lvl="1" marL="502919" rtl="1" algn="r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10"/>
              <a:buFont typeface="Noto Sans Symbols"/>
              <a:buChar char="❖"/>
            </a:pPr>
            <a:r>
              <a:rPr lang="iw-IL" sz="2210">
                <a:latin typeface="Arial"/>
                <a:ea typeface="Arial"/>
                <a:cs typeface="Arial"/>
                <a:sym typeface="Arial"/>
              </a:rPr>
              <a:t>  תפיסה שרואה את התנהגות הילד לא דרך המניע אלא כתוצר של בחירות אשר </a:t>
            </a:r>
            <a:endParaRPr sz="2210">
              <a:latin typeface="Arial"/>
              <a:ea typeface="Arial"/>
              <a:cs typeface="Arial"/>
              <a:sym typeface="Arial"/>
            </a:endParaRPr>
          </a:p>
          <a:p>
            <a:pPr indent="0" lvl="1" marL="279082" rtl="1" algn="r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10"/>
              <a:buNone/>
            </a:pPr>
            <a:r>
              <a:rPr lang="iw-IL" sz="2210">
                <a:latin typeface="Arial"/>
                <a:ea typeface="Arial"/>
                <a:cs typeface="Arial"/>
                <a:sym typeface="Arial"/>
              </a:rPr>
              <a:t>     תלויות בהזדמנויות אשר ההורים מאפשרים.</a:t>
            </a:r>
            <a:endParaRPr sz="2210">
              <a:latin typeface="Arial"/>
              <a:ea typeface="Arial"/>
              <a:cs typeface="Arial"/>
              <a:sym typeface="Arial"/>
            </a:endParaRPr>
          </a:p>
          <a:p>
            <a:pPr indent="-223837" lvl="1" marL="502919" rtl="1" algn="r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10"/>
              <a:buFont typeface="Noto Sans Symbols"/>
              <a:buChar char="❖"/>
            </a:pPr>
            <a:r>
              <a:rPr lang="iw-IL" sz="2210">
                <a:latin typeface="Arial"/>
                <a:ea typeface="Arial"/>
                <a:cs typeface="Arial"/>
                <a:sym typeface="Arial"/>
              </a:rPr>
              <a:t>  לפי התפיסה הזאת, האינטר-סובייקטיבית, שואלים:</a:t>
            </a:r>
            <a:endParaRPr/>
          </a:p>
          <a:p>
            <a:pPr indent="0" lvl="2" marL="569913" rtl="1" algn="r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10"/>
              <a:buNone/>
            </a:pPr>
            <a:r>
              <a:rPr lang="iw-IL" sz="2210">
                <a:latin typeface="Arial"/>
                <a:ea typeface="Arial"/>
                <a:cs typeface="Arial"/>
                <a:sym typeface="Arial"/>
              </a:rPr>
              <a:t>1.  איך הילד מתנהל מול הקושי, אילו בחירות הוא עושה </a:t>
            </a:r>
            <a:endParaRPr sz="2210">
              <a:latin typeface="Arial"/>
              <a:ea typeface="Arial"/>
              <a:cs typeface="Arial"/>
              <a:sym typeface="Arial"/>
            </a:endParaRPr>
          </a:p>
          <a:p>
            <a:pPr indent="0" lvl="2" marL="569913" rtl="1" algn="r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10"/>
              <a:buNone/>
            </a:pPr>
            <a:r>
              <a:rPr lang="iw-IL" sz="2210">
                <a:latin typeface="Arial"/>
                <a:ea typeface="Arial"/>
                <a:cs typeface="Arial"/>
                <a:sym typeface="Arial"/>
              </a:rPr>
              <a:t>2.  עד כמה ההורים מכוונים להתמודדויות בריאות יותר</a:t>
            </a:r>
            <a:endParaRPr/>
          </a:p>
          <a:p>
            <a:pPr indent="0" lvl="2" marL="569913" rtl="1" algn="r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10"/>
              <a:buNone/>
            </a:pPr>
            <a:r>
              <a:rPr lang="iw-IL" sz="2210">
                <a:latin typeface="Arial"/>
                <a:ea typeface="Arial"/>
                <a:cs typeface="Arial"/>
                <a:sym typeface="Arial"/>
              </a:rPr>
              <a:t>3.  ועד כמה הם מאפשרים התמודדויות בריאות פחות</a:t>
            </a:r>
            <a:endParaRPr/>
          </a:p>
          <a:p>
            <a:pPr indent="-115888" lvl="0" marL="223838" rtl="1" algn="r">
              <a:lnSpc>
                <a:spcPct val="7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t/>
            </a:r>
            <a:endParaRPr sz="17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 txBox="1"/>
          <p:nvPr>
            <p:ph type="title"/>
          </p:nvPr>
        </p:nvSpPr>
        <p:spPr>
          <a:xfrm>
            <a:off x="677157" y="102467"/>
            <a:ext cx="10979855" cy="7357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lang="iw-IL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רקע להתפתחות השיטה</a:t>
            </a:r>
            <a:endParaRPr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8"/>
          <p:cNvSpPr txBox="1"/>
          <p:nvPr>
            <p:ph idx="1" type="body"/>
          </p:nvPr>
        </p:nvSpPr>
        <p:spPr>
          <a:xfrm>
            <a:off x="677157" y="914400"/>
            <a:ext cx="11132255" cy="5657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2088" lvl="0" marL="223838" rtl="1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</a:pPr>
            <a:r>
              <a:t/>
            </a:r>
            <a:endParaRPr sz="500"/>
          </a:p>
          <a:p>
            <a:pPr indent="-223838" lvl="0" marL="223838" rtl="1" algn="r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b="1" lang="iw-IL" sz="2400">
                <a:latin typeface="Arial"/>
                <a:ea typeface="Arial"/>
                <a:cs typeface="Arial"/>
                <a:sym typeface="Arial"/>
              </a:rPr>
              <a:t> המסע האישי של ד"ר איתן לבוב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r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iw-IL" sz="2400"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iw-IL" sz="2400" u="sng">
                <a:latin typeface="Arial"/>
                <a:ea typeface="Arial"/>
                <a:cs typeface="Arial"/>
                <a:sym typeface="Arial"/>
              </a:rPr>
              <a:t>סרבני טיפול</a:t>
            </a:r>
            <a:r>
              <a:rPr lang="iw-IL" sz="2400">
                <a:latin typeface="Arial"/>
                <a:ea typeface="Arial"/>
                <a:cs typeface="Arial"/>
                <a:sym typeface="Arial"/>
              </a:rPr>
              <a:t>: מצבים בהם לא ניתן ליצור דיאלוג עם הילד סביב מה שמטריד את ההורה</a:t>
            </a:r>
            <a:endParaRPr/>
          </a:p>
          <a:p>
            <a:pPr indent="0" lvl="0" marL="0" rtl="1" algn="r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iw-IL" sz="2400"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iw-IL" sz="2400" u="sng">
                <a:latin typeface="Arial"/>
                <a:ea typeface="Arial"/>
                <a:cs typeface="Arial"/>
                <a:sym typeface="Arial"/>
              </a:rPr>
              <a:t>ילדים מטופלים אך "תקועים</a:t>
            </a:r>
            <a:r>
              <a:rPr lang="iw-IL" sz="2400">
                <a:latin typeface="Arial"/>
                <a:ea typeface="Arial"/>
                <a:cs typeface="Arial"/>
                <a:sym typeface="Arial"/>
              </a:rPr>
              <a:t>": מצבים בהם הילד מסכים לטיפול פסיכולוגי/תרופתי אך ההתקדמות לא תואמת את ההשקעה הטיפולית, או את הדחיפות ההתפתחותית.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223838" lvl="0" marL="223838" rtl="1" algn="r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b="1" lang="iw-IL" sz="2400">
                <a:latin typeface="Arial"/>
                <a:ea typeface="Arial"/>
                <a:cs typeface="Arial"/>
                <a:sym typeface="Arial"/>
              </a:rPr>
              <a:t> הגורם המשותף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223838" lvl="0" marL="223838" rtl="1" algn="r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iw-IL" sz="2400">
                <a:latin typeface="Arial"/>
                <a:ea typeface="Arial"/>
                <a:cs typeface="Arial"/>
                <a:sym typeface="Arial"/>
              </a:rPr>
              <a:t> ויתור מצד הילד על האחריות/בעלות על הקושי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223838" lvl="0" marL="223838" rtl="1" algn="r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iw-IL" sz="2400">
                <a:latin typeface="Arial"/>
                <a:ea typeface="Arial"/>
                <a:cs typeface="Arial"/>
                <a:sym typeface="Arial"/>
              </a:rPr>
              <a:t> לצד תקשורת בעייתית בין הורה וילד</a:t>
            </a:r>
            <a:endParaRPr sz="1799"/>
          </a:p>
          <a:p>
            <a:pPr indent="-192088" lvl="0" marL="223838" rtl="1" algn="l">
              <a:lnSpc>
                <a:spcPct val="7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</a:pPr>
            <a:r>
              <a:t/>
            </a:r>
            <a:endParaRPr sz="500"/>
          </a:p>
          <a:p>
            <a:pPr indent="-192088" lvl="0" marL="223838" rtl="1" algn="l">
              <a:lnSpc>
                <a:spcPct val="7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</a:pPr>
            <a:r>
              <a:t/>
            </a:r>
            <a:endParaRPr sz="500"/>
          </a:p>
        </p:txBody>
      </p:sp>
      <p:sp>
        <p:nvSpPr>
          <p:cNvPr id="184" name="Google Shape;184;p28"/>
          <p:cNvSpPr txBox="1"/>
          <p:nvPr>
            <p:ph idx="12" type="sldNum"/>
          </p:nvPr>
        </p:nvSpPr>
        <p:spPr>
          <a:xfrm>
            <a:off x="908348" y="6172200"/>
            <a:ext cx="990601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9"/>
          <p:cNvSpPr txBox="1"/>
          <p:nvPr>
            <p:ph type="title"/>
          </p:nvPr>
        </p:nvSpPr>
        <p:spPr>
          <a:xfrm>
            <a:off x="912812" y="228600"/>
            <a:ext cx="96012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80"/>
              <a:buFont typeface="Arial"/>
              <a:buNone/>
            </a:pPr>
            <a:r>
              <a:rPr b="1" lang="iw-IL" sz="288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מבט ההיסטורי/תרבותי על הורות</a:t>
            </a:r>
            <a:br>
              <a:rPr b="1" lang="iw-IL" sz="2880"/>
            </a:br>
            <a:endParaRPr sz="2880"/>
          </a:p>
        </p:txBody>
      </p:sp>
      <p:sp>
        <p:nvSpPr>
          <p:cNvPr id="190" name="Google Shape;190;p29"/>
          <p:cNvSpPr txBox="1"/>
          <p:nvPr>
            <p:ph idx="1" type="body"/>
          </p:nvPr>
        </p:nvSpPr>
        <p:spPr>
          <a:xfrm>
            <a:off x="912812" y="762000"/>
            <a:ext cx="105156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None/>
            </a:pPr>
            <a:r>
              <a:rPr b="1" lang="iw-IL" sz="16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ניתן להבין את התופעה של אובדן הכיוון של הילד לצד אובדן היכולת של ההורה לתת כיוון לילד, כנובעים מתופעה תרבותית:</a:t>
            </a:r>
            <a:endParaRPr b="1" sz="167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3838" lvl="0" marL="223838" rtl="1" algn="r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Noto Sans Symbols"/>
              <a:buChar char="❖"/>
            </a:pPr>
            <a:r>
              <a:rPr lang="iw-IL" sz="16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b="1" lang="iw-IL" sz="1679">
                <a:latin typeface="Arial"/>
                <a:ea typeface="Arial"/>
                <a:cs typeface="Arial"/>
                <a:sym typeface="Arial"/>
              </a:rPr>
              <a:t>מודל הורות דגם אב:</a:t>
            </a:r>
            <a:r>
              <a:rPr lang="iw-IL" sz="1679">
                <a:latin typeface="Arial"/>
                <a:ea typeface="Arial"/>
                <a:cs typeface="Arial"/>
                <a:sym typeface="Arial"/>
              </a:rPr>
              <a:t> ההורה מתייחס אל הילד כאילו הילד קיים עבור ההורה ומטרתו לשרת את ההורה ואת החברה. </a:t>
            </a:r>
            <a:endParaRPr/>
          </a:p>
          <a:p>
            <a:pPr indent="-223838" lvl="0" marL="223838" rtl="1" algn="r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79"/>
              <a:buFont typeface="Noto Sans Symbols"/>
              <a:buChar char="❖"/>
            </a:pPr>
            <a:r>
              <a:rPr b="1" lang="iw-IL" sz="1679">
                <a:latin typeface="Arial"/>
                <a:ea typeface="Arial"/>
                <a:cs typeface="Arial"/>
                <a:sym typeface="Arial"/>
              </a:rPr>
              <a:t> השפעת החשיבה הפסיכואנליטית על הורות:</a:t>
            </a:r>
            <a:endParaRPr b="1" sz="1679">
              <a:latin typeface="Arial"/>
              <a:ea typeface="Arial"/>
              <a:cs typeface="Arial"/>
              <a:sym typeface="Arial"/>
            </a:endParaRPr>
          </a:p>
          <a:p>
            <a:pPr indent="-223838" lvl="0" marL="223838" rtl="1" algn="r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79"/>
              <a:buChar char="•"/>
            </a:pPr>
            <a:r>
              <a:rPr lang="iw-IL" sz="1679">
                <a:latin typeface="Arial"/>
                <a:ea typeface="Arial"/>
                <a:cs typeface="Arial"/>
                <a:sym typeface="Arial"/>
              </a:rPr>
              <a:t>רואה את הילד כסובייקט שיש לו נפש והנפש מושפעת מהיחסים ומההתנהגות של ההורה</a:t>
            </a:r>
            <a:endParaRPr sz="980">
              <a:latin typeface="Arial"/>
              <a:ea typeface="Arial"/>
              <a:cs typeface="Arial"/>
              <a:sym typeface="Arial"/>
            </a:endParaRPr>
          </a:p>
          <a:p>
            <a:pPr indent="-223838" lvl="0" marL="223838" rtl="1" algn="r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79"/>
              <a:buChar char="•"/>
            </a:pPr>
            <a:r>
              <a:rPr lang="iw-IL" sz="1679">
                <a:latin typeface="Arial"/>
                <a:ea typeface="Arial"/>
                <a:cs typeface="Arial"/>
                <a:sym typeface="Arial"/>
              </a:rPr>
              <a:t>ההורה אחראי להתפתחות התקינה של הילד.  </a:t>
            </a:r>
            <a:endParaRPr/>
          </a:p>
          <a:p>
            <a:pPr indent="-223838" lvl="0" marL="223838" rtl="1" algn="r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79"/>
              <a:buChar char="•"/>
            </a:pPr>
            <a:r>
              <a:rPr lang="iw-IL" sz="1679">
                <a:latin typeface="Arial"/>
                <a:ea typeface="Arial"/>
                <a:cs typeface="Arial"/>
                <a:sym typeface="Arial"/>
              </a:rPr>
              <a:t>נזקים נפשיים נגרמים כתוצאה מחוסר התאמה בין ההורה לילד. </a:t>
            </a:r>
            <a:endParaRPr sz="1679">
              <a:latin typeface="Arial"/>
              <a:ea typeface="Arial"/>
              <a:cs typeface="Arial"/>
              <a:sym typeface="Arial"/>
            </a:endParaRPr>
          </a:p>
          <a:p>
            <a:pPr indent="-223838" lvl="0" marL="223838" rtl="1" algn="r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79"/>
              <a:buFont typeface="Noto Sans Symbols"/>
              <a:buChar char="❖"/>
            </a:pPr>
            <a:r>
              <a:rPr b="1" lang="iw-IL" sz="1679">
                <a:latin typeface="Arial"/>
                <a:ea typeface="Arial"/>
                <a:cs typeface="Arial"/>
                <a:sym typeface="Arial"/>
              </a:rPr>
              <a:t> השפעת שנות ה-70 על ההורות:</a:t>
            </a:r>
            <a:endParaRPr b="1" sz="1679">
              <a:latin typeface="Arial"/>
              <a:ea typeface="Arial"/>
              <a:cs typeface="Arial"/>
              <a:sym typeface="Arial"/>
            </a:endParaRPr>
          </a:p>
          <a:p>
            <a:pPr indent="-223838" lvl="0" marL="223838" rtl="1" algn="r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79"/>
              <a:buChar char="•"/>
            </a:pPr>
            <a:r>
              <a:rPr lang="iw-IL" sz="1679">
                <a:latin typeface="Arial"/>
                <a:ea typeface="Arial"/>
                <a:cs typeface="Arial"/>
                <a:sym typeface="Arial"/>
              </a:rPr>
              <a:t>בשנות ה-70: Peace and Love, מהפכת זכויות האדם, זכויות האישה, זכויות הילד</a:t>
            </a:r>
            <a:endParaRPr/>
          </a:p>
          <a:p>
            <a:pPr indent="-223838" lvl="0" marL="223838" rtl="1" algn="r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79"/>
              <a:buFont typeface="Noto Sans Symbols"/>
              <a:buChar char="❖"/>
            </a:pPr>
            <a:r>
              <a:rPr b="1" lang="iw-IL" sz="1679">
                <a:latin typeface="Arial"/>
                <a:ea typeface="Arial"/>
                <a:cs typeface="Arial"/>
                <a:sym typeface="Arial"/>
              </a:rPr>
              <a:t> מעבר מהורות דגם אב להורות דגם אם  </a:t>
            </a:r>
            <a:endParaRPr/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</a:pPr>
            <a:r>
              <a:t/>
            </a:r>
            <a:endParaRPr sz="167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4938" lvl="0" marL="223838" rtl="1" algn="l">
              <a:lnSpc>
                <a:spcPct val="7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0"/>
          <p:cNvSpPr txBox="1"/>
          <p:nvPr>
            <p:ph type="title"/>
          </p:nvPr>
        </p:nvSpPr>
        <p:spPr>
          <a:xfrm>
            <a:off x="912812" y="533400"/>
            <a:ext cx="9601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lang="iw-IL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מודל הורות "דגם אם": ההורה האלכסוני</a:t>
            </a:r>
            <a:endParaRPr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Google Shape;19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70212" y="1447800"/>
            <a:ext cx="6781800" cy="47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1"/>
          <p:cNvSpPr txBox="1"/>
          <p:nvPr>
            <p:ph type="title"/>
          </p:nvPr>
        </p:nvSpPr>
        <p:spPr>
          <a:xfrm>
            <a:off x="2970212" y="0"/>
            <a:ext cx="6301374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lang="iw-IL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ההורה כמגדלור    </a:t>
            </a:r>
            <a:endParaRPr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31"/>
          <p:cNvSpPr txBox="1"/>
          <p:nvPr>
            <p:ph idx="12" type="sldNum"/>
          </p:nvPr>
        </p:nvSpPr>
        <p:spPr>
          <a:xfrm>
            <a:off x="908348" y="6172200"/>
            <a:ext cx="990601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pic>
        <p:nvPicPr>
          <p:cNvPr descr="http://www.migdalor.org.il/_Uploads/dbsArticles/_cut/F0_0489_0339_lighthouse.jpg" id="203" name="Google Shape;203;p3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6812" y="1231883"/>
            <a:ext cx="7391428" cy="4490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2"/>
          <p:cNvSpPr txBox="1"/>
          <p:nvPr/>
        </p:nvSpPr>
        <p:spPr>
          <a:xfrm>
            <a:off x="1522412" y="0"/>
            <a:ext cx="9144000" cy="3429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009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009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009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009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009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009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009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009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009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009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5400" u="none" cap="none" strike="noStrike">
                <a:solidFill>
                  <a:srgbClr val="33CC33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endParaRPr b="0" i="0" sz="5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32"/>
          <p:cNvSpPr txBox="1"/>
          <p:nvPr/>
        </p:nvSpPr>
        <p:spPr>
          <a:xfrm>
            <a:off x="1522412" y="3429000"/>
            <a:ext cx="9144000" cy="3429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5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b="0" i="0" sz="5400" u="none" cap="none" strike="noStrik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1" name="Google Shape;211;p32"/>
          <p:cNvGrpSpPr/>
          <p:nvPr/>
        </p:nvGrpSpPr>
        <p:grpSpPr>
          <a:xfrm>
            <a:off x="8888541" y="3429000"/>
            <a:ext cx="1755645" cy="1068299"/>
            <a:chOff x="4568" y="1842"/>
            <a:chExt cx="1106" cy="673"/>
          </a:xfrm>
        </p:grpSpPr>
        <p:cxnSp>
          <p:nvCxnSpPr>
            <p:cNvPr id="212" name="Google Shape;212;p32"/>
            <p:cNvCxnSpPr/>
            <p:nvPr/>
          </p:nvCxnSpPr>
          <p:spPr>
            <a:xfrm flipH="1" rot="3398726">
              <a:off x="4733" y="1874"/>
              <a:ext cx="401" cy="611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13" name="Google Shape;213;p32"/>
            <p:cNvSpPr txBox="1"/>
            <p:nvPr/>
          </p:nvSpPr>
          <p:spPr>
            <a:xfrm>
              <a:off x="4849" y="1842"/>
              <a:ext cx="825" cy="617"/>
            </a:xfrm>
            <a:prstGeom prst="rect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iw-IL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עמדת הילד:</a:t>
              </a:r>
              <a:r>
                <a:rPr b="1" i="0" lang="iw-IL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  <a:p>
              <a:pPr indent="0" lvl="0" marL="0" marR="0" rtl="1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iw-IL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פער</a:t>
              </a:r>
              <a:r>
                <a:rPr b="0" i="0" lang="iw-IL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  <a:p>
              <a:pPr indent="0" lvl="0" marL="0" marR="0" rtl="1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iw-IL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ויחס של</a:t>
              </a:r>
              <a:r>
                <a:rPr b="1" i="0" lang="iw-IL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i="0" lang="iw-IL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התחשבות</a:t>
              </a:r>
              <a:endPara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214" name="Google Shape;214;p32"/>
          <p:cNvGraphicFramePr/>
          <p:nvPr/>
        </p:nvGraphicFramePr>
        <p:xfrm>
          <a:off x="5518151" y="256490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{9FEE24E7-7659-4B87-8810-C6F8C01D1327}</a:tableStyleId>
              </a:tblPr>
              <a:tblGrid>
                <a:gridCol w="1368350"/>
              </a:tblGrid>
              <a:tr h="1727700"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t/>
                      </a:r>
                      <a:endParaRPr b="1" i="0" sz="2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i="0" lang="iw-IL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אחריות </a:t>
                      </a:r>
                      <a:endParaRPr/>
                    </a:p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i="0" lang="iw-IL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הורית</a:t>
                      </a:r>
                      <a:endParaRPr b="1" i="0" sz="20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sp>
        <p:nvSpPr>
          <p:cNvPr id="215" name="Google Shape;215;p32"/>
          <p:cNvSpPr/>
          <p:nvPr/>
        </p:nvSpPr>
        <p:spPr>
          <a:xfrm flipH="1" rot="10800000">
            <a:off x="6708776" y="3860801"/>
            <a:ext cx="1762125" cy="73025"/>
          </a:xfrm>
          <a:custGeom>
            <a:rect b="b" l="l" r="r" t="t"/>
            <a:pathLst>
              <a:path extrusionOk="0" h="1" w="1341">
                <a:moveTo>
                  <a:pt x="0" y="0"/>
                </a:moveTo>
                <a:lnTo>
                  <a:pt x="1341" y="0"/>
                </a:lnTo>
              </a:path>
            </a:pathLst>
          </a:cu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6" name="Google Shape;216;p32"/>
          <p:cNvSpPr/>
          <p:nvPr/>
        </p:nvSpPr>
        <p:spPr>
          <a:xfrm>
            <a:off x="2408237" y="3933826"/>
            <a:ext cx="1022350" cy="4763"/>
          </a:xfrm>
          <a:custGeom>
            <a:rect b="b" l="l" r="r" t="t"/>
            <a:pathLst>
              <a:path extrusionOk="0" h="3" w="644">
                <a:moveTo>
                  <a:pt x="0" y="0"/>
                </a:moveTo>
                <a:lnTo>
                  <a:pt x="644" y="3"/>
                </a:lnTo>
              </a:path>
            </a:pathLst>
          </a:cu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17" name="Google Shape;217;p32"/>
          <p:cNvCxnSpPr/>
          <p:nvPr/>
        </p:nvCxnSpPr>
        <p:spPr>
          <a:xfrm rot="10800000">
            <a:off x="3862388" y="3933825"/>
            <a:ext cx="1800225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8" name="Google Shape;218;p32"/>
          <p:cNvSpPr/>
          <p:nvPr/>
        </p:nvSpPr>
        <p:spPr>
          <a:xfrm rot="-5400000">
            <a:off x="8119269" y="3798094"/>
            <a:ext cx="1152525" cy="414338"/>
          </a:xfrm>
          <a:prstGeom prst="ellipse">
            <a:avLst/>
          </a:prstGeom>
          <a:solidFill>
            <a:srgbClr val="00FF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ערך </a:t>
            </a:r>
            <a:r>
              <a:rPr b="1" i="0" lang="iw-IL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מגדל</a:t>
            </a:r>
            <a:endParaRPr b="1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9" name="Google Shape;219;p32"/>
          <p:cNvSpPr txBox="1"/>
          <p:nvPr/>
        </p:nvSpPr>
        <p:spPr>
          <a:xfrm>
            <a:off x="1510456" y="3429000"/>
            <a:ext cx="1271588" cy="927100"/>
          </a:xfrm>
          <a:prstGeom prst="rect">
            <a:avLst/>
          </a:prstGeom>
          <a:solidFill>
            <a:srgbClr val="1C1C1C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עמדת הילד : </a:t>
            </a:r>
            <a:endParaRPr/>
          </a:p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פער</a:t>
            </a:r>
            <a:r>
              <a:rPr b="0" i="0" lang="iw-IL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ויחס</a:t>
            </a:r>
            <a:r>
              <a:rPr b="1" i="0" lang="iw-IL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של </a:t>
            </a:r>
            <a:endParaRPr/>
          </a:p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אלימות</a:t>
            </a:r>
            <a:endParaRPr b="1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32"/>
          <p:cNvSpPr/>
          <p:nvPr/>
        </p:nvSpPr>
        <p:spPr>
          <a:xfrm>
            <a:off x="6165850" y="5445125"/>
            <a:ext cx="88900" cy="844550"/>
          </a:xfrm>
          <a:custGeom>
            <a:rect b="b" l="l" r="r" t="t"/>
            <a:pathLst>
              <a:path extrusionOk="0" h="687" w="10">
                <a:moveTo>
                  <a:pt x="10" y="687"/>
                </a:moveTo>
                <a:lnTo>
                  <a:pt x="0" y="636"/>
                </a:lnTo>
                <a:lnTo>
                  <a:pt x="0" y="43"/>
                </a:lnTo>
                <a:lnTo>
                  <a:pt x="0" y="0"/>
                </a:lnTo>
              </a:path>
            </a:pathLst>
          </a:cu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1" name="Google Shape;221;p32"/>
          <p:cNvSpPr txBox="1"/>
          <p:nvPr/>
        </p:nvSpPr>
        <p:spPr>
          <a:xfrm>
            <a:off x="4799012" y="6200776"/>
            <a:ext cx="2736850" cy="652463"/>
          </a:xfrm>
          <a:prstGeom prst="rect">
            <a:avLst/>
          </a:prstGeom>
          <a:solidFill>
            <a:srgbClr val="80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עמדת הילד:</a:t>
            </a:r>
            <a:r>
              <a:rPr b="0" i="0" lang="iw-IL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iw-IL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פער</a:t>
            </a:r>
            <a:r>
              <a:rPr b="0" i="0" lang="iw-IL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iw-IL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ו</a:t>
            </a:r>
            <a:r>
              <a:rPr b="1" i="0" lang="iw-IL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יחס </a:t>
            </a:r>
            <a:r>
              <a:rPr b="1" i="0" lang="iw-IL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של</a:t>
            </a:r>
            <a:r>
              <a:rPr b="0" i="0" lang="iw-IL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נוחות וכדאיות הוגנת</a:t>
            </a:r>
            <a:endParaRPr b="1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2"/>
          <p:cNvSpPr/>
          <p:nvPr/>
        </p:nvSpPr>
        <p:spPr>
          <a:xfrm rot="5400000">
            <a:off x="3062287" y="3797300"/>
            <a:ext cx="1150938" cy="414338"/>
          </a:xfrm>
          <a:prstGeom prst="ellipse">
            <a:avLst/>
          </a:prstGeom>
          <a:solidFill>
            <a:srgbClr val="00FF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ערך </a:t>
            </a:r>
            <a:r>
              <a:rPr b="1" i="0" lang="iw-IL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מגדל</a:t>
            </a:r>
            <a:endParaRPr b="1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3" name="Google Shape;223;p32"/>
          <p:cNvSpPr/>
          <p:nvPr/>
        </p:nvSpPr>
        <p:spPr>
          <a:xfrm>
            <a:off x="5446713" y="5030789"/>
            <a:ext cx="1368425" cy="414337"/>
          </a:xfrm>
          <a:prstGeom prst="ellipse">
            <a:avLst/>
          </a:prstGeom>
          <a:solidFill>
            <a:srgbClr val="00FF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ערך </a:t>
            </a:r>
            <a:r>
              <a:rPr b="1" i="0" lang="iw-IL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מגדל</a:t>
            </a:r>
            <a:endParaRPr b="1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24" name="Google Shape;224;p32"/>
          <p:cNvCxnSpPr/>
          <p:nvPr/>
        </p:nvCxnSpPr>
        <p:spPr>
          <a:xfrm rot="10800000">
            <a:off x="6171968" y="2138064"/>
            <a:ext cx="0" cy="714872"/>
          </a:xfrm>
          <a:prstGeom prst="straightConnector1">
            <a:avLst/>
          </a:prstGeom>
          <a:noFill/>
          <a:ln cap="flat" cmpd="sng" w="34925">
            <a:solidFill>
              <a:srgbClr val="1C1C1C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5" name="Google Shape;225;p32"/>
          <p:cNvSpPr txBox="1"/>
          <p:nvPr/>
        </p:nvSpPr>
        <p:spPr>
          <a:xfrm>
            <a:off x="4726261" y="833910"/>
            <a:ext cx="2881313" cy="650875"/>
          </a:xfrm>
          <a:prstGeom prst="rect">
            <a:avLst/>
          </a:prstGeom>
          <a:solidFill>
            <a:srgbClr val="00FF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עמדת הילד:</a:t>
            </a:r>
            <a:r>
              <a:rPr b="0" i="0" lang="iw-IL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iw-I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יעד</a:t>
            </a:r>
            <a:r>
              <a:rPr b="0" i="0" lang="iw-IL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iw-I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תואם</a:t>
            </a:r>
            <a:r>
              <a:rPr b="0" i="0" lang="iw-IL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iw-IL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ויחס של</a:t>
            </a:r>
            <a:r>
              <a:rPr b="0" i="0" lang="iw-IL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שותפות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6" name="Google Shape;226;p32"/>
          <p:cNvCxnSpPr/>
          <p:nvPr/>
        </p:nvCxnSpPr>
        <p:spPr>
          <a:xfrm>
            <a:off x="6165850" y="1484784"/>
            <a:ext cx="0" cy="215900"/>
          </a:xfrm>
          <a:prstGeom prst="straightConnector1">
            <a:avLst/>
          </a:prstGeom>
          <a:noFill/>
          <a:ln cap="flat" cmpd="sng" w="34925">
            <a:solidFill>
              <a:srgbClr val="1C1C1C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7" name="Google Shape;227;p32"/>
          <p:cNvSpPr/>
          <p:nvPr/>
        </p:nvSpPr>
        <p:spPr>
          <a:xfrm>
            <a:off x="5446713" y="1718520"/>
            <a:ext cx="1368425" cy="414337"/>
          </a:xfrm>
          <a:prstGeom prst="ellipse">
            <a:avLst/>
          </a:prstGeom>
          <a:solidFill>
            <a:srgbClr val="00FF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ערך </a:t>
            </a:r>
            <a:r>
              <a:rPr b="1" i="0" lang="iw-IL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מגדל</a:t>
            </a:r>
            <a:endParaRPr b="1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8" name="Google Shape;228;p32"/>
          <p:cNvSpPr txBox="1"/>
          <p:nvPr/>
        </p:nvSpPr>
        <p:spPr>
          <a:xfrm>
            <a:off x="6094413" y="3579813"/>
            <a:ext cx="2232025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גילוי עצמי</a:t>
            </a:r>
            <a:r>
              <a:rPr b="1" i="0" lang="iw-IL" sz="22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הבעה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32"/>
          <p:cNvSpPr/>
          <p:nvPr/>
        </p:nvSpPr>
        <p:spPr>
          <a:xfrm flipH="1" rot="-5400000">
            <a:off x="5734051" y="4508501"/>
            <a:ext cx="936625" cy="73025"/>
          </a:xfrm>
          <a:custGeom>
            <a:rect b="b" l="l" r="r" t="t"/>
            <a:pathLst>
              <a:path extrusionOk="0" h="1" w="1341">
                <a:moveTo>
                  <a:pt x="0" y="0"/>
                </a:moveTo>
                <a:lnTo>
                  <a:pt x="1341" y="0"/>
                </a:lnTo>
              </a:path>
            </a:pathLst>
          </a:cu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0" name="Google Shape;230;p32"/>
          <p:cNvSpPr txBox="1"/>
          <p:nvPr/>
        </p:nvSpPr>
        <p:spPr>
          <a:xfrm>
            <a:off x="3343276" y="3606801"/>
            <a:ext cx="2390775" cy="614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20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1" i="0" lang="iw-IL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אבטחה עצמית</a:t>
            </a:r>
            <a:endParaRPr/>
          </a:p>
          <a:p>
            <a:pPr indent="0" lvl="0" mar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מניעת נזק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32"/>
          <p:cNvSpPr txBox="1"/>
          <p:nvPr/>
        </p:nvSpPr>
        <p:spPr>
          <a:xfrm>
            <a:off x="4151412" y="2152971"/>
            <a:ext cx="3959225" cy="7755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הזמנה</a:t>
            </a:r>
            <a:r>
              <a:rPr b="0" i="0" lang="iw-IL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i="0" lang="iw-IL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ודיאלוג</a:t>
            </a:r>
            <a:r>
              <a:rPr b="0" i="0" lang="iw-IL" sz="2400" u="none" cap="none" strike="noStrik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1" i="0" lang="iw-I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1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400" u="none" cap="none" strike="noStrik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               </a:t>
            </a:r>
            <a:endParaRPr b="1" i="0" sz="2400" u="none" cap="none" strike="noStrike">
              <a:solidFill>
                <a:srgbClr val="00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2"/>
          <p:cNvSpPr txBox="1"/>
          <p:nvPr/>
        </p:nvSpPr>
        <p:spPr>
          <a:xfrm>
            <a:off x="1810766" y="1507432"/>
            <a:ext cx="882015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4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א ז ו ר                        ה ש ו ת פ ו ת</a:t>
            </a:r>
            <a:r>
              <a:rPr b="0" i="0" lang="iw-IL" sz="4400" u="none" cap="none" strike="noStrike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endParaRPr b="0" i="0" sz="5200" u="none" cap="none" strike="noStrike">
              <a:solidFill>
                <a:srgbClr val="00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3" name="Google Shape;233;p32"/>
          <p:cNvSpPr txBox="1"/>
          <p:nvPr/>
        </p:nvSpPr>
        <p:spPr>
          <a:xfrm>
            <a:off x="1485328" y="4797153"/>
            <a:ext cx="914558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4400" u="none" cap="none" strike="noStrike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</a:t>
            </a:r>
            <a:r>
              <a:rPr b="0" i="0" lang="iw-IL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א ז ו ר                          ה פ ע ר    </a:t>
            </a:r>
            <a:endParaRPr b="0" i="0" sz="4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" name="Google Shape;234;p32"/>
          <p:cNvSpPr txBox="1"/>
          <p:nvPr/>
        </p:nvSpPr>
        <p:spPr>
          <a:xfrm>
            <a:off x="4150518" y="4311502"/>
            <a:ext cx="4248150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0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i="0" lang="iw-IL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הגדרה עצמית   (אוטונומיה)  </a:t>
            </a:r>
            <a:r>
              <a:rPr b="1" i="0" lang="iw-IL" sz="20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b="1" i="0" lang="iw-I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נורמה   ותוצאת   הפסד מווסתת     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32"/>
          <p:cNvSpPr txBox="1"/>
          <p:nvPr/>
        </p:nvSpPr>
        <p:spPr>
          <a:xfrm>
            <a:off x="1557909" y="13257"/>
            <a:ext cx="9094157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2000" u="sng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</a:t>
            </a:r>
            <a:r>
              <a:rPr b="1" i="0" lang="iw-IL" sz="2000" u="sng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שושנת היחסים</a:t>
            </a:r>
            <a:r>
              <a:rPr b="0" i="0" lang="iw-IL" sz="2000" u="sng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</a:t>
            </a:r>
            <a:r>
              <a:rPr b="0" i="1" lang="iw-IL" sz="2000" u="sng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1" lang="iw-IL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</a:t>
            </a:r>
            <a:r>
              <a:rPr b="0" i="1" lang="iw-IL" sz="1800" u="sng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סקאלה של </a:t>
            </a:r>
            <a:r>
              <a:rPr b="1" i="0" lang="iw-IL" sz="1800" u="sng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הסוגים הבסיסיים של יחס </a:t>
            </a:r>
            <a:r>
              <a:rPr b="0" i="1" lang="iw-IL" sz="1800" u="sng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אפשרי מצד הילד כלפי ההורה האכפתי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iw-IL" sz="1800" u="sng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ושל סוגי </a:t>
            </a:r>
            <a:r>
              <a:rPr b="1" i="0" lang="iw-IL" sz="1800" u="sng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הפנייה</a:t>
            </a:r>
            <a:r>
              <a:rPr b="1" i="1" lang="iw-IL" sz="1800" u="sng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iw-IL" sz="1800" u="sng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הבהירה</a:t>
            </a:r>
            <a:r>
              <a:rPr b="1" i="1" lang="iw-IL" sz="1800" u="sng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1" lang="iw-IL" sz="1800" u="sng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המותאמת מצד ההורה</a:t>
            </a:r>
            <a:endParaRPr/>
          </a:p>
        </p:txBody>
      </p:sp>
      <p:sp>
        <p:nvSpPr>
          <p:cNvPr id="236" name="Google Shape;236;p32"/>
          <p:cNvSpPr txBox="1"/>
          <p:nvPr/>
        </p:nvSpPr>
        <p:spPr>
          <a:xfrm>
            <a:off x="1557908" y="6093298"/>
            <a:ext cx="2520950" cy="720079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ד"ר איתן לבוב , "אייכּה"- הקשר המגדל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כל הזכויות שמורות.</a:t>
            </a:r>
            <a:r>
              <a:rPr b="1" i="0" lang="iw-IL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iw-IL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אין לשכפל, להעתיק, לצלם, לתרגם, לאחסן במאגר מידע, לשדר או לקלוט בכל דרך ולכל מטרה כל חלק שהוא מהחומר הכלול בדף זה ללא רשות מפורשת בכתב ומראש מאת המחבר. 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3"/>
          <p:cNvSpPr txBox="1"/>
          <p:nvPr>
            <p:ph type="title"/>
          </p:nvPr>
        </p:nvSpPr>
        <p:spPr>
          <a:xfrm>
            <a:off x="912812" y="533400"/>
            <a:ext cx="96012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lang="iw-IL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ערכים</a:t>
            </a:r>
            <a:endParaRPr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3"/>
          <p:cNvSpPr txBox="1"/>
          <p:nvPr>
            <p:ph idx="1" type="body"/>
          </p:nvPr>
        </p:nvSpPr>
        <p:spPr>
          <a:xfrm>
            <a:off x="912812" y="1828800"/>
            <a:ext cx="96012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iw-IL" sz="2400">
                <a:latin typeface="Arial"/>
                <a:ea typeface="Arial"/>
                <a:cs typeface="Arial"/>
                <a:sym typeface="Arial"/>
              </a:rPr>
              <a:t>ישנם 3 סוגים של ערכים:</a:t>
            </a:r>
            <a:endParaRPr/>
          </a:p>
          <a:p>
            <a:pPr indent="-457200" lvl="0" marL="457200" rtl="1" algn="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iw-IL" sz="2400">
                <a:latin typeface="Arial"/>
                <a:ea typeface="Arial"/>
                <a:cs typeface="Arial"/>
                <a:sym typeface="Arial"/>
              </a:rPr>
              <a:t>ערכים הקשורים ליחס הילד לסביבה:  דרך ארץ</a:t>
            </a:r>
            <a:endParaRPr/>
          </a:p>
          <a:p>
            <a:pPr indent="-457200" lvl="0" marL="457200" rtl="1" algn="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iw-IL" sz="2400">
                <a:latin typeface="Arial"/>
                <a:ea typeface="Arial"/>
                <a:cs typeface="Arial"/>
                <a:sym typeface="Arial"/>
              </a:rPr>
              <a:t>ערכים הקשורים ליחס הילד כלפי עצמו: וויסות, איזון, שפיות, תפקוד</a:t>
            </a:r>
            <a:endParaRPr/>
          </a:p>
          <a:p>
            <a:pPr indent="-457200" lvl="0" marL="457200" rtl="1" algn="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iw-IL" sz="2400">
                <a:latin typeface="Arial"/>
                <a:ea typeface="Arial"/>
                <a:cs typeface="Arial"/>
                <a:sym typeface="Arial"/>
              </a:rPr>
              <a:t>ערכים הקשורים לפיתוח מיומנויות, הישגיות ושאיפות.  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Watercolor_16x9">
      <a:dk1>
        <a:srgbClr val="000000"/>
      </a:dk1>
      <a:lt1>
        <a:srgbClr val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צבע מים_16x9">
  <a:themeElements>
    <a:clrScheme name="Watercolor_16x9">
      <a:dk1>
        <a:srgbClr val="000000"/>
      </a:dk1>
      <a:lt1>
        <a:srgbClr val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