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305" r:id="rId2"/>
    <p:sldId id="306" r:id="rId3"/>
    <p:sldId id="307" r:id="rId4"/>
    <p:sldId id="325" r:id="rId5"/>
    <p:sldId id="309" r:id="rId6"/>
    <p:sldId id="310" r:id="rId7"/>
    <p:sldId id="311" r:id="rId8"/>
    <p:sldId id="312" r:id="rId9"/>
    <p:sldId id="327" r:id="rId10"/>
    <p:sldId id="314" r:id="rId11"/>
    <p:sldId id="315" r:id="rId12"/>
    <p:sldId id="328" r:id="rId13"/>
    <p:sldId id="317" r:id="rId14"/>
    <p:sldId id="318" r:id="rId15"/>
    <p:sldId id="319" r:id="rId16"/>
    <p:sldId id="320" r:id="rId17"/>
    <p:sldId id="329" r:id="rId18"/>
    <p:sldId id="322" r:id="rId19"/>
    <p:sldId id="330" r:id="rId20"/>
    <p:sldId id="331" r:id="rId21"/>
    <p:sldId id="332" r:id="rId22"/>
    <p:sldId id="333" r:id="rId23"/>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9"/>
    <a:srgbClr val="C5E0B4"/>
    <a:srgbClr val="FF3300"/>
    <a:srgbClr val="CC6600"/>
    <a:srgbClr val="000000"/>
    <a:srgbClr val="41719C"/>
    <a:srgbClr val="FF9900"/>
    <a:srgbClr val="BFBFBF"/>
    <a:srgbClr val="BBC3D2"/>
    <a:srgbClr val="FF4B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21"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DA82BE-BAE2-4265-BF2E-B5D3DE31DE50}" type="doc">
      <dgm:prSet loTypeId="urn:microsoft.com/office/officeart/2005/8/layout/process4" loCatId="list" qsTypeId="urn:microsoft.com/office/officeart/2005/8/quickstyle/3d1" qsCatId="3D" csTypeId="urn:microsoft.com/office/officeart/2005/8/colors/colorful1" csCatId="colorful" phldr="1"/>
      <dgm:spPr/>
      <dgm:t>
        <a:bodyPr/>
        <a:lstStyle/>
        <a:p>
          <a:pPr rtl="1"/>
          <a:endParaRPr lang="he-IL"/>
        </a:p>
      </dgm:t>
    </dgm:pt>
    <dgm:pt modelId="{EC325538-FB17-4D0B-BB2F-9F461305E3BB}">
      <dgm:prSet/>
      <dgm:spPr/>
      <dgm:t>
        <a:bodyPr/>
        <a:lstStyle/>
        <a:p>
          <a:pPr rtl="1"/>
          <a:r>
            <a:rPr lang="he-IL" b="1" dirty="0" smtClean="0">
              <a:effectLst/>
            </a:rPr>
            <a:t>עלייה גדולה במספר תלמידים עם בעיות התנהגות קשות</a:t>
          </a:r>
          <a:endParaRPr lang="he-IL" dirty="0">
            <a:effectLst/>
          </a:endParaRPr>
        </a:p>
      </dgm:t>
    </dgm:pt>
    <dgm:pt modelId="{19F43E3F-CA19-4987-8618-0B6D5E1C8253}" type="parTrans" cxnId="{89343176-9324-48A1-8885-549611046F28}">
      <dgm:prSet/>
      <dgm:spPr/>
      <dgm:t>
        <a:bodyPr/>
        <a:lstStyle/>
        <a:p>
          <a:pPr rtl="1"/>
          <a:endParaRPr lang="he-IL">
            <a:effectLst/>
          </a:endParaRPr>
        </a:p>
      </dgm:t>
    </dgm:pt>
    <dgm:pt modelId="{ADC808DB-8DB1-43AC-ABBD-EA303D110C88}" type="sibTrans" cxnId="{89343176-9324-48A1-8885-549611046F28}">
      <dgm:prSet/>
      <dgm:spPr/>
      <dgm:t>
        <a:bodyPr/>
        <a:lstStyle/>
        <a:p>
          <a:pPr rtl="1"/>
          <a:endParaRPr lang="he-IL">
            <a:effectLst/>
          </a:endParaRPr>
        </a:p>
      </dgm:t>
    </dgm:pt>
    <dgm:pt modelId="{861AB981-D1E8-4537-A2D2-369369C107DC}">
      <dgm:prSet/>
      <dgm:spPr/>
      <dgm:t>
        <a:bodyPr/>
        <a:lstStyle/>
        <a:p>
          <a:pPr rtl="1"/>
          <a:r>
            <a:rPr lang="he-IL" b="1" dirty="0" smtClean="0">
              <a:ln w="11430"/>
              <a:effectLst/>
            </a:rPr>
            <a:t>יחידת התנהגות </a:t>
          </a:r>
          <a:r>
            <a:rPr lang="he-IL" b="1" dirty="0" err="1" smtClean="0">
              <a:ln w="11430"/>
              <a:effectLst/>
            </a:rPr>
            <a:t>מתי"א</a:t>
          </a:r>
          <a:r>
            <a:rPr lang="he-IL" b="1" dirty="0" smtClean="0">
              <a:ln w="11430"/>
              <a:effectLst/>
            </a:rPr>
            <a:t> – התערבות בזמן משבר</a:t>
          </a:r>
          <a:endParaRPr lang="he-IL" dirty="0">
            <a:effectLst/>
          </a:endParaRPr>
        </a:p>
      </dgm:t>
    </dgm:pt>
    <dgm:pt modelId="{9C6CB08A-90BE-4EA1-AE04-E13EE2B57129}" type="parTrans" cxnId="{2450EBED-557D-4155-887E-1417AD1D28A4}">
      <dgm:prSet/>
      <dgm:spPr/>
      <dgm:t>
        <a:bodyPr/>
        <a:lstStyle/>
        <a:p>
          <a:pPr rtl="1"/>
          <a:endParaRPr lang="he-IL">
            <a:effectLst/>
          </a:endParaRPr>
        </a:p>
      </dgm:t>
    </dgm:pt>
    <dgm:pt modelId="{2A3EF29E-8424-44A9-A56E-063DC67AFE68}" type="sibTrans" cxnId="{2450EBED-557D-4155-887E-1417AD1D28A4}">
      <dgm:prSet/>
      <dgm:spPr/>
      <dgm:t>
        <a:bodyPr/>
        <a:lstStyle/>
        <a:p>
          <a:pPr rtl="1"/>
          <a:endParaRPr lang="he-IL">
            <a:effectLst/>
          </a:endParaRPr>
        </a:p>
      </dgm:t>
    </dgm:pt>
    <dgm:pt modelId="{2F6EE34C-9E2F-4BD3-A1D2-5EE44D1F283F}">
      <dgm:prSet/>
      <dgm:spPr/>
      <dgm:t>
        <a:bodyPr/>
        <a:lstStyle/>
        <a:p>
          <a:pPr rtl="1"/>
          <a:r>
            <a:rPr lang="he-IL" b="1" cap="all" smtClean="0">
              <a:ln/>
              <a:effectLst/>
            </a:rPr>
            <a:t>יצירת מודל מבוסס איכּה</a:t>
          </a:r>
          <a:endParaRPr lang="he-IL" dirty="0">
            <a:effectLst/>
          </a:endParaRPr>
        </a:p>
      </dgm:t>
    </dgm:pt>
    <dgm:pt modelId="{79F802F9-A574-49C6-B432-73D30DABA995}" type="parTrans" cxnId="{F82A5A21-BB6F-4453-AB42-86E90531EDF6}">
      <dgm:prSet/>
      <dgm:spPr/>
      <dgm:t>
        <a:bodyPr/>
        <a:lstStyle/>
        <a:p>
          <a:pPr rtl="1"/>
          <a:endParaRPr lang="he-IL">
            <a:effectLst/>
          </a:endParaRPr>
        </a:p>
      </dgm:t>
    </dgm:pt>
    <dgm:pt modelId="{0A0C2E30-C5DF-43F7-A72F-1E087A98F977}" type="sibTrans" cxnId="{F82A5A21-BB6F-4453-AB42-86E90531EDF6}">
      <dgm:prSet/>
      <dgm:spPr/>
      <dgm:t>
        <a:bodyPr/>
        <a:lstStyle/>
        <a:p>
          <a:pPr rtl="1"/>
          <a:endParaRPr lang="he-IL">
            <a:effectLst/>
          </a:endParaRPr>
        </a:p>
      </dgm:t>
    </dgm:pt>
    <dgm:pt modelId="{AC96F616-859C-4901-9DE5-81480F32F97B}">
      <dgm:prSet/>
      <dgm:spPr/>
      <dgm:t>
        <a:bodyPr/>
        <a:lstStyle/>
        <a:p>
          <a:pPr rtl="1"/>
          <a:r>
            <a:rPr lang="he-IL" b="1" cap="all" dirty="0" smtClean="0">
              <a:ln/>
              <a:solidFill>
                <a:schemeClr val="tx1"/>
              </a:solidFill>
              <a:effectLst/>
            </a:rPr>
            <a:t>הנחלת השפה ככלי עבודה - גם למניעה</a:t>
          </a:r>
          <a:endParaRPr lang="he-IL" dirty="0">
            <a:solidFill>
              <a:schemeClr val="tx1"/>
            </a:solidFill>
            <a:effectLst/>
          </a:endParaRPr>
        </a:p>
      </dgm:t>
    </dgm:pt>
    <dgm:pt modelId="{B999C1DA-BF65-4CD5-8EA6-BDA2F733889D}" type="parTrans" cxnId="{099E696B-95A0-4C76-ACEF-987D248124A0}">
      <dgm:prSet/>
      <dgm:spPr/>
      <dgm:t>
        <a:bodyPr/>
        <a:lstStyle/>
        <a:p>
          <a:pPr rtl="1"/>
          <a:endParaRPr lang="he-IL">
            <a:effectLst/>
          </a:endParaRPr>
        </a:p>
      </dgm:t>
    </dgm:pt>
    <dgm:pt modelId="{FCE5D264-4ABA-4BEB-A6F2-00C2DF2066D0}" type="sibTrans" cxnId="{099E696B-95A0-4C76-ACEF-987D248124A0}">
      <dgm:prSet/>
      <dgm:spPr/>
      <dgm:t>
        <a:bodyPr/>
        <a:lstStyle/>
        <a:p>
          <a:pPr rtl="1"/>
          <a:endParaRPr lang="he-IL">
            <a:effectLst/>
          </a:endParaRPr>
        </a:p>
      </dgm:t>
    </dgm:pt>
    <dgm:pt modelId="{6420AFCA-65AF-4102-8E23-1AD8D026DC60}">
      <dgm:prSet/>
      <dgm:spPr/>
      <dgm:t>
        <a:bodyPr/>
        <a:lstStyle/>
        <a:p>
          <a:pPr rtl="1"/>
          <a:r>
            <a:rPr lang="he-IL" b="1" cap="all" dirty="0" smtClean="0">
              <a:ln/>
              <a:effectLst/>
            </a:rPr>
            <a:t>הצלחה בכ-10 מקרי קצה</a:t>
          </a:r>
          <a:endParaRPr lang="he-IL" dirty="0">
            <a:effectLst/>
          </a:endParaRPr>
        </a:p>
      </dgm:t>
    </dgm:pt>
    <dgm:pt modelId="{3E338F5E-4338-4371-A6AC-B1B494150C13}" type="parTrans" cxnId="{3EFEA729-6F65-4C26-B384-779D4DC4731C}">
      <dgm:prSet/>
      <dgm:spPr/>
      <dgm:t>
        <a:bodyPr/>
        <a:lstStyle/>
        <a:p>
          <a:pPr rtl="1"/>
          <a:endParaRPr lang="he-IL">
            <a:effectLst/>
          </a:endParaRPr>
        </a:p>
      </dgm:t>
    </dgm:pt>
    <dgm:pt modelId="{7B00C14E-8411-4920-B39F-A1FD89E43189}" type="sibTrans" cxnId="{3EFEA729-6F65-4C26-B384-779D4DC4731C}">
      <dgm:prSet/>
      <dgm:spPr/>
      <dgm:t>
        <a:bodyPr/>
        <a:lstStyle/>
        <a:p>
          <a:pPr rtl="1"/>
          <a:endParaRPr lang="he-IL">
            <a:effectLst/>
          </a:endParaRPr>
        </a:p>
      </dgm:t>
    </dgm:pt>
    <dgm:pt modelId="{29C22B51-2489-46B3-A730-05907C9DFBC3}">
      <dgm:prSet/>
      <dgm:spPr/>
      <dgm:t>
        <a:bodyPr/>
        <a:lstStyle/>
        <a:p>
          <a:pPr rtl="1"/>
          <a:r>
            <a:rPr lang="he-IL" b="1" cap="all" dirty="0" smtClean="0">
              <a:ln/>
              <a:effectLst/>
            </a:rPr>
            <a:t>רכישת כלי פרקטי המסייע בעבודה</a:t>
          </a:r>
          <a:endParaRPr lang="he-IL" dirty="0">
            <a:effectLst/>
          </a:endParaRPr>
        </a:p>
      </dgm:t>
    </dgm:pt>
    <dgm:pt modelId="{FF03853D-7B20-4DD5-BED5-32E5E3F9793D}" type="parTrans" cxnId="{5C371041-B8D6-4039-B15E-41C11CAB4180}">
      <dgm:prSet/>
      <dgm:spPr/>
      <dgm:t>
        <a:bodyPr/>
        <a:lstStyle/>
        <a:p>
          <a:pPr rtl="1"/>
          <a:endParaRPr lang="he-IL">
            <a:effectLst/>
          </a:endParaRPr>
        </a:p>
      </dgm:t>
    </dgm:pt>
    <dgm:pt modelId="{AAE27136-CA5D-459F-AA71-8C07521FEB33}" type="sibTrans" cxnId="{5C371041-B8D6-4039-B15E-41C11CAB4180}">
      <dgm:prSet/>
      <dgm:spPr/>
      <dgm:t>
        <a:bodyPr/>
        <a:lstStyle/>
        <a:p>
          <a:pPr rtl="1"/>
          <a:endParaRPr lang="he-IL">
            <a:effectLst/>
          </a:endParaRPr>
        </a:p>
      </dgm:t>
    </dgm:pt>
    <dgm:pt modelId="{FF84BEFF-F68D-4DF0-B19F-D48D0C404F30}" type="pres">
      <dgm:prSet presAssocID="{2ADA82BE-BAE2-4265-BF2E-B5D3DE31DE50}" presName="Name0" presStyleCnt="0">
        <dgm:presLayoutVars>
          <dgm:dir/>
          <dgm:animLvl val="lvl"/>
          <dgm:resizeHandles val="exact"/>
        </dgm:presLayoutVars>
      </dgm:prSet>
      <dgm:spPr/>
      <dgm:t>
        <a:bodyPr/>
        <a:lstStyle/>
        <a:p>
          <a:pPr rtl="1"/>
          <a:endParaRPr lang="he-IL"/>
        </a:p>
      </dgm:t>
    </dgm:pt>
    <dgm:pt modelId="{449D995F-8014-42F4-ACCF-20EFAF372C9B}" type="pres">
      <dgm:prSet presAssocID="{29C22B51-2489-46B3-A730-05907C9DFBC3}" presName="boxAndChildren" presStyleCnt="0"/>
      <dgm:spPr/>
    </dgm:pt>
    <dgm:pt modelId="{5943B1F1-6C51-4474-93D4-92F1F7836A74}" type="pres">
      <dgm:prSet presAssocID="{29C22B51-2489-46B3-A730-05907C9DFBC3}" presName="parentTextBox" presStyleLbl="node1" presStyleIdx="0" presStyleCnt="6" custLinFactNeighborY="2472"/>
      <dgm:spPr/>
      <dgm:t>
        <a:bodyPr/>
        <a:lstStyle/>
        <a:p>
          <a:pPr rtl="1"/>
          <a:endParaRPr lang="he-IL"/>
        </a:p>
      </dgm:t>
    </dgm:pt>
    <dgm:pt modelId="{FB920E85-C9FE-45F9-8B8E-7B8E0F280CEF}" type="pres">
      <dgm:prSet presAssocID="{7B00C14E-8411-4920-B39F-A1FD89E43189}" presName="sp" presStyleCnt="0"/>
      <dgm:spPr/>
    </dgm:pt>
    <dgm:pt modelId="{99D42130-CC71-4289-9D78-4E3968B45DB1}" type="pres">
      <dgm:prSet presAssocID="{6420AFCA-65AF-4102-8E23-1AD8D026DC60}" presName="arrowAndChildren" presStyleCnt="0"/>
      <dgm:spPr/>
    </dgm:pt>
    <dgm:pt modelId="{6121BAF5-8B49-4BDC-92E0-91581C7168C5}" type="pres">
      <dgm:prSet presAssocID="{6420AFCA-65AF-4102-8E23-1AD8D026DC60}" presName="parentTextArrow" presStyleLbl="node1" presStyleIdx="1" presStyleCnt="6"/>
      <dgm:spPr/>
      <dgm:t>
        <a:bodyPr/>
        <a:lstStyle/>
        <a:p>
          <a:pPr rtl="1"/>
          <a:endParaRPr lang="he-IL"/>
        </a:p>
      </dgm:t>
    </dgm:pt>
    <dgm:pt modelId="{DCCAA52C-763D-45F3-98A5-F8A4CA589ECA}" type="pres">
      <dgm:prSet presAssocID="{FCE5D264-4ABA-4BEB-A6F2-00C2DF2066D0}" presName="sp" presStyleCnt="0"/>
      <dgm:spPr/>
    </dgm:pt>
    <dgm:pt modelId="{0A29C19E-3AA8-43D3-9952-A4DD0569722F}" type="pres">
      <dgm:prSet presAssocID="{AC96F616-859C-4901-9DE5-81480F32F97B}" presName="arrowAndChildren" presStyleCnt="0"/>
      <dgm:spPr/>
    </dgm:pt>
    <dgm:pt modelId="{709771E9-5889-4C06-8233-398D97D2D88B}" type="pres">
      <dgm:prSet presAssocID="{AC96F616-859C-4901-9DE5-81480F32F97B}" presName="parentTextArrow" presStyleLbl="node1" presStyleIdx="2" presStyleCnt="6"/>
      <dgm:spPr/>
      <dgm:t>
        <a:bodyPr/>
        <a:lstStyle/>
        <a:p>
          <a:pPr rtl="1"/>
          <a:endParaRPr lang="he-IL"/>
        </a:p>
      </dgm:t>
    </dgm:pt>
    <dgm:pt modelId="{E97ED938-DC9B-4F09-9124-486B304534EE}" type="pres">
      <dgm:prSet presAssocID="{0A0C2E30-C5DF-43F7-A72F-1E087A98F977}" presName="sp" presStyleCnt="0"/>
      <dgm:spPr/>
    </dgm:pt>
    <dgm:pt modelId="{5967F138-CA4A-458D-A1E4-A2C2A4A6969A}" type="pres">
      <dgm:prSet presAssocID="{2F6EE34C-9E2F-4BD3-A1D2-5EE44D1F283F}" presName="arrowAndChildren" presStyleCnt="0"/>
      <dgm:spPr/>
    </dgm:pt>
    <dgm:pt modelId="{A286A7C6-CE85-4786-B782-892929DDFEC3}" type="pres">
      <dgm:prSet presAssocID="{2F6EE34C-9E2F-4BD3-A1D2-5EE44D1F283F}" presName="parentTextArrow" presStyleLbl="node1" presStyleIdx="3" presStyleCnt="6"/>
      <dgm:spPr/>
      <dgm:t>
        <a:bodyPr/>
        <a:lstStyle/>
        <a:p>
          <a:pPr rtl="1"/>
          <a:endParaRPr lang="he-IL"/>
        </a:p>
      </dgm:t>
    </dgm:pt>
    <dgm:pt modelId="{BFC1965A-F327-4503-8F58-EED96619A37A}" type="pres">
      <dgm:prSet presAssocID="{2A3EF29E-8424-44A9-A56E-063DC67AFE68}" presName="sp" presStyleCnt="0"/>
      <dgm:spPr/>
    </dgm:pt>
    <dgm:pt modelId="{262424AF-FB2B-4602-A967-E9E11302E55A}" type="pres">
      <dgm:prSet presAssocID="{861AB981-D1E8-4537-A2D2-369369C107DC}" presName="arrowAndChildren" presStyleCnt="0"/>
      <dgm:spPr/>
    </dgm:pt>
    <dgm:pt modelId="{F7561B70-DEDA-4A8F-B294-593899189CCB}" type="pres">
      <dgm:prSet presAssocID="{861AB981-D1E8-4537-A2D2-369369C107DC}" presName="parentTextArrow" presStyleLbl="node1" presStyleIdx="4" presStyleCnt="6"/>
      <dgm:spPr/>
      <dgm:t>
        <a:bodyPr/>
        <a:lstStyle/>
        <a:p>
          <a:pPr rtl="1"/>
          <a:endParaRPr lang="he-IL"/>
        </a:p>
      </dgm:t>
    </dgm:pt>
    <dgm:pt modelId="{BB2B2B64-9C4A-4379-9042-2AA80120C69F}" type="pres">
      <dgm:prSet presAssocID="{ADC808DB-8DB1-43AC-ABBD-EA303D110C88}" presName="sp" presStyleCnt="0"/>
      <dgm:spPr/>
    </dgm:pt>
    <dgm:pt modelId="{0C283617-7EB2-4BF4-884E-91CB93B46F55}" type="pres">
      <dgm:prSet presAssocID="{EC325538-FB17-4D0B-BB2F-9F461305E3BB}" presName="arrowAndChildren" presStyleCnt="0"/>
      <dgm:spPr/>
    </dgm:pt>
    <dgm:pt modelId="{189858B4-12B6-4E01-A68C-F54401CE7C96}" type="pres">
      <dgm:prSet presAssocID="{EC325538-FB17-4D0B-BB2F-9F461305E3BB}" presName="parentTextArrow" presStyleLbl="node1" presStyleIdx="5" presStyleCnt="6"/>
      <dgm:spPr/>
      <dgm:t>
        <a:bodyPr/>
        <a:lstStyle/>
        <a:p>
          <a:pPr rtl="1"/>
          <a:endParaRPr lang="he-IL"/>
        </a:p>
      </dgm:t>
    </dgm:pt>
  </dgm:ptLst>
  <dgm:cxnLst>
    <dgm:cxn modelId="{F1223DB2-6218-4D44-B1D6-63EFD8B64A28}" type="presOf" srcId="{2ADA82BE-BAE2-4265-BF2E-B5D3DE31DE50}" destId="{FF84BEFF-F68D-4DF0-B19F-D48D0C404F30}" srcOrd="0" destOrd="0" presId="urn:microsoft.com/office/officeart/2005/8/layout/process4"/>
    <dgm:cxn modelId="{5C371041-B8D6-4039-B15E-41C11CAB4180}" srcId="{2ADA82BE-BAE2-4265-BF2E-B5D3DE31DE50}" destId="{29C22B51-2489-46B3-A730-05907C9DFBC3}" srcOrd="5" destOrd="0" parTransId="{FF03853D-7B20-4DD5-BED5-32E5E3F9793D}" sibTransId="{AAE27136-CA5D-459F-AA71-8C07521FEB33}"/>
    <dgm:cxn modelId="{C66278E1-5078-4B24-829F-970F8C567D56}" type="presOf" srcId="{AC96F616-859C-4901-9DE5-81480F32F97B}" destId="{709771E9-5889-4C06-8233-398D97D2D88B}" srcOrd="0" destOrd="0" presId="urn:microsoft.com/office/officeart/2005/8/layout/process4"/>
    <dgm:cxn modelId="{7E2D36FA-2296-43E4-AC0B-96524EAA7E30}" type="presOf" srcId="{2F6EE34C-9E2F-4BD3-A1D2-5EE44D1F283F}" destId="{A286A7C6-CE85-4786-B782-892929DDFEC3}" srcOrd="0" destOrd="0" presId="urn:microsoft.com/office/officeart/2005/8/layout/process4"/>
    <dgm:cxn modelId="{F82A5A21-BB6F-4453-AB42-86E90531EDF6}" srcId="{2ADA82BE-BAE2-4265-BF2E-B5D3DE31DE50}" destId="{2F6EE34C-9E2F-4BD3-A1D2-5EE44D1F283F}" srcOrd="2" destOrd="0" parTransId="{79F802F9-A574-49C6-B432-73D30DABA995}" sibTransId="{0A0C2E30-C5DF-43F7-A72F-1E087A98F977}"/>
    <dgm:cxn modelId="{47DBE4A2-936B-482D-8C5A-59B7AB3B966A}" type="presOf" srcId="{EC325538-FB17-4D0B-BB2F-9F461305E3BB}" destId="{189858B4-12B6-4E01-A68C-F54401CE7C96}" srcOrd="0" destOrd="0" presId="urn:microsoft.com/office/officeart/2005/8/layout/process4"/>
    <dgm:cxn modelId="{486058D7-14F7-4402-8D40-FEEEDA0D38F6}" type="presOf" srcId="{861AB981-D1E8-4537-A2D2-369369C107DC}" destId="{F7561B70-DEDA-4A8F-B294-593899189CCB}" srcOrd="0" destOrd="0" presId="urn:microsoft.com/office/officeart/2005/8/layout/process4"/>
    <dgm:cxn modelId="{2450EBED-557D-4155-887E-1417AD1D28A4}" srcId="{2ADA82BE-BAE2-4265-BF2E-B5D3DE31DE50}" destId="{861AB981-D1E8-4537-A2D2-369369C107DC}" srcOrd="1" destOrd="0" parTransId="{9C6CB08A-90BE-4EA1-AE04-E13EE2B57129}" sibTransId="{2A3EF29E-8424-44A9-A56E-063DC67AFE68}"/>
    <dgm:cxn modelId="{BC818111-D41E-40B3-9B52-6383BF71E77C}" type="presOf" srcId="{6420AFCA-65AF-4102-8E23-1AD8D026DC60}" destId="{6121BAF5-8B49-4BDC-92E0-91581C7168C5}" srcOrd="0" destOrd="0" presId="urn:microsoft.com/office/officeart/2005/8/layout/process4"/>
    <dgm:cxn modelId="{48B0240E-4C05-44DF-BF1C-AA7812E0505B}" type="presOf" srcId="{29C22B51-2489-46B3-A730-05907C9DFBC3}" destId="{5943B1F1-6C51-4474-93D4-92F1F7836A74}" srcOrd="0" destOrd="0" presId="urn:microsoft.com/office/officeart/2005/8/layout/process4"/>
    <dgm:cxn modelId="{3EFEA729-6F65-4C26-B384-779D4DC4731C}" srcId="{2ADA82BE-BAE2-4265-BF2E-B5D3DE31DE50}" destId="{6420AFCA-65AF-4102-8E23-1AD8D026DC60}" srcOrd="4" destOrd="0" parTransId="{3E338F5E-4338-4371-A6AC-B1B494150C13}" sibTransId="{7B00C14E-8411-4920-B39F-A1FD89E43189}"/>
    <dgm:cxn modelId="{099E696B-95A0-4C76-ACEF-987D248124A0}" srcId="{2ADA82BE-BAE2-4265-BF2E-B5D3DE31DE50}" destId="{AC96F616-859C-4901-9DE5-81480F32F97B}" srcOrd="3" destOrd="0" parTransId="{B999C1DA-BF65-4CD5-8EA6-BDA2F733889D}" sibTransId="{FCE5D264-4ABA-4BEB-A6F2-00C2DF2066D0}"/>
    <dgm:cxn modelId="{89343176-9324-48A1-8885-549611046F28}" srcId="{2ADA82BE-BAE2-4265-BF2E-B5D3DE31DE50}" destId="{EC325538-FB17-4D0B-BB2F-9F461305E3BB}" srcOrd="0" destOrd="0" parTransId="{19F43E3F-CA19-4987-8618-0B6D5E1C8253}" sibTransId="{ADC808DB-8DB1-43AC-ABBD-EA303D110C88}"/>
    <dgm:cxn modelId="{F1C2FE9D-809F-436A-B4AE-7B52575D95DE}" type="presParOf" srcId="{FF84BEFF-F68D-4DF0-B19F-D48D0C404F30}" destId="{449D995F-8014-42F4-ACCF-20EFAF372C9B}" srcOrd="0" destOrd="0" presId="urn:microsoft.com/office/officeart/2005/8/layout/process4"/>
    <dgm:cxn modelId="{095639F7-9224-4236-BE05-41EBD71CCA69}" type="presParOf" srcId="{449D995F-8014-42F4-ACCF-20EFAF372C9B}" destId="{5943B1F1-6C51-4474-93D4-92F1F7836A74}" srcOrd="0" destOrd="0" presId="urn:microsoft.com/office/officeart/2005/8/layout/process4"/>
    <dgm:cxn modelId="{92244F86-12D6-4D6F-BB64-343CF9473F1E}" type="presParOf" srcId="{FF84BEFF-F68D-4DF0-B19F-D48D0C404F30}" destId="{FB920E85-C9FE-45F9-8B8E-7B8E0F280CEF}" srcOrd="1" destOrd="0" presId="urn:microsoft.com/office/officeart/2005/8/layout/process4"/>
    <dgm:cxn modelId="{75EE654A-51BD-413C-A4FA-66F7BB735D0B}" type="presParOf" srcId="{FF84BEFF-F68D-4DF0-B19F-D48D0C404F30}" destId="{99D42130-CC71-4289-9D78-4E3968B45DB1}" srcOrd="2" destOrd="0" presId="urn:microsoft.com/office/officeart/2005/8/layout/process4"/>
    <dgm:cxn modelId="{FB6BCE84-BFC5-4136-82A0-412A72764195}" type="presParOf" srcId="{99D42130-CC71-4289-9D78-4E3968B45DB1}" destId="{6121BAF5-8B49-4BDC-92E0-91581C7168C5}" srcOrd="0" destOrd="0" presId="urn:microsoft.com/office/officeart/2005/8/layout/process4"/>
    <dgm:cxn modelId="{7675B327-2728-4D5C-8742-A2E7DA6D4720}" type="presParOf" srcId="{FF84BEFF-F68D-4DF0-B19F-D48D0C404F30}" destId="{DCCAA52C-763D-45F3-98A5-F8A4CA589ECA}" srcOrd="3" destOrd="0" presId="urn:microsoft.com/office/officeart/2005/8/layout/process4"/>
    <dgm:cxn modelId="{FDCA0B49-D968-414D-A729-89A696D37AB2}" type="presParOf" srcId="{FF84BEFF-F68D-4DF0-B19F-D48D0C404F30}" destId="{0A29C19E-3AA8-43D3-9952-A4DD0569722F}" srcOrd="4" destOrd="0" presId="urn:microsoft.com/office/officeart/2005/8/layout/process4"/>
    <dgm:cxn modelId="{2BAB91C5-5732-4219-8B8C-F57F374B259C}" type="presParOf" srcId="{0A29C19E-3AA8-43D3-9952-A4DD0569722F}" destId="{709771E9-5889-4C06-8233-398D97D2D88B}" srcOrd="0" destOrd="0" presId="urn:microsoft.com/office/officeart/2005/8/layout/process4"/>
    <dgm:cxn modelId="{0597660A-0BB1-4D89-8B07-05BE2085C6B8}" type="presParOf" srcId="{FF84BEFF-F68D-4DF0-B19F-D48D0C404F30}" destId="{E97ED938-DC9B-4F09-9124-486B304534EE}" srcOrd="5" destOrd="0" presId="urn:microsoft.com/office/officeart/2005/8/layout/process4"/>
    <dgm:cxn modelId="{3A6ABC94-606B-44DD-A859-71B80EF68A40}" type="presParOf" srcId="{FF84BEFF-F68D-4DF0-B19F-D48D0C404F30}" destId="{5967F138-CA4A-458D-A1E4-A2C2A4A6969A}" srcOrd="6" destOrd="0" presId="urn:microsoft.com/office/officeart/2005/8/layout/process4"/>
    <dgm:cxn modelId="{5ACCD886-3304-4DF5-8E72-AD7E24AC114F}" type="presParOf" srcId="{5967F138-CA4A-458D-A1E4-A2C2A4A6969A}" destId="{A286A7C6-CE85-4786-B782-892929DDFEC3}" srcOrd="0" destOrd="0" presId="urn:microsoft.com/office/officeart/2005/8/layout/process4"/>
    <dgm:cxn modelId="{BCB89CA1-C2EA-4F05-B593-890A177C321A}" type="presParOf" srcId="{FF84BEFF-F68D-4DF0-B19F-D48D0C404F30}" destId="{BFC1965A-F327-4503-8F58-EED96619A37A}" srcOrd="7" destOrd="0" presId="urn:microsoft.com/office/officeart/2005/8/layout/process4"/>
    <dgm:cxn modelId="{8C8DCF3C-D7BE-4DED-88DD-DD486A629BA2}" type="presParOf" srcId="{FF84BEFF-F68D-4DF0-B19F-D48D0C404F30}" destId="{262424AF-FB2B-4602-A967-E9E11302E55A}" srcOrd="8" destOrd="0" presId="urn:microsoft.com/office/officeart/2005/8/layout/process4"/>
    <dgm:cxn modelId="{92D17AA7-001F-471C-93F8-9322F43DE5AA}" type="presParOf" srcId="{262424AF-FB2B-4602-A967-E9E11302E55A}" destId="{F7561B70-DEDA-4A8F-B294-593899189CCB}" srcOrd="0" destOrd="0" presId="urn:microsoft.com/office/officeart/2005/8/layout/process4"/>
    <dgm:cxn modelId="{12897E16-02CB-49B5-8C03-410D956A347B}" type="presParOf" srcId="{FF84BEFF-F68D-4DF0-B19F-D48D0C404F30}" destId="{BB2B2B64-9C4A-4379-9042-2AA80120C69F}" srcOrd="9" destOrd="0" presId="urn:microsoft.com/office/officeart/2005/8/layout/process4"/>
    <dgm:cxn modelId="{E63E7DA0-6765-4D37-BE7C-84FA00AE0EB1}" type="presParOf" srcId="{FF84BEFF-F68D-4DF0-B19F-D48D0C404F30}" destId="{0C283617-7EB2-4BF4-884E-91CB93B46F55}" srcOrd="10" destOrd="0" presId="urn:microsoft.com/office/officeart/2005/8/layout/process4"/>
    <dgm:cxn modelId="{E35B7BEB-B4D7-4F6E-896D-84AED6EA3FE8}" type="presParOf" srcId="{0C283617-7EB2-4BF4-884E-91CB93B46F55}" destId="{189858B4-12B6-4E01-A68C-F54401CE7C96}"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B4A477-723F-4DBD-A765-BFC9279A3FC9}" type="doc">
      <dgm:prSet loTypeId="urn:microsoft.com/office/officeart/2005/8/layout/bProcess3" loCatId="process" qsTypeId="urn:microsoft.com/office/officeart/2005/8/quickstyle/3d2" qsCatId="3D" csTypeId="urn:microsoft.com/office/officeart/2005/8/colors/colorful4" csCatId="colorful" phldr="1"/>
      <dgm:spPr/>
    </dgm:pt>
    <dgm:pt modelId="{A6BBA41C-49B4-43BB-A325-DC05D298A27B}">
      <dgm:prSet phldrT="[טקסט]" custT="1"/>
      <dgm:spPr/>
      <dgm:t>
        <a:bodyPr/>
        <a:lstStyle/>
        <a:p>
          <a:pPr algn="ctr" rtl="1"/>
          <a:r>
            <a:rPr lang="he-IL" sz="2400" b="1" cap="none" spc="0" dirty="0" smtClean="0">
              <a:ln w="50800"/>
              <a:solidFill>
                <a:schemeClr val="tx1"/>
              </a:solidFill>
              <a:effectLst/>
              <a:latin typeface="Arial Rounded MT Bold" panose="020F0704030504030204" pitchFamily="34" charset="0"/>
              <a:cs typeface="+mn-cs"/>
            </a:rPr>
            <a:t>חזרה לביה"ס,</a:t>
          </a:r>
          <a:r>
            <a:rPr lang="en-US" sz="2400" b="1" cap="none" spc="0" dirty="0" smtClean="0">
              <a:ln w="50800"/>
              <a:solidFill>
                <a:schemeClr val="tx1"/>
              </a:solidFill>
              <a:effectLst/>
              <a:latin typeface="Arial Rounded MT Bold" panose="020F0704030504030204" pitchFamily="34" charset="0"/>
              <a:cs typeface="+mn-cs"/>
            </a:rPr>
            <a:t/>
          </a:r>
          <a:br>
            <a:rPr lang="en-US" sz="2400" b="1" cap="none" spc="0" dirty="0" smtClean="0">
              <a:ln w="50800"/>
              <a:solidFill>
                <a:schemeClr val="tx1"/>
              </a:solidFill>
              <a:effectLst/>
              <a:latin typeface="Arial Rounded MT Bold" panose="020F0704030504030204" pitchFamily="34" charset="0"/>
              <a:cs typeface="+mn-cs"/>
            </a:rPr>
          </a:br>
          <a:r>
            <a:rPr lang="he-IL" sz="2400" b="1" cap="none" spc="0" dirty="0" smtClean="0">
              <a:ln w="50800"/>
              <a:solidFill>
                <a:schemeClr val="tx1"/>
              </a:solidFill>
              <a:effectLst/>
              <a:latin typeface="Arial Rounded MT Bold" panose="020F0704030504030204" pitchFamily="34" charset="0"/>
              <a:cs typeface="+mn-cs"/>
            </a:rPr>
            <a:t> "מאוזן" תרופתית</a:t>
          </a:r>
          <a:endParaRPr lang="he-IL" sz="2400" b="1" cap="none" spc="0" dirty="0">
            <a:ln w="50800"/>
            <a:solidFill>
              <a:schemeClr val="tx1"/>
            </a:solidFill>
            <a:effectLst/>
            <a:latin typeface="Arial Rounded MT Bold" panose="020F0704030504030204" pitchFamily="34" charset="0"/>
            <a:cs typeface="+mn-cs"/>
          </a:endParaRPr>
        </a:p>
      </dgm:t>
    </dgm:pt>
    <dgm:pt modelId="{216A46E2-B46D-42E5-8E15-CEFAD7125C42}" type="parTrans" cxnId="{CD21946D-7106-4D16-8204-7D8E28048A5D}">
      <dgm:prSet/>
      <dgm:spPr/>
      <dgm:t>
        <a:bodyPr/>
        <a:lstStyle/>
        <a:p>
          <a:pPr algn="ctr" rtl="1"/>
          <a:endParaRPr lang="he-IL" sz="2800" b="1">
            <a:solidFill>
              <a:schemeClr val="tx1"/>
            </a:solidFill>
            <a:latin typeface="Arial Rounded MT Bold" panose="020F0704030504030204" pitchFamily="34" charset="0"/>
            <a:cs typeface="+mn-cs"/>
          </a:endParaRPr>
        </a:p>
      </dgm:t>
    </dgm:pt>
    <dgm:pt modelId="{83B5D854-52FA-4833-84E6-E36EAFFB7562}" type="sibTrans" cxnId="{CD21946D-7106-4D16-8204-7D8E28048A5D}">
      <dgm:prSet custT="1"/>
      <dgm:spPr>
        <a:ln w="76200">
          <a:solidFill>
            <a:schemeClr val="accent4"/>
          </a:solidFill>
        </a:ln>
      </dgm:spPr>
      <dgm:t>
        <a:bodyPr/>
        <a:lstStyle/>
        <a:p>
          <a:pPr algn="ctr" rtl="1"/>
          <a:endParaRPr lang="he-IL" sz="2800" b="1">
            <a:solidFill>
              <a:schemeClr val="tx1"/>
            </a:solidFill>
            <a:latin typeface="Arial Rounded MT Bold" panose="020F0704030504030204" pitchFamily="34" charset="0"/>
            <a:cs typeface="+mn-cs"/>
          </a:endParaRPr>
        </a:p>
      </dgm:t>
    </dgm:pt>
    <dgm:pt modelId="{0FAA7B6E-6485-4803-BFE6-9ECEBEFE4591}">
      <dgm:prSet phldrT="[טקסט]" custT="1"/>
      <dgm:spPr/>
      <dgm:t>
        <a:bodyPr/>
        <a:lstStyle/>
        <a:p>
          <a:pPr algn="ctr" rtl="1"/>
          <a:r>
            <a:rPr lang="he-IL" sz="2400" b="1" cap="none" spc="0" smtClean="0">
              <a:ln w="50800"/>
              <a:solidFill>
                <a:schemeClr val="tx1"/>
              </a:solidFill>
              <a:effectLst/>
              <a:latin typeface="Arial Rounded MT Bold" panose="020F0704030504030204" pitchFamily="34" charset="0"/>
              <a:cs typeface="+mn-cs"/>
            </a:rPr>
            <a:t>אלימות חוזרת</a:t>
          </a:r>
          <a:endParaRPr lang="he-IL" sz="2400" b="1" cap="none" spc="0" dirty="0">
            <a:ln w="50800"/>
            <a:solidFill>
              <a:schemeClr val="tx1"/>
            </a:solidFill>
            <a:effectLst/>
            <a:latin typeface="Arial Rounded MT Bold" panose="020F0704030504030204" pitchFamily="34" charset="0"/>
            <a:cs typeface="+mn-cs"/>
          </a:endParaRPr>
        </a:p>
      </dgm:t>
    </dgm:pt>
    <dgm:pt modelId="{8D469407-E94C-4920-9043-A4081B3914BF}" type="parTrans" cxnId="{AD055E69-2B5A-4D14-96FD-E9C732510AB5}">
      <dgm:prSet/>
      <dgm:spPr/>
      <dgm:t>
        <a:bodyPr/>
        <a:lstStyle/>
        <a:p>
          <a:pPr algn="ctr" rtl="1"/>
          <a:endParaRPr lang="he-IL" sz="2800" b="1">
            <a:solidFill>
              <a:schemeClr val="tx1"/>
            </a:solidFill>
            <a:latin typeface="Arial Rounded MT Bold" panose="020F0704030504030204" pitchFamily="34" charset="0"/>
            <a:cs typeface="+mn-cs"/>
          </a:endParaRPr>
        </a:p>
      </dgm:t>
    </dgm:pt>
    <dgm:pt modelId="{4A1E0637-AF45-47B2-8253-7767CED9B40A}" type="sibTrans" cxnId="{AD055E69-2B5A-4D14-96FD-E9C732510AB5}">
      <dgm:prSet custT="1"/>
      <dgm:spPr>
        <a:ln w="76200">
          <a:solidFill>
            <a:schemeClr val="accent6">
              <a:lumMod val="75000"/>
            </a:schemeClr>
          </a:solidFill>
        </a:ln>
      </dgm:spPr>
      <dgm:t>
        <a:bodyPr/>
        <a:lstStyle/>
        <a:p>
          <a:pPr algn="ctr" rtl="1"/>
          <a:endParaRPr lang="he-IL" sz="2800" b="1">
            <a:solidFill>
              <a:schemeClr val="tx1"/>
            </a:solidFill>
            <a:latin typeface="Arial Rounded MT Bold" panose="020F0704030504030204" pitchFamily="34" charset="0"/>
            <a:cs typeface="+mn-cs"/>
          </a:endParaRPr>
        </a:p>
      </dgm:t>
    </dgm:pt>
    <dgm:pt modelId="{381B764B-DCEF-47D4-AA86-C5B05C846DA6}">
      <dgm:prSet phldrT="[טקסט]" custT="1"/>
      <dgm:spPr/>
      <dgm:t>
        <a:bodyPr anchor="b"/>
        <a:lstStyle/>
        <a:p>
          <a:pPr algn="ctr" rtl="1"/>
          <a:r>
            <a:rPr lang="he-IL" sz="2400" b="1" cap="none" spc="0" dirty="0" smtClean="0">
              <a:ln w="50800"/>
              <a:solidFill>
                <a:schemeClr val="tx1"/>
              </a:solidFill>
              <a:effectLst/>
              <a:latin typeface="Arial Rounded MT Bold" panose="020F0704030504030204" pitchFamily="34" charset="0"/>
              <a:cs typeface="+mn-cs"/>
            </a:rPr>
            <a:t>תחושת חוסר אונים, אובדן כיוון ובהלה של הצוות מאמירות אובדניות</a:t>
          </a:r>
        </a:p>
        <a:p>
          <a:pPr algn="ctr" rtl="1"/>
          <a:r>
            <a:rPr lang="he-IL" sz="2400" b="1" cap="none" spc="0" dirty="0" smtClean="0">
              <a:ln w="50800"/>
              <a:solidFill>
                <a:schemeClr val="tx1"/>
              </a:solidFill>
              <a:effectLst/>
              <a:latin typeface="Arial Rounded MT Bold" panose="020F0704030504030204" pitchFamily="34" charset="0"/>
              <a:cs typeface="+mn-cs"/>
            </a:rPr>
            <a:t>("בן ערובה")</a:t>
          </a:r>
          <a:endParaRPr lang="he-IL" sz="2400" b="1" cap="none" spc="0" dirty="0">
            <a:ln w="50800"/>
            <a:solidFill>
              <a:schemeClr val="tx1"/>
            </a:solidFill>
            <a:effectLst/>
            <a:latin typeface="Arial Rounded MT Bold" panose="020F0704030504030204" pitchFamily="34" charset="0"/>
            <a:cs typeface="+mn-cs"/>
          </a:endParaRPr>
        </a:p>
      </dgm:t>
    </dgm:pt>
    <dgm:pt modelId="{CC2EC171-26F6-40BE-B6A7-4F7D00CE8A78}" type="parTrans" cxnId="{4CE52AE9-24AE-44BE-B2CC-1F1FE3E7F68E}">
      <dgm:prSet/>
      <dgm:spPr/>
      <dgm:t>
        <a:bodyPr/>
        <a:lstStyle/>
        <a:p>
          <a:pPr algn="ctr" rtl="1"/>
          <a:endParaRPr lang="he-IL" sz="2800" b="1">
            <a:solidFill>
              <a:schemeClr val="tx1"/>
            </a:solidFill>
            <a:latin typeface="Arial Rounded MT Bold" panose="020F0704030504030204" pitchFamily="34" charset="0"/>
            <a:cs typeface="+mn-cs"/>
          </a:endParaRPr>
        </a:p>
      </dgm:t>
    </dgm:pt>
    <dgm:pt modelId="{E177553C-2546-4D0D-8DD8-43D12F8A01BB}" type="sibTrans" cxnId="{4CE52AE9-24AE-44BE-B2CC-1F1FE3E7F68E}">
      <dgm:prSet custT="1"/>
      <dgm:spPr>
        <a:ln w="76200">
          <a:solidFill>
            <a:schemeClr val="accent5">
              <a:lumMod val="75000"/>
            </a:schemeClr>
          </a:solidFill>
        </a:ln>
      </dgm:spPr>
      <dgm:t>
        <a:bodyPr/>
        <a:lstStyle/>
        <a:p>
          <a:pPr algn="ctr" rtl="1"/>
          <a:endParaRPr lang="he-IL" sz="2800" b="1">
            <a:solidFill>
              <a:schemeClr val="tx1"/>
            </a:solidFill>
            <a:latin typeface="Arial Rounded MT Bold" panose="020F0704030504030204" pitchFamily="34" charset="0"/>
            <a:cs typeface="+mn-cs"/>
          </a:endParaRPr>
        </a:p>
      </dgm:t>
    </dgm:pt>
    <dgm:pt modelId="{BC7E57B1-E867-439B-BD6C-036842B1E4E9}">
      <dgm:prSet custT="1"/>
      <dgm:spPr/>
      <dgm:t>
        <a:bodyPr/>
        <a:lstStyle/>
        <a:p>
          <a:pPr algn="ctr" rtl="1"/>
          <a:r>
            <a:rPr lang="he-IL" sz="2400" b="1" cap="none" spc="0" smtClean="0">
              <a:ln w="50800"/>
              <a:solidFill>
                <a:schemeClr val="tx1"/>
              </a:solidFill>
              <a:effectLst/>
              <a:latin typeface="Arial Rounded MT Bold" panose="020F0704030504030204" pitchFamily="34" charset="0"/>
              <a:cs typeface="+mn-cs"/>
            </a:rPr>
            <a:t>זימון האם לביה"ס בדחיפות יומיומית</a:t>
          </a:r>
          <a:endParaRPr lang="he-IL" sz="2400" b="1" cap="none" spc="0" dirty="0">
            <a:ln w="50800"/>
            <a:solidFill>
              <a:schemeClr val="tx1"/>
            </a:solidFill>
            <a:effectLst/>
            <a:latin typeface="Arial Rounded MT Bold" panose="020F0704030504030204" pitchFamily="34" charset="0"/>
            <a:cs typeface="+mn-cs"/>
          </a:endParaRPr>
        </a:p>
      </dgm:t>
    </dgm:pt>
    <dgm:pt modelId="{FD0B88A8-AC47-4FD6-BC93-0A0E4C0FE118}" type="parTrans" cxnId="{B4FC3F08-DB8B-4AF0-9632-1064DAE89C96}">
      <dgm:prSet/>
      <dgm:spPr/>
      <dgm:t>
        <a:bodyPr/>
        <a:lstStyle/>
        <a:p>
          <a:pPr algn="ctr" rtl="1"/>
          <a:endParaRPr lang="he-IL" sz="2800" b="1">
            <a:solidFill>
              <a:schemeClr val="tx1"/>
            </a:solidFill>
            <a:latin typeface="Arial Rounded MT Bold" panose="020F0704030504030204" pitchFamily="34" charset="0"/>
            <a:cs typeface="+mn-cs"/>
          </a:endParaRPr>
        </a:p>
      </dgm:t>
    </dgm:pt>
    <dgm:pt modelId="{C18C6F9A-5CA3-4CC5-834C-D63078A86D3D}" type="sibTrans" cxnId="{B4FC3F08-DB8B-4AF0-9632-1064DAE89C96}">
      <dgm:prSet/>
      <dgm:spPr/>
      <dgm:t>
        <a:bodyPr/>
        <a:lstStyle/>
        <a:p>
          <a:pPr algn="ctr" rtl="1"/>
          <a:endParaRPr lang="he-IL" sz="2800" b="1">
            <a:solidFill>
              <a:schemeClr val="tx1"/>
            </a:solidFill>
            <a:latin typeface="Arial Rounded MT Bold" panose="020F0704030504030204" pitchFamily="34" charset="0"/>
            <a:cs typeface="+mn-cs"/>
          </a:endParaRPr>
        </a:p>
      </dgm:t>
    </dgm:pt>
    <dgm:pt modelId="{8D0155BF-F869-4F67-B073-A3D3ABBF39F8}" type="pres">
      <dgm:prSet presAssocID="{3EB4A477-723F-4DBD-A765-BFC9279A3FC9}" presName="Name0" presStyleCnt="0">
        <dgm:presLayoutVars>
          <dgm:dir val="rev"/>
          <dgm:resizeHandles val="exact"/>
        </dgm:presLayoutVars>
      </dgm:prSet>
      <dgm:spPr/>
    </dgm:pt>
    <dgm:pt modelId="{39EBF209-ECF9-4CA7-AD08-BCD71AD59F32}" type="pres">
      <dgm:prSet presAssocID="{A6BBA41C-49B4-43BB-A325-DC05D298A27B}" presName="node" presStyleLbl="node1" presStyleIdx="0" presStyleCnt="4">
        <dgm:presLayoutVars>
          <dgm:bulletEnabled val="1"/>
        </dgm:presLayoutVars>
      </dgm:prSet>
      <dgm:spPr/>
      <dgm:t>
        <a:bodyPr/>
        <a:lstStyle/>
        <a:p>
          <a:pPr rtl="1"/>
          <a:endParaRPr lang="he-IL"/>
        </a:p>
      </dgm:t>
    </dgm:pt>
    <dgm:pt modelId="{E3B633D0-8962-42D4-A4A6-C2E18818E4FD}" type="pres">
      <dgm:prSet presAssocID="{83B5D854-52FA-4833-84E6-E36EAFFB7562}" presName="sibTrans" presStyleLbl="sibTrans1D1" presStyleIdx="0" presStyleCnt="3"/>
      <dgm:spPr/>
      <dgm:t>
        <a:bodyPr/>
        <a:lstStyle/>
        <a:p>
          <a:pPr rtl="1"/>
          <a:endParaRPr lang="he-IL"/>
        </a:p>
      </dgm:t>
    </dgm:pt>
    <dgm:pt modelId="{A2E539EC-F41A-4E24-8541-9F68C99B471C}" type="pres">
      <dgm:prSet presAssocID="{83B5D854-52FA-4833-84E6-E36EAFFB7562}" presName="connectorText" presStyleLbl="sibTrans1D1" presStyleIdx="0" presStyleCnt="3"/>
      <dgm:spPr/>
      <dgm:t>
        <a:bodyPr/>
        <a:lstStyle/>
        <a:p>
          <a:pPr rtl="1"/>
          <a:endParaRPr lang="he-IL"/>
        </a:p>
      </dgm:t>
    </dgm:pt>
    <dgm:pt modelId="{DAEE636D-E5C9-4E94-A546-FA21D6BED590}" type="pres">
      <dgm:prSet presAssocID="{0FAA7B6E-6485-4803-BFE6-9ECEBEFE4591}" presName="node" presStyleLbl="node1" presStyleIdx="1" presStyleCnt="4">
        <dgm:presLayoutVars>
          <dgm:bulletEnabled val="1"/>
        </dgm:presLayoutVars>
      </dgm:prSet>
      <dgm:spPr/>
      <dgm:t>
        <a:bodyPr/>
        <a:lstStyle/>
        <a:p>
          <a:pPr rtl="1"/>
          <a:endParaRPr lang="he-IL"/>
        </a:p>
      </dgm:t>
    </dgm:pt>
    <dgm:pt modelId="{A464EFB3-960B-45EA-B884-6B1476537979}" type="pres">
      <dgm:prSet presAssocID="{4A1E0637-AF45-47B2-8253-7767CED9B40A}" presName="sibTrans" presStyleLbl="sibTrans1D1" presStyleIdx="1" presStyleCnt="3"/>
      <dgm:spPr/>
      <dgm:t>
        <a:bodyPr/>
        <a:lstStyle/>
        <a:p>
          <a:pPr rtl="1"/>
          <a:endParaRPr lang="he-IL"/>
        </a:p>
      </dgm:t>
    </dgm:pt>
    <dgm:pt modelId="{08E7286E-4E08-441E-B4FF-6D814FE5C67E}" type="pres">
      <dgm:prSet presAssocID="{4A1E0637-AF45-47B2-8253-7767CED9B40A}" presName="connectorText" presStyleLbl="sibTrans1D1" presStyleIdx="1" presStyleCnt="3"/>
      <dgm:spPr/>
      <dgm:t>
        <a:bodyPr/>
        <a:lstStyle/>
        <a:p>
          <a:pPr rtl="1"/>
          <a:endParaRPr lang="he-IL"/>
        </a:p>
      </dgm:t>
    </dgm:pt>
    <dgm:pt modelId="{622DADA4-821E-4578-A131-BA2555C8DA36}" type="pres">
      <dgm:prSet presAssocID="{381B764B-DCEF-47D4-AA86-C5B05C846DA6}" presName="node" presStyleLbl="node1" presStyleIdx="2" presStyleCnt="4">
        <dgm:presLayoutVars>
          <dgm:bulletEnabled val="1"/>
        </dgm:presLayoutVars>
      </dgm:prSet>
      <dgm:spPr/>
      <dgm:t>
        <a:bodyPr/>
        <a:lstStyle/>
        <a:p>
          <a:pPr rtl="1"/>
          <a:endParaRPr lang="he-IL"/>
        </a:p>
      </dgm:t>
    </dgm:pt>
    <dgm:pt modelId="{EED6C042-20DE-4EB0-BEEA-381B367C1557}" type="pres">
      <dgm:prSet presAssocID="{E177553C-2546-4D0D-8DD8-43D12F8A01BB}" presName="sibTrans" presStyleLbl="sibTrans1D1" presStyleIdx="2" presStyleCnt="3"/>
      <dgm:spPr/>
      <dgm:t>
        <a:bodyPr/>
        <a:lstStyle/>
        <a:p>
          <a:pPr rtl="1"/>
          <a:endParaRPr lang="he-IL"/>
        </a:p>
      </dgm:t>
    </dgm:pt>
    <dgm:pt modelId="{270D4FF4-C908-4ACC-90C8-93544D0EC553}" type="pres">
      <dgm:prSet presAssocID="{E177553C-2546-4D0D-8DD8-43D12F8A01BB}" presName="connectorText" presStyleLbl="sibTrans1D1" presStyleIdx="2" presStyleCnt="3"/>
      <dgm:spPr/>
      <dgm:t>
        <a:bodyPr/>
        <a:lstStyle/>
        <a:p>
          <a:pPr rtl="1"/>
          <a:endParaRPr lang="he-IL"/>
        </a:p>
      </dgm:t>
    </dgm:pt>
    <dgm:pt modelId="{0CD2B4C5-4658-4C64-AA6C-210042EE08A6}" type="pres">
      <dgm:prSet presAssocID="{BC7E57B1-E867-439B-BD6C-036842B1E4E9}" presName="node" presStyleLbl="node1" presStyleIdx="3" presStyleCnt="4">
        <dgm:presLayoutVars>
          <dgm:bulletEnabled val="1"/>
        </dgm:presLayoutVars>
      </dgm:prSet>
      <dgm:spPr/>
      <dgm:t>
        <a:bodyPr/>
        <a:lstStyle/>
        <a:p>
          <a:pPr rtl="1"/>
          <a:endParaRPr lang="he-IL"/>
        </a:p>
      </dgm:t>
    </dgm:pt>
  </dgm:ptLst>
  <dgm:cxnLst>
    <dgm:cxn modelId="{91A78AFF-32A4-42E7-A3C8-CF9A6AB5A12B}" type="presOf" srcId="{4A1E0637-AF45-47B2-8253-7767CED9B40A}" destId="{08E7286E-4E08-441E-B4FF-6D814FE5C67E}" srcOrd="1" destOrd="0" presId="urn:microsoft.com/office/officeart/2005/8/layout/bProcess3"/>
    <dgm:cxn modelId="{0E58900A-163F-4515-B6CC-290B3C0F690F}" type="presOf" srcId="{E177553C-2546-4D0D-8DD8-43D12F8A01BB}" destId="{EED6C042-20DE-4EB0-BEEA-381B367C1557}" srcOrd="0" destOrd="0" presId="urn:microsoft.com/office/officeart/2005/8/layout/bProcess3"/>
    <dgm:cxn modelId="{05F82142-A725-454F-943D-DCB45D511DF6}" type="presOf" srcId="{4A1E0637-AF45-47B2-8253-7767CED9B40A}" destId="{A464EFB3-960B-45EA-B884-6B1476537979}" srcOrd="0" destOrd="0" presId="urn:microsoft.com/office/officeart/2005/8/layout/bProcess3"/>
    <dgm:cxn modelId="{B4FC3F08-DB8B-4AF0-9632-1064DAE89C96}" srcId="{3EB4A477-723F-4DBD-A765-BFC9279A3FC9}" destId="{BC7E57B1-E867-439B-BD6C-036842B1E4E9}" srcOrd="3" destOrd="0" parTransId="{FD0B88A8-AC47-4FD6-BC93-0A0E4C0FE118}" sibTransId="{C18C6F9A-5CA3-4CC5-834C-D63078A86D3D}"/>
    <dgm:cxn modelId="{0C37871B-CE35-401D-A94F-858AE99DF14B}" type="presOf" srcId="{E177553C-2546-4D0D-8DD8-43D12F8A01BB}" destId="{270D4FF4-C908-4ACC-90C8-93544D0EC553}" srcOrd="1" destOrd="0" presId="urn:microsoft.com/office/officeart/2005/8/layout/bProcess3"/>
    <dgm:cxn modelId="{B40C96C5-2192-481C-9AAF-3CEABD6EEDA1}" type="presOf" srcId="{381B764B-DCEF-47D4-AA86-C5B05C846DA6}" destId="{622DADA4-821E-4578-A131-BA2555C8DA36}" srcOrd="0" destOrd="0" presId="urn:microsoft.com/office/officeart/2005/8/layout/bProcess3"/>
    <dgm:cxn modelId="{DB835477-3503-4CB2-869D-6A0EB8E54D93}" type="presOf" srcId="{A6BBA41C-49B4-43BB-A325-DC05D298A27B}" destId="{39EBF209-ECF9-4CA7-AD08-BCD71AD59F32}" srcOrd="0" destOrd="0" presId="urn:microsoft.com/office/officeart/2005/8/layout/bProcess3"/>
    <dgm:cxn modelId="{AD055E69-2B5A-4D14-96FD-E9C732510AB5}" srcId="{3EB4A477-723F-4DBD-A765-BFC9279A3FC9}" destId="{0FAA7B6E-6485-4803-BFE6-9ECEBEFE4591}" srcOrd="1" destOrd="0" parTransId="{8D469407-E94C-4920-9043-A4081B3914BF}" sibTransId="{4A1E0637-AF45-47B2-8253-7767CED9B40A}"/>
    <dgm:cxn modelId="{F0C1D250-790A-459C-9A94-7638EAF07D27}" type="presOf" srcId="{83B5D854-52FA-4833-84E6-E36EAFFB7562}" destId="{E3B633D0-8962-42D4-A4A6-C2E18818E4FD}" srcOrd="0" destOrd="0" presId="urn:microsoft.com/office/officeart/2005/8/layout/bProcess3"/>
    <dgm:cxn modelId="{CD21946D-7106-4D16-8204-7D8E28048A5D}" srcId="{3EB4A477-723F-4DBD-A765-BFC9279A3FC9}" destId="{A6BBA41C-49B4-43BB-A325-DC05D298A27B}" srcOrd="0" destOrd="0" parTransId="{216A46E2-B46D-42E5-8E15-CEFAD7125C42}" sibTransId="{83B5D854-52FA-4833-84E6-E36EAFFB7562}"/>
    <dgm:cxn modelId="{4CE52AE9-24AE-44BE-B2CC-1F1FE3E7F68E}" srcId="{3EB4A477-723F-4DBD-A765-BFC9279A3FC9}" destId="{381B764B-DCEF-47D4-AA86-C5B05C846DA6}" srcOrd="2" destOrd="0" parTransId="{CC2EC171-26F6-40BE-B6A7-4F7D00CE8A78}" sibTransId="{E177553C-2546-4D0D-8DD8-43D12F8A01BB}"/>
    <dgm:cxn modelId="{FCDD5AE3-58CC-4E05-82B1-2635FE4D9F3D}" type="presOf" srcId="{BC7E57B1-E867-439B-BD6C-036842B1E4E9}" destId="{0CD2B4C5-4658-4C64-AA6C-210042EE08A6}" srcOrd="0" destOrd="0" presId="urn:microsoft.com/office/officeart/2005/8/layout/bProcess3"/>
    <dgm:cxn modelId="{37840657-20E6-46D9-9FE6-07B128EE8F1D}" type="presOf" srcId="{83B5D854-52FA-4833-84E6-E36EAFFB7562}" destId="{A2E539EC-F41A-4E24-8541-9F68C99B471C}" srcOrd="1" destOrd="0" presId="urn:microsoft.com/office/officeart/2005/8/layout/bProcess3"/>
    <dgm:cxn modelId="{D9198025-0166-43E0-88AE-8268DE4E6E30}" type="presOf" srcId="{0FAA7B6E-6485-4803-BFE6-9ECEBEFE4591}" destId="{DAEE636D-E5C9-4E94-A546-FA21D6BED590}" srcOrd="0" destOrd="0" presId="urn:microsoft.com/office/officeart/2005/8/layout/bProcess3"/>
    <dgm:cxn modelId="{5EB2529F-EDC8-4D0C-BF94-F15CACD718A5}" type="presOf" srcId="{3EB4A477-723F-4DBD-A765-BFC9279A3FC9}" destId="{8D0155BF-F869-4F67-B073-A3D3ABBF39F8}" srcOrd="0" destOrd="0" presId="urn:microsoft.com/office/officeart/2005/8/layout/bProcess3"/>
    <dgm:cxn modelId="{699AB041-5F44-4E4E-A61A-0EF3CDBAD5BC}" type="presParOf" srcId="{8D0155BF-F869-4F67-B073-A3D3ABBF39F8}" destId="{39EBF209-ECF9-4CA7-AD08-BCD71AD59F32}" srcOrd="0" destOrd="0" presId="urn:microsoft.com/office/officeart/2005/8/layout/bProcess3"/>
    <dgm:cxn modelId="{D04A40E5-C65A-4B1C-9076-DBB20ABEB5DB}" type="presParOf" srcId="{8D0155BF-F869-4F67-B073-A3D3ABBF39F8}" destId="{E3B633D0-8962-42D4-A4A6-C2E18818E4FD}" srcOrd="1" destOrd="0" presId="urn:microsoft.com/office/officeart/2005/8/layout/bProcess3"/>
    <dgm:cxn modelId="{A1EF727D-CD68-424C-B535-69E115F468D3}" type="presParOf" srcId="{E3B633D0-8962-42D4-A4A6-C2E18818E4FD}" destId="{A2E539EC-F41A-4E24-8541-9F68C99B471C}" srcOrd="0" destOrd="0" presId="urn:microsoft.com/office/officeart/2005/8/layout/bProcess3"/>
    <dgm:cxn modelId="{B266CCE2-328D-4C26-82CD-15D70214217A}" type="presParOf" srcId="{8D0155BF-F869-4F67-B073-A3D3ABBF39F8}" destId="{DAEE636D-E5C9-4E94-A546-FA21D6BED590}" srcOrd="2" destOrd="0" presId="urn:microsoft.com/office/officeart/2005/8/layout/bProcess3"/>
    <dgm:cxn modelId="{7CF955BE-93BB-4230-82FD-BD1A6AF4FE42}" type="presParOf" srcId="{8D0155BF-F869-4F67-B073-A3D3ABBF39F8}" destId="{A464EFB3-960B-45EA-B884-6B1476537979}" srcOrd="3" destOrd="0" presId="urn:microsoft.com/office/officeart/2005/8/layout/bProcess3"/>
    <dgm:cxn modelId="{457DE70B-C7F0-4E49-AC28-433B86010515}" type="presParOf" srcId="{A464EFB3-960B-45EA-B884-6B1476537979}" destId="{08E7286E-4E08-441E-B4FF-6D814FE5C67E}" srcOrd="0" destOrd="0" presId="urn:microsoft.com/office/officeart/2005/8/layout/bProcess3"/>
    <dgm:cxn modelId="{0EE9C9E5-82F0-4AFF-AA58-512D0D419171}" type="presParOf" srcId="{8D0155BF-F869-4F67-B073-A3D3ABBF39F8}" destId="{622DADA4-821E-4578-A131-BA2555C8DA36}" srcOrd="4" destOrd="0" presId="urn:microsoft.com/office/officeart/2005/8/layout/bProcess3"/>
    <dgm:cxn modelId="{35324A98-C60A-4C78-A81B-C3271926F344}" type="presParOf" srcId="{8D0155BF-F869-4F67-B073-A3D3ABBF39F8}" destId="{EED6C042-20DE-4EB0-BEEA-381B367C1557}" srcOrd="5" destOrd="0" presId="urn:microsoft.com/office/officeart/2005/8/layout/bProcess3"/>
    <dgm:cxn modelId="{3C35784D-75A1-4746-B488-E379BA1826D7}" type="presParOf" srcId="{EED6C042-20DE-4EB0-BEEA-381B367C1557}" destId="{270D4FF4-C908-4ACC-90C8-93544D0EC553}" srcOrd="0" destOrd="0" presId="urn:microsoft.com/office/officeart/2005/8/layout/bProcess3"/>
    <dgm:cxn modelId="{FF425432-6650-4C70-BD01-8D899C1DA771}" type="presParOf" srcId="{8D0155BF-F869-4F67-B073-A3D3ABBF39F8}" destId="{0CD2B4C5-4658-4C64-AA6C-210042EE08A6}"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40D3F9-F1AB-4BDB-AB0D-4932FA72F2BB}" type="doc">
      <dgm:prSet loTypeId="urn:microsoft.com/office/officeart/2005/8/layout/target3" loCatId="list" qsTypeId="urn:microsoft.com/office/officeart/2005/8/quickstyle/3d2" qsCatId="3D" csTypeId="urn:microsoft.com/office/officeart/2005/8/colors/colorful3" csCatId="colorful" phldr="1"/>
      <dgm:spPr/>
      <dgm:t>
        <a:bodyPr/>
        <a:lstStyle/>
        <a:p>
          <a:pPr rtl="1"/>
          <a:endParaRPr lang="he-IL"/>
        </a:p>
      </dgm:t>
    </dgm:pt>
    <dgm:pt modelId="{03006582-95B8-4023-BD44-CD2C88B585DF}">
      <dgm:prSet phldrT="[טקסט]"/>
      <dgm:spPr/>
      <dgm:t>
        <a:bodyPr/>
        <a:lstStyle/>
        <a:p>
          <a:pPr rtl="1"/>
          <a:r>
            <a:rPr lang="he-IL" dirty="0" smtClean="0"/>
            <a:t>חדר שומר</a:t>
          </a:r>
          <a:endParaRPr lang="he-IL" dirty="0"/>
        </a:p>
      </dgm:t>
    </dgm:pt>
    <dgm:pt modelId="{CF781AA5-ADD4-4A43-AA9C-3AD3674E917C}" type="parTrans" cxnId="{D87FEFDF-F50E-4ACC-AA5D-CD02E49158B6}">
      <dgm:prSet/>
      <dgm:spPr/>
      <dgm:t>
        <a:bodyPr/>
        <a:lstStyle/>
        <a:p>
          <a:pPr rtl="1"/>
          <a:endParaRPr lang="he-IL"/>
        </a:p>
      </dgm:t>
    </dgm:pt>
    <dgm:pt modelId="{9F92337C-E275-42CF-A210-3E956C34852C}" type="sibTrans" cxnId="{D87FEFDF-F50E-4ACC-AA5D-CD02E49158B6}">
      <dgm:prSet/>
      <dgm:spPr/>
      <dgm:t>
        <a:bodyPr/>
        <a:lstStyle/>
        <a:p>
          <a:pPr rtl="1"/>
          <a:endParaRPr lang="he-IL"/>
        </a:p>
      </dgm:t>
    </dgm:pt>
    <dgm:pt modelId="{099445DE-6EBC-4F5A-AE4F-ED6C3F7B2372}">
      <dgm:prSet phldrT="[טקסט]"/>
      <dgm:spPr/>
      <dgm:t>
        <a:bodyPr/>
        <a:lstStyle/>
        <a:p>
          <a:pPr rtl="1"/>
          <a:r>
            <a:rPr lang="he-IL" b="1" dirty="0" smtClean="0">
              <a:latin typeface="Arial" panose="020B0604020202020204" pitchFamily="34" charset="0"/>
              <a:cs typeface="Arial" panose="020B0604020202020204" pitchFamily="34" charset="0"/>
            </a:rPr>
            <a:t>"אנחנו רוצים להיות בטוחים שאתה לא פוגע באף אחד"</a:t>
          </a:r>
          <a:endParaRPr lang="he-IL" dirty="0"/>
        </a:p>
      </dgm:t>
    </dgm:pt>
    <dgm:pt modelId="{E361053C-1E37-426B-A648-CBB10E9D56A6}" type="parTrans" cxnId="{E7C70347-13FE-49F2-9B73-C25BE48C749E}">
      <dgm:prSet/>
      <dgm:spPr/>
      <dgm:t>
        <a:bodyPr/>
        <a:lstStyle/>
        <a:p>
          <a:pPr rtl="1"/>
          <a:endParaRPr lang="he-IL"/>
        </a:p>
      </dgm:t>
    </dgm:pt>
    <dgm:pt modelId="{85359570-26AA-478E-9792-46F29AF1A728}" type="sibTrans" cxnId="{E7C70347-13FE-49F2-9B73-C25BE48C749E}">
      <dgm:prSet/>
      <dgm:spPr/>
      <dgm:t>
        <a:bodyPr/>
        <a:lstStyle/>
        <a:p>
          <a:pPr rtl="1"/>
          <a:endParaRPr lang="he-IL"/>
        </a:p>
      </dgm:t>
    </dgm:pt>
    <dgm:pt modelId="{3859B22F-DC1C-4FEB-BB53-7A0FAAF9BE70}">
      <dgm:prSet phldrT="[טקסט]"/>
      <dgm:spPr/>
      <dgm:t>
        <a:bodyPr/>
        <a:lstStyle/>
        <a:p>
          <a:pPr rtl="1"/>
          <a:r>
            <a:rPr lang="he-IL" dirty="0" smtClean="0"/>
            <a:t>ביצוע משימות לימודיות</a:t>
          </a:r>
          <a:endParaRPr lang="he-IL" dirty="0"/>
        </a:p>
      </dgm:t>
    </dgm:pt>
    <dgm:pt modelId="{083932D1-BFB7-4F10-81D6-125004B5FA35}" type="parTrans" cxnId="{EC45B5C4-4158-494A-BA17-5E36D36581D5}">
      <dgm:prSet/>
      <dgm:spPr/>
      <dgm:t>
        <a:bodyPr/>
        <a:lstStyle/>
        <a:p>
          <a:pPr rtl="1"/>
          <a:endParaRPr lang="he-IL"/>
        </a:p>
      </dgm:t>
    </dgm:pt>
    <dgm:pt modelId="{B8938BDF-577F-4573-9B43-E8340015A5F4}" type="sibTrans" cxnId="{EC45B5C4-4158-494A-BA17-5E36D36581D5}">
      <dgm:prSet/>
      <dgm:spPr/>
      <dgm:t>
        <a:bodyPr/>
        <a:lstStyle/>
        <a:p>
          <a:pPr rtl="1"/>
          <a:endParaRPr lang="he-IL"/>
        </a:p>
      </dgm:t>
    </dgm:pt>
    <dgm:pt modelId="{52ABDCD8-8098-4B94-B1B2-6EDBE25236EC}">
      <dgm:prSet phldrT="[טקסט]"/>
      <dgm:spPr/>
      <dgm:t>
        <a:bodyPr/>
        <a:lstStyle/>
        <a:p>
          <a:pPr rtl="1"/>
          <a:r>
            <a:rPr lang="he-IL" b="1" dirty="0" smtClean="0">
              <a:latin typeface="Arial" panose="020B0604020202020204" pitchFamily="34" charset="0"/>
              <a:cs typeface="Arial" panose="020B0604020202020204" pitchFamily="34" charset="0"/>
            </a:rPr>
            <a:t>אני רוצה שתמשיך להתקדם בלמידה ומאמינה שאתה יכול</a:t>
          </a:r>
          <a:endParaRPr lang="he-IL" dirty="0"/>
        </a:p>
      </dgm:t>
    </dgm:pt>
    <dgm:pt modelId="{841FCB54-DC4E-42A7-881E-26D796EAEB4E}" type="parTrans" cxnId="{B72A391C-2923-4B3B-9676-0992C54832F8}">
      <dgm:prSet/>
      <dgm:spPr/>
      <dgm:t>
        <a:bodyPr/>
        <a:lstStyle/>
        <a:p>
          <a:pPr rtl="1"/>
          <a:endParaRPr lang="he-IL"/>
        </a:p>
      </dgm:t>
    </dgm:pt>
    <dgm:pt modelId="{3E3FA838-C889-47BF-92D2-B4595404BE63}" type="sibTrans" cxnId="{B72A391C-2923-4B3B-9676-0992C54832F8}">
      <dgm:prSet/>
      <dgm:spPr/>
      <dgm:t>
        <a:bodyPr/>
        <a:lstStyle/>
        <a:p>
          <a:pPr rtl="1"/>
          <a:endParaRPr lang="he-IL"/>
        </a:p>
      </dgm:t>
    </dgm:pt>
    <dgm:pt modelId="{A5577CF3-3B98-44CC-91B3-52A0B965188F}">
      <dgm:prSet phldrT="[טקסט]"/>
      <dgm:spPr/>
      <dgm:t>
        <a:bodyPr/>
        <a:lstStyle/>
        <a:p>
          <a:pPr rtl="1"/>
          <a:r>
            <a:rPr lang="he-IL" dirty="0" smtClean="0"/>
            <a:t>פרוטוקול אייכה לטיפול במשבר</a:t>
          </a:r>
          <a:endParaRPr lang="he-IL" dirty="0"/>
        </a:p>
      </dgm:t>
    </dgm:pt>
    <dgm:pt modelId="{956F8125-05BE-4F73-B837-B5286DF86A01}" type="parTrans" cxnId="{E7F0EC7B-F43D-4901-90D3-8472DDCEDCA9}">
      <dgm:prSet/>
      <dgm:spPr/>
      <dgm:t>
        <a:bodyPr/>
        <a:lstStyle/>
        <a:p>
          <a:pPr rtl="1"/>
          <a:endParaRPr lang="he-IL"/>
        </a:p>
      </dgm:t>
    </dgm:pt>
    <dgm:pt modelId="{C9BC4488-135A-4370-9799-A8D0796B2460}" type="sibTrans" cxnId="{E7F0EC7B-F43D-4901-90D3-8472DDCEDCA9}">
      <dgm:prSet/>
      <dgm:spPr/>
      <dgm:t>
        <a:bodyPr/>
        <a:lstStyle/>
        <a:p>
          <a:pPr rtl="1"/>
          <a:endParaRPr lang="he-IL"/>
        </a:p>
      </dgm:t>
    </dgm:pt>
    <dgm:pt modelId="{9933ADD4-573C-47F9-A7D7-0F39ECCE1E07}">
      <dgm:prSet phldrT="[טקסט]"/>
      <dgm:spPr/>
      <dgm:t>
        <a:bodyPr/>
        <a:lstStyle/>
        <a:p>
          <a:pPr rtl="1"/>
          <a:r>
            <a:rPr lang="he-IL" b="1" dirty="0" smtClean="0">
              <a:latin typeface="Arial" panose="020B0604020202020204" pitchFamily="34" charset="0"/>
              <a:cs typeface="Arial" panose="020B0604020202020204" pitchFamily="34" charset="0"/>
            </a:rPr>
            <a:t>לא מטפלים בזמן "חם"</a:t>
          </a:r>
          <a:endParaRPr lang="he-IL" dirty="0"/>
        </a:p>
      </dgm:t>
    </dgm:pt>
    <dgm:pt modelId="{77CB0AE3-94D5-4054-B513-E3C6AAB56EF2}" type="parTrans" cxnId="{0245EF98-7A00-47C0-A069-CD23AE75A199}">
      <dgm:prSet/>
      <dgm:spPr/>
      <dgm:t>
        <a:bodyPr/>
        <a:lstStyle/>
        <a:p>
          <a:pPr rtl="1"/>
          <a:endParaRPr lang="he-IL"/>
        </a:p>
      </dgm:t>
    </dgm:pt>
    <dgm:pt modelId="{D8F8DC11-2B70-40B7-A808-B8E649A97234}" type="sibTrans" cxnId="{0245EF98-7A00-47C0-A069-CD23AE75A199}">
      <dgm:prSet/>
      <dgm:spPr/>
      <dgm:t>
        <a:bodyPr/>
        <a:lstStyle/>
        <a:p>
          <a:pPr rtl="1"/>
          <a:endParaRPr lang="he-IL"/>
        </a:p>
      </dgm:t>
    </dgm:pt>
    <dgm:pt modelId="{E1AD00D1-226D-4C91-9631-CB467EBA39D2}">
      <dgm:prSet/>
      <dgm:spPr/>
      <dgm:t>
        <a:bodyPr/>
        <a:lstStyle/>
        <a:p>
          <a:pPr rtl="1"/>
          <a:r>
            <a:rPr lang="he-IL" b="1" dirty="0" smtClean="0">
              <a:latin typeface="Arial" panose="020B0604020202020204" pitchFamily="34" charset="0"/>
              <a:cs typeface="Arial" panose="020B0604020202020204" pitchFamily="34" charset="0"/>
            </a:rPr>
            <a:t>"רק כשנהיה בטוחים תוכל לחזור לכתה"</a:t>
          </a:r>
          <a:endParaRPr lang="he-IL" b="1" dirty="0">
            <a:latin typeface="Arial" panose="020B0604020202020204" pitchFamily="34" charset="0"/>
            <a:cs typeface="Arial" panose="020B0604020202020204" pitchFamily="34" charset="0"/>
          </a:endParaRPr>
        </a:p>
      </dgm:t>
    </dgm:pt>
    <dgm:pt modelId="{35F965B1-B5E2-4315-AB47-5742449141D0}" type="parTrans" cxnId="{5EA74D03-EEC3-4600-8A8F-CC1E976A7254}">
      <dgm:prSet/>
      <dgm:spPr/>
      <dgm:t>
        <a:bodyPr/>
        <a:lstStyle/>
        <a:p>
          <a:pPr rtl="1"/>
          <a:endParaRPr lang="he-IL"/>
        </a:p>
      </dgm:t>
    </dgm:pt>
    <dgm:pt modelId="{91915920-0596-4BD4-BDDD-7194FAA473FC}" type="sibTrans" cxnId="{5EA74D03-EEC3-4600-8A8F-CC1E976A7254}">
      <dgm:prSet/>
      <dgm:spPr/>
      <dgm:t>
        <a:bodyPr/>
        <a:lstStyle/>
        <a:p>
          <a:pPr rtl="1"/>
          <a:endParaRPr lang="he-IL"/>
        </a:p>
      </dgm:t>
    </dgm:pt>
    <dgm:pt modelId="{640EE85B-894C-4F3C-9C41-2E2AAF4CBFEA}">
      <dgm:prSet/>
      <dgm:spPr/>
      <dgm:t>
        <a:bodyPr/>
        <a:lstStyle/>
        <a:p>
          <a:pPr rtl="1"/>
          <a:r>
            <a:rPr lang="he-IL" b="1" dirty="0" smtClean="0">
              <a:latin typeface="Arial" panose="020B0604020202020204" pitchFamily="34" charset="0"/>
              <a:cs typeface="Arial" panose="020B0604020202020204" pitchFamily="34" charset="0"/>
            </a:rPr>
            <a:t>כל עוד לא חוצה קווים אדומים, יש לאפשר לו בחירה, ובלבד שיודע את 'כללי המשחק': לכל התנהגות יש מחיר </a:t>
          </a:r>
          <a:endParaRPr lang="he-IL" dirty="0"/>
        </a:p>
      </dgm:t>
    </dgm:pt>
    <dgm:pt modelId="{5D25F2AC-2744-4C86-A4FC-9A58868713A9}" type="parTrans" cxnId="{EF80DB5F-40D9-4886-B7E7-6E921112380D}">
      <dgm:prSet/>
      <dgm:spPr/>
      <dgm:t>
        <a:bodyPr/>
        <a:lstStyle/>
        <a:p>
          <a:pPr rtl="1"/>
          <a:endParaRPr lang="he-IL"/>
        </a:p>
      </dgm:t>
    </dgm:pt>
    <dgm:pt modelId="{29866142-B165-489D-8F02-1BA44C9C6C92}" type="sibTrans" cxnId="{EF80DB5F-40D9-4886-B7E7-6E921112380D}">
      <dgm:prSet/>
      <dgm:spPr/>
      <dgm:t>
        <a:bodyPr/>
        <a:lstStyle/>
        <a:p>
          <a:pPr rtl="1"/>
          <a:endParaRPr lang="he-IL"/>
        </a:p>
      </dgm:t>
    </dgm:pt>
    <dgm:pt modelId="{2548B2BC-5122-484D-8F24-834C6366AFE8}">
      <dgm:prSet/>
      <dgm:spPr/>
      <dgm:t>
        <a:bodyPr/>
        <a:lstStyle/>
        <a:p>
          <a:pPr rtl="1"/>
          <a:r>
            <a:rPr lang="he-IL" b="1" dirty="0" smtClean="0">
              <a:latin typeface="Arial" panose="020B0604020202020204" pitchFamily="34" charset="0"/>
              <a:cs typeface="Arial" panose="020B0604020202020204" pitchFamily="34" charset="0"/>
            </a:rPr>
            <a:t>לא מסבירים, לא מחנכים, לא מטיפים!</a:t>
          </a:r>
          <a:endParaRPr lang="he-IL" b="1" dirty="0">
            <a:latin typeface="Arial" panose="020B0604020202020204" pitchFamily="34" charset="0"/>
            <a:cs typeface="Arial" panose="020B0604020202020204" pitchFamily="34" charset="0"/>
          </a:endParaRPr>
        </a:p>
      </dgm:t>
    </dgm:pt>
    <dgm:pt modelId="{31AAB821-B76E-4BE1-B869-87E52A750C06}" type="parTrans" cxnId="{5B733E9D-71D8-4829-9BEA-71D90B5CF5A5}">
      <dgm:prSet/>
      <dgm:spPr/>
      <dgm:t>
        <a:bodyPr/>
        <a:lstStyle/>
        <a:p>
          <a:pPr rtl="1"/>
          <a:endParaRPr lang="he-IL"/>
        </a:p>
      </dgm:t>
    </dgm:pt>
    <dgm:pt modelId="{F52D6F4C-D5DB-4541-8163-EBB2EA440230}" type="sibTrans" cxnId="{5B733E9D-71D8-4829-9BEA-71D90B5CF5A5}">
      <dgm:prSet/>
      <dgm:spPr/>
      <dgm:t>
        <a:bodyPr/>
        <a:lstStyle/>
        <a:p>
          <a:pPr rtl="1"/>
          <a:endParaRPr lang="he-IL"/>
        </a:p>
      </dgm:t>
    </dgm:pt>
    <dgm:pt modelId="{8265CB1B-9A3D-4A56-8052-EF9CE016B973}">
      <dgm:prSet/>
      <dgm:spPr/>
      <dgm:t>
        <a:bodyPr/>
        <a:lstStyle/>
        <a:p>
          <a:pPr rtl="1"/>
          <a:r>
            <a:rPr lang="he-IL" b="1" smtClean="0">
              <a:latin typeface="Arial" panose="020B0604020202020204" pitchFamily="34" charset="0"/>
              <a:cs typeface="Arial" panose="020B0604020202020204" pitchFamily="34" charset="0"/>
            </a:rPr>
            <a:t>לא מנהלים משא ומתן</a:t>
          </a:r>
          <a:endParaRPr lang="he-IL" b="1" dirty="0">
            <a:latin typeface="Arial" panose="020B0604020202020204" pitchFamily="34" charset="0"/>
            <a:cs typeface="Arial" panose="020B0604020202020204" pitchFamily="34" charset="0"/>
          </a:endParaRPr>
        </a:p>
      </dgm:t>
    </dgm:pt>
    <dgm:pt modelId="{9CBE0917-A9C3-4988-93C8-88849416779A}" type="parTrans" cxnId="{67C4822A-2B48-4F4A-876F-10F8A8A8BE77}">
      <dgm:prSet/>
      <dgm:spPr/>
      <dgm:t>
        <a:bodyPr/>
        <a:lstStyle/>
        <a:p>
          <a:pPr rtl="1"/>
          <a:endParaRPr lang="he-IL"/>
        </a:p>
      </dgm:t>
    </dgm:pt>
    <dgm:pt modelId="{DBC2DC3E-CAF2-4716-ABCF-C31F305D0DA6}" type="sibTrans" cxnId="{67C4822A-2B48-4F4A-876F-10F8A8A8BE77}">
      <dgm:prSet/>
      <dgm:spPr/>
      <dgm:t>
        <a:bodyPr/>
        <a:lstStyle/>
        <a:p>
          <a:pPr rtl="1"/>
          <a:endParaRPr lang="he-IL"/>
        </a:p>
      </dgm:t>
    </dgm:pt>
    <dgm:pt modelId="{DC2A252F-5243-43BA-B8D5-5CFE2C32C8AC}">
      <dgm:prSet/>
      <dgm:spPr/>
      <dgm:t>
        <a:bodyPr/>
        <a:lstStyle/>
        <a:p>
          <a:pPr rtl="1"/>
          <a:r>
            <a:rPr lang="he-IL" b="1" dirty="0" smtClean="0">
              <a:latin typeface="Arial" panose="020B0604020202020204" pitchFamily="34" charset="0"/>
              <a:cs typeface="Arial" panose="020B0604020202020204" pitchFamily="34" charset="0"/>
            </a:rPr>
            <a:t>המטרה – להרגיע ולחזור למסלול</a:t>
          </a:r>
          <a:endParaRPr lang="he-IL" b="1" dirty="0">
            <a:latin typeface="Arial" panose="020B0604020202020204" pitchFamily="34" charset="0"/>
            <a:cs typeface="Arial" panose="020B0604020202020204" pitchFamily="34" charset="0"/>
          </a:endParaRPr>
        </a:p>
      </dgm:t>
    </dgm:pt>
    <dgm:pt modelId="{46BA2102-BEA9-4A87-82D4-2EF4D07AB290}" type="parTrans" cxnId="{678CF0EA-6787-48C9-BF74-8974C381E7DD}">
      <dgm:prSet/>
      <dgm:spPr/>
      <dgm:t>
        <a:bodyPr/>
        <a:lstStyle/>
        <a:p>
          <a:pPr rtl="1"/>
          <a:endParaRPr lang="he-IL"/>
        </a:p>
      </dgm:t>
    </dgm:pt>
    <dgm:pt modelId="{1AF8B17D-9ECE-45E6-B1E7-B25EABFC0D8D}" type="sibTrans" cxnId="{678CF0EA-6787-48C9-BF74-8974C381E7DD}">
      <dgm:prSet/>
      <dgm:spPr/>
      <dgm:t>
        <a:bodyPr/>
        <a:lstStyle/>
        <a:p>
          <a:pPr rtl="1"/>
          <a:endParaRPr lang="he-IL"/>
        </a:p>
      </dgm:t>
    </dgm:pt>
    <dgm:pt modelId="{1EC2153C-AB91-4FC2-99E4-8E7C4E5650A0}" type="pres">
      <dgm:prSet presAssocID="{B140D3F9-F1AB-4BDB-AB0D-4932FA72F2BB}" presName="Name0" presStyleCnt="0">
        <dgm:presLayoutVars>
          <dgm:chMax val="7"/>
          <dgm:dir val="rev"/>
          <dgm:animLvl val="lvl"/>
          <dgm:resizeHandles val="exact"/>
        </dgm:presLayoutVars>
      </dgm:prSet>
      <dgm:spPr/>
      <dgm:t>
        <a:bodyPr/>
        <a:lstStyle/>
        <a:p>
          <a:pPr rtl="1"/>
          <a:endParaRPr lang="he-IL"/>
        </a:p>
      </dgm:t>
    </dgm:pt>
    <dgm:pt modelId="{8D232BE3-6C2F-4445-AFB7-349ED72517BE}" type="pres">
      <dgm:prSet presAssocID="{03006582-95B8-4023-BD44-CD2C88B585DF}" presName="circle1" presStyleLbl="node1" presStyleIdx="0" presStyleCnt="3"/>
      <dgm:spPr/>
    </dgm:pt>
    <dgm:pt modelId="{AA01A53C-9D98-4BFA-AA5D-B501C5B00F1A}" type="pres">
      <dgm:prSet presAssocID="{03006582-95B8-4023-BD44-CD2C88B585DF}" presName="space" presStyleCnt="0"/>
      <dgm:spPr/>
    </dgm:pt>
    <dgm:pt modelId="{027B5A2D-4125-40E1-813F-C5EBBC85C5D2}" type="pres">
      <dgm:prSet presAssocID="{03006582-95B8-4023-BD44-CD2C88B585DF}" presName="rect1" presStyleLbl="alignAcc1" presStyleIdx="0" presStyleCnt="3" custLinFactNeighborX="147" custLinFactNeighborY="-5364"/>
      <dgm:spPr/>
      <dgm:t>
        <a:bodyPr/>
        <a:lstStyle/>
        <a:p>
          <a:pPr rtl="1"/>
          <a:endParaRPr lang="he-IL"/>
        </a:p>
      </dgm:t>
    </dgm:pt>
    <dgm:pt modelId="{34F33F0E-6A8E-419E-BDEF-BA493CFB12CC}" type="pres">
      <dgm:prSet presAssocID="{3859B22F-DC1C-4FEB-BB53-7A0FAAF9BE70}" presName="vertSpace2" presStyleLbl="node1" presStyleIdx="0" presStyleCnt="3"/>
      <dgm:spPr/>
    </dgm:pt>
    <dgm:pt modelId="{39E3090E-C095-49A6-80CA-A30B73450348}" type="pres">
      <dgm:prSet presAssocID="{3859B22F-DC1C-4FEB-BB53-7A0FAAF9BE70}" presName="circle2" presStyleLbl="node1" presStyleIdx="1" presStyleCnt="3"/>
      <dgm:spPr/>
    </dgm:pt>
    <dgm:pt modelId="{078C4569-5D66-4FDD-9AA9-99F3AF2899C8}" type="pres">
      <dgm:prSet presAssocID="{3859B22F-DC1C-4FEB-BB53-7A0FAAF9BE70}" presName="rect2" presStyleLbl="alignAcc1" presStyleIdx="1" presStyleCnt="3"/>
      <dgm:spPr/>
      <dgm:t>
        <a:bodyPr/>
        <a:lstStyle/>
        <a:p>
          <a:pPr rtl="1"/>
          <a:endParaRPr lang="he-IL"/>
        </a:p>
      </dgm:t>
    </dgm:pt>
    <dgm:pt modelId="{42DE4C67-99F8-43FE-B103-A2559A214920}" type="pres">
      <dgm:prSet presAssocID="{A5577CF3-3B98-44CC-91B3-52A0B965188F}" presName="vertSpace3" presStyleLbl="node1" presStyleIdx="1" presStyleCnt="3"/>
      <dgm:spPr/>
    </dgm:pt>
    <dgm:pt modelId="{00BBF1F7-5C7E-4E30-983B-7953E838A27C}" type="pres">
      <dgm:prSet presAssocID="{A5577CF3-3B98-44CC-91B3-52A0B965188F}" presName="circle3" presStyleLbl="node1" presStyleIdx="2" presStyleCnt="3"/>
      <dgm:spPr/>
    </dgm:pt>
    <dgm:pt modelId="{E9DE9AE5-5D0B-40CF-A8E8-6EE891A608A1}" type="pres">
      <dgm:prSet presAssocID="{A5577CF3-3B98-44CC-91B3-52A0B965188F}" presName="rect3" presStyleLbl="alignAcc1" presStyleIdx="2" presStyleCnt="3"/>
      <dgm:spPr/>
      <dgm:t>
        <a:bodyPr/>
        <a:lstStyle/>
        <a:p>
          <a:pPr rtl="1"/>
          <a:endParaRPr lang="he-IL"/>
        </a:p>
      </dgm:t>
    </dgm:pt>
    <dgm:pt modelId="{35EBE168-CA8B-4502-A5EB-1DC66F881DA0}" type="pres">
      <dgm:prSet presAssocID="{03006582-95B8-4023-BD44-CD2C88B585DF}" presName="rect1ParTx" presStyleLbl="alignAcc1" presStyleIdx="2" presStyleCnt="3">
        <dgm:presLayoutVars>
          <dgm:chMax val="1"/>
          <dgm:bulletEnabled val="1"/>
        </dgm:presLayoutVars>
      </dgm:prSet>
      <dgm:spPr/>
      <dgm:t>
        <a:bodyPr/>
        <a:lstStyle/>
        <a:p>
          <a:pPr rtl="1"/>
          <a:endParaRPr lang="he-IL"/>
        </a:p>
      </dgm:t>
    </dgm:pt>
    <dgm:pt modelId="{AFB93427-A7C9-47BD-80D8-C5C84F189DCD}" type="pres">
      <dgm:prSet presAssocID="{03006582-95B8-4023-BD44-CD2C88B585DF}" presName="rect1ChTx" presStyleLbl="alignAcc1" presStyleIdx="2" presStyleCnt="3">
        <dgm:presLayoutVars>
          <dgm:bulletEnabled val="1"/>
        </dgm:presLayoutVars>
      </dgm:prSet>
      <dgm:spPr/>
      <dgm:t>
        <a:bodyPr/>
        <a:lstStyle/>
        <a:p>
          <a:pPr rtl="1"/>
          <a:endParaRPr lang="he-IL"/>
        </a:p>
      </dgm:t>
    </dgm:pt>
    <dgm:pt modelId="{ED79209C-F68D-4E52-AD04-B2BD221FE7BD}" type="pres">
      <dgm:prSet presAssocID="{3859B22F-DC1C-4FEB-BB53-7A0FAAF9BE70}" presName="rect2ParTx" presStyleLbl="alignAcc1" presStyleIdx="2" presStyleCnt="3">
        <dgm:presLayoutVars>
          <dgm:chMax val="1"/>
          <dgm:bulletEnabled val="1"/>
        </dgm:presLayoutVars>
      </dgm:prSet>
      <dgm:spPr/>
      <dgm:t>
        <a:bodyPr/>
        <a:lstStyle/>
        <a:p>
          <a:pPr rtl="1"/>
          <a:endParaRPr lang="he-IL"/>
        </a:p>
      </dgm:t>
    </dgm:pt>
    <dgm:pt modelId="{D36E0274-1D67-403F-B11D-3841BC7C1694}" type="pres">
      <dgm:prSet presAssocID="{3859B22F-DC1C-4FEB-BB53-7A0FAAF9BE70}" presName="rect2ChTx" presStyleLbl="alignAcc1" presStyleIdx="2" presStyleCnt="3">
        <dgm:presLayoutVars>
          <dgm:bulletEnabled val="1"/>
        </dgm:presLayoutVars>
      </dgm:prSet>
      <dgm:spPr/>
      <dgm:t>
        <a:bodyPr/>
        <a:lstStyle/>
        <a:p>
          <a:pPr rtl="1"/>
          <a:endParaRPr lang="he-IL"/>
        </a:p>
      </dgm:t>
    </dgm:pt>
    <dgm:pt modelId="{5EEA0E15-7C2B-445D-8D4B-624D4D84E1D1}" type="pres">
      <dgm:prSet presAssocID="{A5577CF3-3B98-44CC-91B3-52A0B965188F}" presName="rect3ParTx" presStyleLbl="alignAcc1" presStyleIdx="2" presStyleCnt="3">
        <dgm:presLayoutVars>
          <dgm:chMax val="1"/>
          <dgm:bulletEnabled val="1"/>
        </dgm:presLayoutVars>
      </dgm:prSet>
      <dgm:spPr/>
      <dgm:t>
        <a:bodyPr/>
        <a:lstStyle/>
        <a:p>
          <a:pPr rtl="1"/>
          <a:endParaRPr lang="he-IL"/>
        </a:p>
      </dgm:t>
    </dgm:pt>
    <dgm:pt modelId="{770EEB66-E1FC-4CDA-B419-D970DCAC2DC8}" type="pres">
      <dgm:prSet presAssocID="{A5577CF3-3B98-44CC-91B3-52A0B965188F}" presName="rect3ChTx" presStyleLbl="alignAcc1" presStyleIdx="2" presStyleCnt="3">
        <dgm:presLayoutVars>
          <dgm:bulletEnabled val="1"/>
        </dgm:presLayoutVars>
      </dgm:prSet>
      <dgm:spPr/>
      <dgm:t>
        <a:bodyPr/>
        <a:lstStyle/>
        <a:p>
          <a:pPr rtl="1"/>
          <a:endParaRPr lang="he-IL"/>
        </a:p>
      </dgm:t>
    </dgm:pt>
  </dgm:ptLst>
  <dgm:cxnLst>
    <dgm:cxn modelId="{5EA74D03-EEC3-4600-8A8F-CC1E976A7254}" srcId="{03006582-95B8-4023-BD44-CD2C88B585DF}" destId="{E1AD00D1-226D-4C91-9631-CB467EBA39D2}" srcOrd="1" destOrd="0" parTransId="{35F965B1-B5E2-4315-AB47-5742449141D0}" sibTransId="{91915920-0596-4BD4-BDDD-7194FAA473FC}"/>
    <dgm:cxn modelId="{F2A59508-4C63-4308-BEDE-2C88E274575C}" type="presOf" srcId="{B140D3F9-F1AB-4BDB-AB0D-4932FA72F2BB}" destId="{1EC2153C-AB91-4FC2-99E4-8E7C4E5650A0}" srcOrd="0" destOrd="0" presId="urn:microsoft.com/office/officeart/2005/8/layout/target3"/>
    <dgm:cxn modelId="{E7C70347-13FE-49F2-9B73-C25BE48C749E}" srcId="{03006582-95B8-4023-BD44-CD2C88B585DF}" destId="{099445DE-6EBC-4F5A-AE4F-ED6C3F7B2372}" srcOrd="0" destOrd="0" parTransId="{E361053C-1E37-426B-A648-CBB10E9D56A6}" sibTransId="{85359570-26AA-478E-9792-46F29AF1A728}"/>
    <dgm:cxn modelId="{BEE5F47F-B928-48B0-A640-6AB107A0B0AC}" type="presOf" srcId="{3859B22F-DC1C-4FEB-BB53-7A0FAAF9BE70}" destId="{078C4569-5D66-4FDD-9AA9-99F3AF2899C8}" srcOrd="0" destOrd="0" presId="urn:microsoft.com/office/officeart/2005/8/layout/target3"/>
    <dgm:cxn modelId="{DA753519-DD55-45DB-909F-C7A9FDC329D3}" type="presOf" srcId="{DC2A252F-5243-43BA-B8D5-5CFE2C32C8AC}" destId="{770EEB66-E1FC-4CDA-B419-D970DCAC2DC8}" srcOrd="0" destOrd="3" presId="urn:microsoft.com/office/officeart/2005/8/layout/target3"/>
    <dgm:cxn modelId="{E7F0EC7B-F43D-4901-90D3-8472DDCEDCA9}" srcId="{B140D3F9-F1AB-4BDB-AB0D-4932FA72F2BB}" destId="{A5577CF3-3B98-44CC-91B3-52A0B965188F}" srcOrd="2" destOrd="0" parTransId="{956F8125-05BE-4F73-B837-B5286DF86A01}" sibTransId="{C9BC4488-135A-4370-9799-A8D0796B2460}"/>
    <dgm:cxn modelId="{AD156A1A-EC4A-4D6A-A146-04E276930E1F}" type="presOf" srcId="{52ABDCD8-8098-4B94-B1B2-6EDBE25236EC}" destId="{D36E0274-1D67-403F-B11D-3841BC7C1694}" srcOrd="0" destOrd="0" presId="urn:microsoft.com/office/officeart/2005/8/layout/target3"/>
    <dgm:cxn modelId="{678CF0EA-6787-48C9-BF74-8974C381E7DD}" srcId="{A5577CF3-3B98-44CC-91B3-52A0B965188F}" destId="{DC2A252F-5243-43BA-B8D5-5CFE2C32C8AC}" srcOrd="3" destOrd="0" parTransId="{46BA2102-BEA9-4A87-82D4-2EF4D07AB290}" sibTransId="{1AF8B17D-9ECE-45E6-B1E7-B25EABFC0D8D}"/>
    <dgm:cxn modelId="{67C4822A-2B48-4F4A-876F-10F8A8A8BE77}" srcId="{A5577CF3-3B98-44CC-91B3-52A0B965188F}" destId="{8265CB1B-9A3D-4A56-8052-EF9CE016B973}" srcOrd="2" destOrd="0" parTransId="{9CBE0917-A9C3-4988-93C8-88849416779A}" sibTransId="{DBC2DC3E-CAF2-4716-ABCF-C31F305D0DA6}"/>
    <dgm:cxn modelId="{5B733E9D-71D8-4829-9BEA-71D90B5CF5A5}" srcId="{A5577CF3-3B98-44CC-91B3-52A0B965188F}" destId="{2548B2BC-5122-484D-8F24-834C6366AFE8}" srcOrd="1" destOrd="0" parTransId="{31AAB821-B76E-4BE1-B869-87E52A750C06}" sibTransId="{F52D6F4C-D5DB-4541-8163-EBB2EA440230}"/>
    <dgm:cxn modelId="{0245EF98-7A00-47C0-A069-CD23AE75A199}" srcId="{A5577CF3-3B98-44CC-91B3-52A0B965188F}" destId="{9933ADD4-573C-47F9-A7D7-0F39ECCE1E07}" srcOrd="0" destOrd="0" parTransId="{77CB0AE3-94D5-4054-B513-E3C6AAB56EF2}" sibTransId="{D8F8DC11-2B70-40B7-A808-B8E649A97234}"/>
    <dgm:cxn modelId="{D05D0CBA-D6C4-45E2-9BD1-DDFE71295AA2}" type="presOf" srcId="{8265CB1B-9A3D-4A56-8052-EF9CE016B973}" destId="{770EEB66-E1FC-4CDA-B419-D970DCAC2DC8}" srcOrd="0" destOrd="2" presId="urn:microsoft.com/office/officeart/2005/8/layout/target3"/>
    <dgm:cxn modelId="{455C86EA-4336-40EE-837B-F520C6697DAE}" type="presOf" srcId="{03006582-95B8-4023-BD44-CD2C88B585DF}" destId="{35EBE168-CA8B-4502-A5EB-1DC66F881DA0}" srcOrd="1" destOrd="0" presId="urn:microsoft.com/office/officeart/2005/8/layout/target3"/>
    <dgm:cxn modelId="{A509E798-9CE3-4CE0-9354-F16A81C82B1A}" type="presOf" srcId="{E1AD00D1-226D-4C91-9631-CB467EBA39D2}" destId="{AFB93427-A7C9-47BD-80D8-C5C84F189DCD}" srcOrd="0" destOrd="1" presId="urn:microsoft.com/office/officeart/2005/8/layout/target3"/>
    <dgm:cxn modelId="{D87FEFDF-F50E-4ACC-AA5D-CD02E49158B6}" srcId="{B140D3F9-F1AB-4BDB-AB0D-4932FA72F2BB}" destId="{03006582-95B8-4023-BD44-CD2C88B585DF}" srcOrd="0" destOrd="0" parTransId="{CF781AA5-ADD4-4A43-AA9C-3AD3674E917C}" sibTransId="{9F92337C-E275-42CF-A210-3E956C34852C}"/>
    <dgm:cxn modelId="{EF80DB5F-40D9-4886-B7E7-6E921112380D}" srcId="{3859B22F-DC1C-4FEB-BB53-7A0FAAF9BE70}" destId="{640EE85B-894C-4F3C-9C41-2E2AAF4CBFEA}" srcOrd="1" destOrd="0" parTransId="{5D25F2AC-2744-4C86-A4FC-9A58868713A9}" sibTransId="{29866142-B165-489D-8F02-1BA44C9C6C92}"/>
    <dgm:cxn modelId="{37A92A91-981C-4512-86C7-14F756D68427}" type="presOf" srcId="{640EE85B-894C-4F3C-9C41-2E2AAF4CBFEA}" destId="{D36E0274-1D67-403F-B11D-3841BC7C1694}" srcOrd="0" destOrd="1" presId="urn:microsoft.com/office/officeart/2005/8/layout/target3"/>
    <dgm:cxn modelId="{8EDBD2BB-A9D7-45BA-8575-01C986E64A23}" type="presOf" srcId="{A5577CF3-3B98-44CC-91B3-52A0B965188F}" destId="{5EEA0E15-7C2B-445D-8D4B-624D4D84E1D1}" srcOrd="1" destOrd="0" presId="urn:microsoft.com/office/officeart/2005/8/layout/target3"/>
    <dgm:cxn modelId="{EC45B5C4-4158-494A-BA17-5E36D36581D5}" srcId="{B140D3F9-F1AB-4BDB-AB0D-4932FA72F2BB}" destId="{3859B22F-DC1C-4FEB-BB53-7A0FAAF9BE70}" srcOrd="1" destOrd="0" parTransId="{083932D1-BFB7-4F10-81D6-125004B5FA35}" sibTransId="{B8938BDF-577F-4573-9B43-E8340015A5F4}"/>
    <dgm:cxn modelId="{FB2623E7-599E-45F7-8801-A1FEFD85DEFE}" type="presOf" srcId="{099445DE-6EBC-4F5A-AE4F-ED6C3F7B2372}" destId="{AFB93427-A7C9-47BD-80D8-C5C84F189DCD}" srcOrd="0" destOrd="0" presId="urn:microsoft.com/office/officeart/2005/8/layout/target3"/>
    <dgm:cxn modelId="{AF91DC03-B827-4E56-B9AC-E554551C7CD9}" type="presOf" srcId="{A5577CF3-3B98-44CC-91B3-52A0B965188F}" destId="{E9DE9AE5-5D0B-40CF-A8E8-6EE891A608A1}" srcOrd="0" destOrd="0" presId="urn:microsoft.com/office/officeart/2005/8/layout/target3"/>
    <dgm:cxn modelId="{B72A391C-2923-4B3B-9676-0992C54832F8}" srcId="{3859B22F-DC1C-4FEB-BB53-7A0FAAF9BE70}" destId="{52ABDCD8-8098-4B94-B1B2-6EDBE25236EC}" srcOrd="0" destOrd="0" parTransId="{841FCB54-DC4E-42A7-881E-26D796EAEB4E}" sibTransId="{3E3FA838-C889-47BF-92D2-B4595404BE63}"/>
    <dgm:cxn modelId="{C9469E1D-C747-4728-BED3-7F1C4E0928DE}" type="presOf" srcId="{2548B2BC-5122-484D-8F24-834C6366AFE8}" destId="{770EEB66-E1FC-4CDA-B419-D970DCAC2DC8}" srcOrd="0" destOrd="1" presId="urn:microsoft.com/office/officeart/2005/8/layout/target3"/>
    <dgm:cxn modelId="{24EBF25D-6B6C-4DB6-9EE0-EBD4FF0F292B}" type="presOf" srcId="{03006582-95B8-4023-BD44-CD2C88B585DF}" destId="{027B5A2D-4125-40E1-813F-C5EBBC85C5D2}" srcOrd="0" destOrd="0" presId="urn:microsoft.com/office/officeart/2005/8/layout/target3"/>
    <dgm:cxn modelId="{CA79CF9A-433F-41A2-A376-48086E3125E8}" type="presOf" srcId="{9933ADD4-573C-47F9-A7D7-0F39ECCE1E07}" destId="{770EEB66-E1FC-4CDA-B419-D970DCAC2DC8}" srcOrd="0" destOrd="0" presId="urn:microsoft.com/office/officeart/2005/8/layout/target3"/>
    <dgm:cxn modelId="{8D18CE35-7BB8-4D23-810E-D10784FF7587}" type="presOf" srcId="{3859B22F-DC1C-4FEB-BB53-7A0FAAF9BE70}" destId="{ED79209C-F68D-4E52-AD04-B2BD221FE7BD}" srcOrd="1" destOrd="0" presId="urn:microsoft.com/office/officeart/2005/8/layout/target3"/>
    <dgm:cxn modelId="{29D1E07B-4AEB-4EDB-BCA2-E87BE4B28077}" type="presParOf" srcId="{1EC2153C-AB91-4FC2-99E4-8E7C4E5650A0}" destId="{8D232BE3-6C2F-4445-AFB7-349ED72517BE}" srcOrd="0" destOrd="0" presId="urn:microsoft.com/office/officeart/2005/8/layout/target3"/>
    <dgm:cxn modelId="{ED94C985-73DE-426A-BF6A-B9694D77D758}" type="presParOf" srcId="{1EC2153C-AB91-4FC2-99E4-8E7C4E5650A0}" destId="{AA01A53C-9D98-4BFA-AA5D-B501C5B00F1A}" srcOrd="1" destOrd="0" presId="urn:microsoft.com/office/officeart/2005/8/layout/target3"/>
    <dgm:cxn modelId="{DF37DD7C-BC75-4C64-AB5D-74AEE56A969D}" type="presParOf" srcId="{1EC2153C-AB91-4FC2-99E4-8E7C4E5650A0}" destId="{027B5A2D-4125-40E1-813F-C5EBBC85C5D2}" srcOrd="2" destOrd="0" presId="urn:microsoft.com/office/officeart/2005/8/layout/target3"/>
    <dgm:cxn modelId="{AD03EDE1-4EFB-4717-8C3F-3AAC0B3F332E}" type="presParOf" srcId="{1EC2153C-AB91-4FC2-99E4-8E7C4E5650A0}" destId="{34F33F0E-6A8E-419E-BDEF-BA493CFB12CC}" srcOrd="3" destOrd="0" presId="urn:microsoft.com/office/officeart/2005/8/layout/target3"/>
    <dgm:cxn modelId="{B7CE373A-3684-4B87-940C-8CEA26BD35B2}" type="presParOf" srcId="{1EC2153C-AB91-4FC2-99E4-8E7C4E5650A0}" destId="{39E3090E-C095-49A6-80CA-A30B73450348}" srcOrd="4" destOrd="0" presId="urn:microsoft.com/office/officeart/2005/8/layout/target3"/>
    <dgm:cxn modelId="{D5DAA44E-769A-432A-9329-23B6BEB137B9}" type="presParOf" srcId="{1EC2153C-AB91-4FC2-99E4-8E7C4E5650A0}" destId="{078C4569-5D66-4FDD-9AA9-99F3AF2899C8}" srcOrd="5" destOrd="0" presId="urn:microsoft.com/office/officeart/2005/8/layout/target3"/>
    <dgm:cxn modelId="{D6B03A31-17B2-4EA4-B3A6-4E01E078B15E}" type="presParOf" srcId="{1EC2153C-AB91-4FC2-99E4-8E7C4E5650A0}" destId="{42DE4C67-99F8-43FE-B103-A2559A214920}" srcOrd="6" destOrd="0" presId="urn:microsoft.com/office/officeart/2005/8/layout/target3"/>
    <dgm:cxn modelId="{A7233B08-ADFC-4975-B1EC-986B4B3C84D7}" type="presParOf" srcId="{1EC2153C-AB91-4FC2-99E4-8E7C4E5650A0}" destId="{00BBF1F7-5C7E-4E30-983B-7953E838A27C}" srcOrd="7" destOrd="0" presId="urn:microsoft.com/office/officeart/2005/8/layout/target3"/>
    <dgm:cxn modelId="{BFDA8E4C-2584-467A-A8F8-C8277E0A9A72}" type="presParOf" srcId="{1EC2153C-AB91-4FC2-99E4-8E7C4E5650A0}" destId="{E9DE9AE5-5D0B-40CF-A8E8-6EE891A608A1}" srcOrd="8" destOrd="0" presId="urn:microsoft.com/office/officeart/2005/8/layout/target3"/>
    <dgm:cxn modelId="{40F5568D-5BED-4E90-AF1D-DEE101D84095}" type="presParOf" srcId="{1EC2153C-AB91-4FC2-99E4-8E7C4E5650A0}" destId="{35EBE168-CA8B-4502-A5EB-1DC66F881DA0}" srcOrd="9" destOrd="0" presId="urn:microsoft.com/office/officeart/2005/8/layout/target3"/>
    <dgm:cxn modelId="{4CC43804-B9F2-44B0-AF5C-B36C57AE6F25}" type="presParOf" srcId="{1EC2153C-AB91-4FC2-99E4-8E7C4E5650A0}" destId="{AFB93427-A7C9-47BD-80D8-C5C84F189DCD}" srcOrd="10" destOrd="0" presId="urn:microsoft.com/office/officeart/2005/8/layout/target3"/>
    <dgm:cxn modelId="{C358B480-D0DA-40ED-B129-A06DC824A187}" type="presParOf" srcId="{1EC2153C-AB91-4FC2-99E4-8E7C4E5650A0}" destId="{ED79209C-F68D-4E52-AD04-B2BD221FE7BD}" srcOrd="11" destOrd="0" presId="urn:microsoft.com/office/officeart/2005/8/layout/target3"/>
    <dgm:cxn modelId="{B64D5DC6-F856-4A1F-BB65-CDC9F49FA8EB}" type="presParOf" srcId="{1EC2153C-AB91-4FC2-99E4-8E7C4E5650A0}" destId="{D36E0274-1D67-403F-B11D-3841BC7C1694}" srcOrd="12" destOrd="0" presId="urn:microsoft.com/office/officeart/2005/8/layout/target3"/>
    <dgm:cxn modelId="{5E7FF3F4-4AF5-455A-A0F6-693FD74CBE41}" type="presParOf" srcId="{1EC2153C-AB91-4FC2-99E4-8E7C4E5650A0}" destId="{5EEA0E15-7C2B-445D-8D4B-624D4D84E1D1}" srcOrd="13" destOrd="0" presId="urn:microsoft.com/office/officeart/2005/8/layout/target3"/>
    <dgm:cxn modelId="{D534CAA2-810C-4945-8B6A-CCDF48674B87}" type="presParOf" srcId="{1EC2153C-AB91-4FC2-99E4-8E7C4E5650A0}" destId="{770EEB66-E1FC-4CDA-B419-D970DCAC2DC8}"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7B081D-D767-47AD-AA9F-1E6542A9E8BF}" type="doc">
      <dgm:prSet loTypeId="urn:microsoft.com/office/officeart/2005/8/layout/radial1" loCatId="relationship" qsTypeId="urn:microsoft.com/office/officeart/2005/8/quickstyle/3d3" qsCatId="3D" csTypeId="urn:microsoft.com/office/officeart/2005/8/colors/colorful1" csCatId="colorful" phldr="1"/>
      <dgm:spPr/>
      <dgm:t>
        <a:bodyPr/>
        <a:lstStyle/>
        <a:p>
          <a:pPr rtl="1"/>
          <a:endParaRPr lang="he-IL"/>
        </a:p>
      </dgm:t>
    </dgm:pt>
    <dgm:pt modelId="{6CF03E48-2336-4AF1-A626-EBF9B7594B6E}">
      <dgm:prSet phldrT="[טקסט]"/>
      <dgm:spPr/>
      <dgm:t>
        <a:bodyPr/>
        <a:lstStyle/>
        <a:p>
          <a:pPr rtl="1"/>
          <a:r>
            <a:rPr lang="he-IL" b="1" dirty="0" smtClean="0">
              <a:solidFill>
                <a:schemeClr val="bg1"/>
              </a:solidFill>
            </a:rPr>
            <a:t>הצוות כמגדלור</a:t>
          </a:r>
          <a:endParaRPr lang="he-IL" b="1" dirty="0">
            <a:solidFill>
              <a:schemeClr val="bg1"/>
            </a:solidFill>
          </a:endParaRPr>
        </a:p>
      </dgm:t>
    </dgm:pt>
    <dgm:pt modelId="{D68E4F4B-CDFF-43D1-A520-C65E164F26C4}" type="parTrans" cxnId="{1EE92747-97D3-44D9-9EFF-59CA1EB81E16}">
      <dgm:prSet/>
      <dgm:spPr/>
      <dgm:t>
        <a:bodyPr/>
        <a:lstStyle/>
        <a:p>
          <a:pPr rtl="1"/>
          <a:endParaRPr lang="he-IL"/>
        </a:p>
      </dgm:t>
    </dgm:pt>
    <dgm:pt modelId="{3F676738-13E3-4402-A18B-E15CD0381DC9}" type="sibTrans" cxnId="{1EE92747-97D3-44D9-9EFF-59CA1EB81E16}">
      <dgm:prSet/>
      <dgm:spPr/>
      <dgm:t>
        <a:bodyPr/>
        <a:lstStyle/>
        <a:p>
          <a:pPr rtl="1"/>
          <a:endParaRPr lang="he-IL"/>
        </a:p>
      </dgm:t>
    </dgm:pt>
    <dgm:pt modelId="{8F3607FB-186C-4D64-85D0-4BF74B3E65B1}">
      <dgm:prSet phldrT="[טקסט]" custT="1"/>
      <dgm:spPr/>
      <dgm:t>
        <a:bodyPr/>
        <a:lstStyle/>
        <a:p>
          <a:pPr rtl="1"/>
          <a:r>
            <a:rPr lang="he-IL" sz="1800" b="1" dirty="0" smtClean="0">
              <a:solidFill>
                <a:schemeClr val="bg1"/>
              </a:solidFill>
            </a:rPr>
            <a:t>מה עושים ביום החופשי של הילד?</a:t>
          </a:r>
          <a:endParaRPr lang="he-IL" sz="1800" b="1" dirty="0">
            <a:solidFill>
              <a:schemeClr val="bg1"/>
            </a:solidFill>
          </a:endParaRPr>
        </a:p>
      </dgm:t>
    </dgm:pt>
    <dgm:pt modelId="{8D4C14DC-02B4-46AD-871C-7F23C0B02D8B}" type="parTrans" cxnId="{D37AA9B3-8770-43F2-B181-A2649E2A6D8C}">
      <dgm:prSet/>
      <dgm:spPr>
        <a:ln w="38100">
          <a:solidFill>
            <a:schemeClr val="accent2"/>
          </a:solidFill>
        </a:ln>
      </dgm:spPr>
      <dgm:t>
        <a:bodyPr/>
        <a:lstStyle/>
        <a:p>
          <a:pPr rtl="1"/>
          <a:endParaRPr lang="he-IL"/>
        </a:p>
      </dgm:t>
    </dgm:pt>
    <dgm:pt modelId="{BC2BBE45-A702-4062-94B2-517B6E048990}" type="sibTrans" cxnId="{D37AA9B3-8770-43F2-B181-A2649E2A6D8C}">
      <dgm:prSet/>
      <dgm:spPr/>
      <dgm:t>
        <a:bodyPr/>
        <a:lstStyle/>
        <a:p>
          <a:pPr rtl="1"/>
          <a:endParaRPr lang="he-IL"/>
        </a:p>
      </dgm:t>
    </dgm:pt>
    <dgm:pt modelId="{0043D3E0-02A3-4A54-8A77-250075FD86AC}">
      <dgm:prSet phldrT="[טקסט]" custT="1"/>
      <dgm:spPr/>
      <dgm:t>
        <a:bodyPr/>
        <a:lstStyle/>
        <a:p>
          <a:pPr rtl="1"/>
          <a:r>
            <a:rPr lang="he-IL" sz="1800" b="1" dirty="0" smtClean="0">
              <a:solidFill>
                <a:schemeClr val="bg1"/>
              </a:solidFill>
            </a:rPr>
            <a:t>כיצד מתייחסים לדיבור האובססיבי?</a:t>
          </a:r>
          <a:endParaRPr lang="he-IL" sz="1800" b="1" dirty="0">
            <a:solidFill>
              <a:schemeClr val="bg1"/>
            </a:solidFill>
          </a:endParaRPr>
        </a:p>
      </dgm:t>
    </dgm:pt>
    <dgm:pt modelId="{D81A0BC2-AA5C-4F8F-A211-17706ED369C3}" type="parTrans" cxnId="{C1B9F34B-8C81-45DA-8BED-681A6208508F}">
      <dgm:prSet>
        <dgm:style>
          <a:lnRef idx="1">
            <a:schemeClr val="accent2"/>
          </a:lnRef>
          <a:fillRef idx="0">
            <a:schemeClr val="accent2"/>
          </a:fillRef>
          <a:effectRef idx="0">
            <a:schemeClr val="accent2"/>
          </a:effectRef>
          <a:fontRef idx="minor">
            <a:schemeClr val="tx1"/>
          </a:fontRef>
        </dgm:style>
      </dgm:prSet>
      <dgm:spPr>
        <a:ln w="28575">
          <a:solidFill>
            <a:schemeClr val="accent2"/>
          </a:solidFill>
        </a:ln>
      </dgm:spPr>
      <dgm:t>
        <a:bodyPr/>
        <a:lstStyle/>
        <a:p>
          <a:pPr rtl="1"/>
          <a:endParaRPr lang="he-IL"/>
        </a:p>
      </dgm:t>
    </dgm:pt>
    <dgm:pt modelId="{B826A633-C567-4159-AFF2-4CC0B654DA9C}" type="sibTrans" cxnId="{C1B9F34B-8C81-45DA-8BED-681A6208508F}">
      <dgm:prSet/>
      <dgm:spPr/>
      <dgm:t>
        <a:bodyPr/>
        <a:lstStyle/>
        <a:p>
          <a:pPr rtl="1"/>
          <a:endParaRPr lang="he-IL"/>
        </a:p>
      </dgm:t>
    </dgm:pt>
    <dgm:pt modelId="{A743BA25-B75C-47A3-9668-24C355B9F6A1}">
      <dgm:prSet phldrT="[טקסט]" custT="1"/>
      <dgm:spPr/>
      <dgm:t>
        <a:bodyPr/>
        <a:lstStyle/>
        <a:p>
          <a:pPr rtl="1"/>
          <a:r>
            <a:rPr lang="he-IL" sz="1800" b="1" dirty="0" smtClean="0">
              <a:solidFill>
                <a:schemeClr val="tx1"/>
              </a:solidFill>
            </a:rPr>
            <a:t>האם מנהלת את הקשר בין ההדרכה שלה ובין בי"ס </a:t>
          </a:r>
          <a:endParaRPr lang="he-IL" sz="1800" b="1" dirty="0">
            <a:solidFill>
              <a:schemeClr val="tx1"/>
            </a:solidFill>
          </a:endParaRPr>
        </a:p>
      </dgm:t>
    </dgm:pt>
    <dgm:pt modelId="{197D6D43-32EA-4F02-9BE4-27699117DC2E}" type="parTrans" cxnId="{D8934125-31E5-44B2-BC6F-4BF92D4A662B}">
      <dgm:prSet/>
      <dgm:spPr>
        <a:ln w="38100">
          <a:solidFill>
            <a:schemeClr val="accent2"/>
          </a:solidFill>
        </a:ln>
      </dgm:spPr>
      <dgm:t>
        <a:bodyPr/>
        <a:lstStyle/>
        <a:p>
          <a:pPr rtl="1"/>
          <a:endParaRPr lang="he-IL"/>
        </a:p>
      </dgm:t>
    </dgm:pt>
    <dgm:pt modelId="{C468D01D-45F6-42AF-B937-38DB6D5AAA3C}" type="sibTrans" cxnId="{D8934125-31E5-44B2-BC6F-4BF92D4A662B}">
      <dgm:prSet/>
      <dgm:spPr/>
      <dgm:t>
        <a:bodyPr/>
        <a:lstStyle/>
        <a:p>
          <a:pPr rtl="1"/>
          <a:endParaRPr lang="he-IL"/>
        </a:p>
      </dgm:t>
    </dgm:pt>
    <dgm:pt modelId="{1866FE1D-3E27-4AEF-AC8C-A12DF3C6BC71}">
      <dgm:prSet phldrT="[טקסט]" custT="1"/>
      <dgm:spPr/>
      <dgm:t>
        <a:bodyPr/>
        <a:lstStyle/>
        <a:p>
          <a:pPr rtl="1"/>
          <a:r>
            <a:rPr lang="he-IL" sz="1800" b="1" dirty="0" smtClean="0">
              <a:solidFill>
                <a:schemeClr val="bg1"/>
              </a:solidFill>
            </a:rPr>
            <a:t>תגובות בבית להתנהגויות אלימות בבי"ס </a:t>
          </a:r>
          <a:endParaRPr lang="he-IL" sz="1800" b="1" dirty="0">
            <a:solidFill>
              <a:schemeClr val="bg1"/>
            </a:solidFill>
          </a:endParaRPr>
        </a:p>
      </dgm:t>
    </dgm:pt>
    <dgm:pt modelId="{73E45226-14E5-4689-BCFF-91515A1952AF}" type="parTrans" cxnId="{F8EA2F3F-B4EB-4F1D-B810-612B1969B020}">
      <dgm:prSet/>
      <dgm:spPr>
        <a:ln w="38100">
          <a:solidFill>
            <a:schemeClr val="accent2"/>
          </a:solidFill>
        </a:ln>
      </dgm:spPr>
      <dgm:t>
        <a:bodyPr/>
        <a:lstStyle/>
        <a:p>
          <a:pPr rtl="1"/>
          <a:endParaRPr lang="he-IL"/>
        </a:p>
      </dgm:t>
    </dgm:pt>
    <dgm:pt modelId="{1BA0253C-9441-4B0C-91AA-AA07BB124C7C}" type="sibTrans" cxnId="{F8EA2F3F-B4EB-4F1D-B810-612B1969B020}">
      <dgm:prSet/>
      <dgm:spPr/>
      <dgm:t>
        <a:bodyPr/>
        <a:lstStyle/>
        <a:p>
          <a:pPr rtl="1"/>
          <a:endParaRPr lang="he-IL"/>
        </a:p>
      </dgm:t>
    </dgm:pt>
    <dgm:pt modelId="{44BF1835-5FED-4C92-B727-544A48BC48D7}">
      <dgm:prSet custT="1"/>
      <dgm:spPr/>
      <dgm:t>
        <a:bodyPr/>
        <a:lstStyle/>
        <a:p>
          <a:pPr rtl="1"/>
          <a:r>
            <a:rPr lang="he-IL" sz="1800" b="1" dirty="0" smtClean="0">
              <a:solidFill>
                <a:schemeClr val="bg1"/>
              </a:solidFill>
            </a:rPr>
            <a:t>הגברת השילוב עם כללים ברורים</a:t>
          </a:r>
          <a:endParaRPr lang="he-IL" sz="1800" b="1" dirty="0">
            <a:solidFill>
              <a:schemeClr val="bg1"/>
            </a:solidFill>
          </a:endParaRPr>
        </a:p>
      </dgm:t>
    </dgm:pt>
    <dgm:pt modelId="{C261C885-D8F9-492A-97CD-2F870C0A2E06}" type="parTrans" cxnId="{DA924F28-D1BE-4BCA-AE25-720301829E28}">
      <dgm:prSet/>
      <dgm:spPr>
        <a:ln w="38100">
          <a:solidFill>
            <a:schemeClr val="accent2"/>
          </a:solidFill>
        </a:ln>
      </dgm:spPr>
      <dgm:t>
        <a:bodyPr/>
        <a:lstStyle/>
        <a:p>
          <a:pPr rtl="1"/>
          <a:endParaRPr lang="he-IL"/>
        </a:p>
      </dgm:t>
    </dgm:pt>
    <dgm:pt modelId="{BCFF3C20-9AC2-4824-AC08-61301A8359AF}" type="sibTrans" cxnId="{DA924F28-D1BE-4BCA-AE25-720301829E28}">
      <dgm:prSet/>
      <dgm:spPr/>
      <dgm:t>
        <a:bodyPr/>
        <a:lstStyle/>
        <a:p>
          <a:pPr rtl="1"/>
          <a:endParaRPr lang="he-IL"/>
        </a:p>
      </dgm:t>
    </dgm:pt>
    <dgm:pt modelId="{BD80FE0F-1B6A-4AAF-9C08-42AE7535302D}" type="pres">
      <dgm:prSet presAssocID="{687B081D-D767-47AD-AA9F-1E6542A9E8BF}" presName="cycle" presStyleCnt="0">
        <dgm:presLayoutVars>
          <dgm:chMax val="1"/>
          <dgm:dir/>
          <dgm:animLvl val="ctr"/>
          <dgm:resizeHandles val="exact"/>
        </dgm:presLayoutVars>
      </dgm:prSet>
      <dgm:spPr/>
      <dgm:t>
        <a:bodyPr/>
        <a:lstStyle/>
        <a:p>
          <a:pPr rtl="1"/>
          <a:endParaRPr lang="he-IL"/>
        </a:p>
      </dgm:t>
    </dgm:pt>
    <dgm:pt modelId="{CAACDF24-C6E7-475F-B6E2-C0B06F326A9C}" type="pres">
      <dgm:prSet presAssocID="{6CF03E48-2336-4AF1-A626-EBF9B7594B6E}" presName="centerShape" presStyleLbl="node0" presStyleIdx="0" presStyleCnt="1"/>
      <dgm:spPr/>
      <dgm:t>
        <a:bodyPr/>
        <a:lstStyle/>
        <a:p>
          <a:pPr rtl="1"/>
          <a:endParaRPr lang="he-IL"/>
        </a:p>
      </dgm:t>
    </dgm:pt>
    <dgm:pt modelId="{98619AF4-87FE-4478-BC89-56D9A5F33345}" type="pres">
      <dgm:prSet presAssocID="{8D4C14DC-02B4-46AD-871C-7F23C0B02D8B}" presName="Name9" presStyleLbl="parChTrans1D2" presStyleIdx="0" presStyleCnt="5"/>
      <dgm:spPr/>
      <dgm:t>
        <a:bodyPr/>
        <a:lstStyle/>
        <a:p>
          <a:pPr rtl="1"/>
          <a:endParaRPr lang="he-IL"/>
        </a:p>
      </dgm:t>
    </dgm:pt>
    <dgm:pt modelId="{F539A1A5-3763-4EDF-8CBB-A01CD10DEDBB}" type="pres">
      <dgm:prSet presAssocID="{8D4C14DC-02B4-46AD-871C-7F23C0B02D8B}" presName="connTx" presStyleLbl="parChTrans1D2" presStyleIdx="0" presStyleCnt="5"/>
      <dgm:spPr/>
      <dgm:t>
        <a:bodyPr/>
        <a:lstStyle/>
        <a:p>
          <a:pPr rtl="1"/>
          <a:endParaRPr lang="he-IL"/>
        </a:p>
      </dgm:t>
    </dgm:pt>
    <dgm:pt modelId="{B389661D-CD5D-4BD9-903F-BC52D050F3C3}" type="pres">
      <dgm:prSet presAssocID="{8F3607FB-186C-4D64-85D0-4BF74B3E65B1}" presName="node" presStyleLbl="node1" presStyleIdx="0" presStyleCnt="5">
        <dgm:presLayoutVars>
          <dgm:bulletEnabled val="1"/>
        </dgm:presLayoutVars>
      </dgm:prSet>
      <dgm:spPr/>
      <dgm:t>
        <a:bodyPr/>
        <a:lstStyle/>
        <a:p>
          <a:pPr rtl="1"/>
          <a:endParaRPr lang="he-IL"/>
        </a:p>
      </dgm:t>
    </dgm:pt>
    <dgm:pt modelId="{61DC1D71-567E-4D2F-8321-C58AC2D5BB5B}" type="pres">
      <dgm:prSet presAssocID="{D81A0BC2-AA5C-4F8F-A211-17706ED369C3}" presName="Name9" presStyleLbl="parChTrans1D2" presStyleIdx="1" presStyleCnt="5"/>
      <dgm:spPr/>
      <dgm:t>
        <a:bodyPr/>
        <a:lstStyle/>
        <a:p>
          <a:pPr rtl="1"/>
          <a:endParaRPr lang="he-IL"/>
        </a:p>
      </dgm:t>
    </dgm:pt>
    <dgm:pt modelId="{18E63142-C777-4E63-9CB7-129271440FC6}" type="pres">
      <dgm:prSet presAssocID="{D81A0BC2-AA5C-4F8F-A211-17706ED369C3}" presName="connTx" presStyleLbl="parChTrans1D2" presStyleIdx="1" presStyleCnt="5"/>
      <dgm:spPr/>
      <dgm:t>
        <a:bodyPr/>
        <a:lstStyle/>
        <a:p>
          <a:pPr rtl="1"/>
          <a:endParaRPr lang="he-IL"/>
        </a:p>
      </dgm:t>
    </dgm:pt>
    <dgm:pt modelId="{84DE08BC-7041-4450-AFB5-7BCF1A74C8F0}" type="pres">
      <dgm:prSet presAssocID="{0043D3E0-02A3-4A54-8A77-250075FD86AC}" presName="node" presStyleLbl="node1" presStyleIdx="1" presStyleCnt="5">
        <dgm:presLayoutVars>
          <dgm:bulletEnabled val="1"/>
        </dgm:presLayoutVars>
      </dgm:prSet>
      <dgm:spPr/>
      <dgm:t>
        <a:bodyPr/>
        <a:lstStyle/>
        <a:p>
          <a:pPr rtl="1"/>
          <a:endParaRPr lang="he-IL"/>
        </a:p>
      </dgm:t>
    </dgm:pt>
    <dgm:pt modelId="{AED0F2CA-695E-440B-B2F1-A16D1F564D6C}" type="pres">
      <dgm:prSet presAssocID="{197D6D43-32EA-4F02-9BE4-27699117DC2E}" presName="Name9" presStyleLbl="parChTrans1D2" presStyleIdx="2" presStyleCnt="5"/>
      <dgm:spPr/>
      <dgm:t>
        <a:bodyPr/>
        <a:lstStyle/>
        <a:p>
          <a:pPr rtl="1"/>
          <a:endParaRPr lang="he-IL"/>
        </a:p>
      </dgm:t>
    </dgm:pt>
    <dgm:pt modelId="{401F2BA3-8307-4FEB-91A2-021DE4EF507A}" type="pres">
      <dgm:prSet presAssocID="{197D6D43-32EA-4F02-9BE4-27699117DC2E}" presName="connTx" presStyleLbl="parChTrans1D2" presStyleIdx="2" presStyleCnt="5"/>
      <dgm:spPr/>
      <dgm:t>
        <a:bodyPr/>
        <a:lstStyle/>
        <a:p>
          <a:pPr rtl="1"/>
          <a:endParaRPr lang="he-IL"/>
        </a:p>
      </dgm:t>
    </dgm:pt>
    <dgm:pt modelId="{C44BFDFC-F5B3-42A7-BDD4-3DAFF91B9F67}" type="pres">
      <dgm:prSet presAssocID="{A743BA25-B75C-47A3-9668-24C355B9F6A1}" presName="node" presStyleLbl="node1" presStyleIdx="2" presStyleCnt="5">
        <dgm:presLayoutVars>
          <dgm:bulletEnabled val="1"/>
        </dgm:presLayoutVars>
      </dgm:prSet>
      <dgm:spPr/>
      <dgm:t>
        <a:bodyPr/>
        <a:lstStyle/>
        <a:p>
          <a:pPr rtl="1"/>
          <a:endParaRPr lang="he-IL"/>
        </a:p>
      </dgm:t>
    </dgm:pt>
    <dgm:pt modelId="{465DF959-3EDE-4956-8DCF-F3B74F74AFCA}" type="pres">
      <dgm:prSet presAssocID="{73E45226-14E5-4689-BCFF-91515A1952AF}" presName="Name9" presStyleLbl="parChTrans1D2" presStyleIdx="3" presStyleCnt="5"/>
      <dgm:spPr/>
      <dgm:t>
        <a:bodyPr/>
        <a:lstStyle/>
        <a:p>
          <a:pPr rtl="1"/>
          <a:endParaRPr lang="he-IL"/>
        </a:p>
      </dgm:t>
    </dgm:pt>
    <dgm:pt modelId="{0B87D2D7-EB9D-4B26-9119-2CDD2D31D855}" type="pres">
      <dgm:prSet presAssocID="{73E45226-14E5-4689-BCFF-91515A1952AF}" presName="connTx" presStyleLbl="parChTrans1D2" presStyleIdx="3" presStyleCnt="5"/>
      <dgm:spPr/>
      <dgm:t>
        <a:bodyPr/>
        <a:lstStyle/>
        <a:p>
          <a:pPr rtl="1"/>
          <a:endParaRPr lang="he-IL"/>
        </a:p>
      </dgm:t>
    </dgm:pt>
    <dgm:pt modelId="{892479DF-76F7-4139-9A4F-276425E0E9B8}" type="pres">
      <dgm:prSet presAssocID="{1866FE1D-3E27-4AEF-AC8C-A12DF3C6BC71}" presName="node" presStyleLbl="node1" presStyleIdx="3" presStyleCnt="5">
        <dgm:presLayoutVars>
          <dgm:bulletEnabled val="1"/>
        </dgm:presLayoutVars>
      </dgm:prSet>
      <dgm:spPr/>
      <dgm:t>
        <a:bodyPr/>
        <a:lstStyle/>
        <a:p>
          <a:pPr rtl="1"/>
          <a:endParaRPr lang="he-IL"/>
        </a:p>
      </dgm:t>
    </dgm:pt>
    <dgm:pt modelId="{931FE412-3A36-4F6C-8481-561001DBF8BC}" type="pres">
      <dgm:prSet presAssocID="{C261C885-D8F9-492A-97CD-2F870C0A2E06}" presName="Name9" presStyleLbl="parChTrans1D2" presStyleIdx="4" presStyleCnt="5"/>
      <dgm:spPr/>
      <dgm:t>
        <a:bodyPr/>
        <a:lstStyle/>
        <a:p>
          <a:pPr rtl="1"/>
          <a:endParaRPr lang="he-IL"/>
        </a:p>
      </dgm:t>
    </dgm:pt>
    <dgm:pt modelId="{64DBF2CC-668B-496E-8FBA-03E31BA85B4E}" type="pres">
      <dgm:prSet presAssocID="{C261C885-D8F9-492A-97CD-2F870C0A2E06}" presName="connTx" presStyleLbl="parChTrans1D2" presStyleIdx="4" presStyleCnt="5"/>
      <dgm:spPr/>
      <dgm:t>
        <a:bodyPr/>
        <a:lstStyle/>
        <a:p>
          <a:pPr rtl="1"/>
          <a:endParaRPr lang="he-IL"/>
        </a:p>
      </dgm:t>
    </dgm:pt>
    <dgm:pt modelId="{EDE4BA99-6908-4C9D-BCBB-FB6FF5EC0AEF}" type="pres">
      <dgm:prSet presAssocID="{44BF1835-5FED-4C92-B727-544A48BC48D7}" presName="node" presStyleLbl="node1" presStyleIdx="4" presStyleCnt="5">
        <dgm:presLayoutVars>
          <dgm:bulletEnabled val="1"/>
        </dgm:presLayoutVars>
      </dgm:prSet>
      <dgm:spPr/>
      <dgm:t>
        <a:bodyPr/>
        <a:lstStyle/>
        <a:p>
          <a:pPr rtl="1"/>
          <a:endParaRPr lang="he-IL"/>
        </a:p>
      </dgm:t>
    </dgm:pt>
  </dgm:ptLst>
  <dgm:cxnLst>
    <dgm:cxn modelId="{A7E4AE29-D8DD-4D66-83AE-1B6A9BD7A363}" type="presOf" srcId="{8F3607FB-186C-4D64-85D0-4BF74B3E65B1}" destId="{B389661D-CD5D-4BD9-903F-BC52D050F3C3}" srcOrd="0" destOrd="0" presId="urn:microsoft.com/office/officeart/2005/8/layout/radial1"/>
    <dgm:cxn modelId="{730D1407-813E-4B2D-9A6E-C3C9F24D97FC}" type="presOf" srcId="{8D4C14DC-02B4-46AD-871C-7F23C0B02D8B}" destId="{F539A1A5-3763-4EDF-8CBB-A01CD10DEDBB}" srcOrd="1" destOrd="0" presId="urn:microsoft.com/office/officeart/2005/8/layout/radial1"/>
    <dgm:cxn modelId="{D73A63E3-C657-49E1-8E4D-ECF1EF5BDBC1}" type="presOf" srcId="{197D6D43-32EA-4F02-9BE4-27699117DC2E}" destId="{401F2BA3-8307-4FEB-91A2-021DE4EF507A}" srcOrd="1" destOrd="0" presId="urn:microsoft.com/office/officeart/2005/8/layout/radial1"/>
    <dgm:cxn modelId="{F042253A-7403-4367-8026-29D65E689011}" type="presOf" srcId="{197D6D43-32EA-4F02-9BE4-27699117DC2E}" destId="{AED0F2CA-695E-440B-B2F1-A16D1F564D6C}" srcOrd="0" destOrd="0" presId="urn:microsoft.com/office/officeart/2005/8/layout/radial1"/>
    <dgm:cxn modelId="{B884E2C6-6A47-4244-BB6D-BDD7341ADC8E}" type="presOf" srcId="{44BF1835-5FED-4C92-B727-544A48BC48D7}" destId="{EDE4BA99-6908-4C9D-BCBB-FB6FF5EC0AEF}" srcOrd="0" destOrd="0" presId="urn:microsoft.com/office/officeart/2005/8/layout/radial1"/>
    <dgm:cxn modelId="{F0BCF16F-0AE3-415B-AD01-EDC50457F392}" type="presOf" srcId="{0043D3E0-02A3-4A54-8A77-250075FD86AC}" destId="{84DE08BC-7041-4450-AFB5-7BCF1A74C8F0}" srcOrd="0" destOrd="0" presId="urn:microsoft.com/office/officeart/2005/8/layout/radial1"/>
    <dgm:cxn modelId="{7844102A-7B6D-4EA2-B3D6-BA24B14F3FC5}" type="presOf" srcId="{6CF03E48-2336-4AF1-A626-EBF9B7594B6E}" destId="{CAACDF24-C6E7-475F-B6E2-C0B06F326A9C}" srcOrd="0" destOrd="0" presId="urn:microsoft.com/office/officeart/2005/8/layout/radial1"/>
    <dgm:cxn modelId="{64B9FCBB-2186-412A-8E23-8B806F5A0A59}" type="presOf" srcId="{8D4C14DC-02B4-46AD-871C-7F23C0B02D8B}" destId="{98619AF4-87FE-4478-BC89-56D9A5F33345}" srcOrd="0" destOrd="0" presId="urn:microsoft.com/office/officeart/2005/8/layout/radial1"/>
    <dgm:cxn modelId="{DA924F28-D1BE-4BCA-AE25-720301829E28}" srcId="{6CF03E48-2336-4AF1-A626-EBF9B7594B6E}" destId="{44BF1835-5FED-4C92-B727-544A48BC48D7}" srcOrd="4" destOrd="0" parTransId="{C261C885-D8F9-492A-97CD-2F870C0A2E06}" sibTransId="{BCFF3C20-9AC2-4824-AC08-61301A8359AF}"/>
    <dgm:cxn modelId="{82A02437-BFAF-4B9B-BCE0-1F94E37A8A7D}" type="presOf" srcId="{C261C885-D8F9-492A-97CD-2F870C0A2E06}" destId="{931FE412-3A36-4F6C-8481-561001DBF8BC}" srcOrd="0" destOrd="0" presId="urn:microsoft.com/office/officeart/2005/8/layout/radial1"/>
    <dgm:cxn modelId="{2B221485-4D4D-4816-9D23-80868AA06EC6}" type="presOf" srcId="{687B081D-D767-47AD-AA9F-1E6542A9E8BF}" destId="{BD80FE0F-1B6A-4AAF-9C08-42AE7535302D}" srcOrd="0" destOrd="0" presId="urn:microsoft.com/office/officeart/2005/8/layout/radial1"/>
    <dgm:cxn modelId="{D8934125-31E5-44B2-BC6F-4BF92D4A662B}" srcId="{6CF03E48-2336-4AF1-A626-EBF9B7594B6E}" destId="{A743BA25-B75C-47A3-9668-24C355B9F6A1}" srcOrd="2" destOrd="0" parTransId="{197D6D43-32EA-4F02-9BE4-27699117DC2E}" sibTransId="{C468D01D-45F6-42AF-B937-38DB6D5AAA3C}"/>
    <dgm:cxn modelId="{E90DF321-BF81-4FF8-95D3-FED36B89E691}" type="presOf" srcId="{73E45226-14E5-4689-BCFF-91515A1952AF}" destId="{465DF959-3EDE-4956-8DCF-F3B74F74AFCA}" srcOrd="0" destOrd="0" presId="urn:microsoft.com/office/officeart/2005/8/layout/radial1"/>
    <dgm:cxn modelId="{B72A1ED2-CA57-443F-881D-8A97518A032C}" type="presOf" srcId="{D81A0BC2-AA5C-4F8F-A211-17706ED369C3}" destId="{61DC1D71-567E-4D2F-8321-C58AC2D5BB5B}" srcOrd="0" destOrd="0" presId="urn:microsoft.com/office/officeart/2005/8/layout/radial1"/>
    <dgm:cxn modelId="{D37AA9B3-8770-43F2-B181-A2649E2A6D8C}" srcId="{6CF03E48-2336-4AF1-A626-EBF9B7594B6E}" destId="{8F3607FB-186C-4D64-85D0-4BF74B3E65B1}" srcOrd="0" destOrd="0" parTransId="{8D4C14DC-02B4-46AD-871C-7F23C0B02D8B}" sibTransId="{BC2BBE45-A702-4062-94B2-517B6E048990}"/>
    <dgm:cxn modelId="{3C03C2E5-5F99-4B18-86F4-0E0945CF3B4E}" type="presOf" srcId="{D81A0BC2-AA5C-4F8F-A211-17706ED369C3}" destId="{18E63142-C777-4E63-9CB7-129271440FC6}" srcOrd="1" destOrd="0" presId="urn:microsoft.com/office/officeart/2005/8/layout/radial1"/>
    <dgm:cxn modelId="{B97A0E5C-94D8-4CBF-962A-67CF575CD530}" type="presOf" srcId="{73E45226-14E5-4689-BCFF-91515A1952AF}" destId="{0B87D2D7-EB9D-4B26-9119-2CDD2D31D855}" srcOrd="1" destOrd="0" presId="urn:microsoft.com/office/officeart/2005/8/layout/radial1"/>
    <dgm:cxn modelId="{443FA70B-6B1C-4FF9-9519-8989FB6D7D8C}" type="presOf" srcId="{A743BA25-B75C-47A3-9668-24C355B9F6A1}" destId="{C44BFDFC-F5B3-42A7-BDD4-3DAFF91B9F67}" srcOrd="0" destOrd="0" presId="urn:microsoft.com/office/officeart/2005/8/layout/radial1"/>
    <dgm:cxn modelId="{C1B9F34B-8C81-45DA-8BED-681A6208508F}" srcId="{6CF03E48-2336-4AF1-A626-EBF9B7594B6E}" destId="{0043D3E0-02A3-4A54-8A77-250075FD86AC}" srcOrd="1" destOrd="0" parTransId="{D81A0BC2-AA5C-4F8F-A211-17706ED369C3}" sibTransId="{B826A633-C567-4159-AFF2-4CC0B654DA9C}"/>
    <dgm:cxn modelId="{2F1E062F-770B-4F52-8187-0127D000746E}" type="presOf" srcId="{1866FE1D-3E27-4AEF-AC8C-A12DF3C6BC71}" destId="{892479DF-76F7-4139-9A4F-276425E0E9B8}" srcOrd="0" destOrd="0" presId="urn:microsoft.com/office/officeart/2005/8/layout/radial1"/>
    <dgm:cxn modelId="{F8EA2F3F-B4EB-4F1D-B810-612B1969B020}" srcId="{6CF03E48-2336-4AF1-A626-EBF9B7594B6E}" destId="{1866FE1D-3E27-4AEF-AC8C-A12DF3C6BC71}" srcOrd="3" destOrd="0" parTransId="{73E45226-14E5-4689-BCFF-91515A1952AF}" sibTransId="{1BA0253C-9441-4B0C-91AA-AA07BB124C7C}"/>
    <dgm:cxn modelId="{1EE92747-97D3-44D9-9EFF-59CA1EB81E16}" srcId="{687B081D-D767-47AD-AA9F-1E6542A9E8BF}" destId="{6CF03E48-2336-4AF1-A626-EBF9B7594B6E}" srcOrd="0" destOrd="0" parTransId="{D68E4F4B-CDFF-43D1-A520-C65E164F26C4}" sibTransId="{3F676738-13E3-4402-A18B-E15CD0381DC9}"/>
    <dgm:cxn modelId="{C2E47436-33A5-4316-A9D0-73B564D00CFC}" type="presOf" srcId="{C261C885-D8F9-492A-97CD-2F870C0A2E06}" destId="{64DBF2CC-668B-496E-8FBA-03E31BA85B4E}" srcOrd="1" destOrd="0" presId="urn:microsoft.com/office/officeart/2005/8/layout/radial1"/>
    <dgm:cxn modelId="{A450B89E-9AE0-4F62-8C58-173E57C93A67}" type="presParOf" srcId="{BD80FE0F-1B6A-4AAF-9C08-42AE7535302D}" destId="{CAACDF24-C6E7-475F-B6E2-C0B06F326A9C}" srcOrd="0" destOrd="0" presId="urn:microsoft.com/office/officeart/2005/8/layout/radial1"/>
    <dgm:cxn modelId="{E3FA860F-CD0E-46B8-ABAB-A8AAF1AE3397}" type="presParOf" srcId="{BD80FE0F-1B6A-4AAF-9C08-42AE7535302D}" destId="{98619AF4-87FE-4478-BC89-56D9A5F33345}" srcOrd="1" destOrd="0" presId="urn:microsoft.com/office/officeart/2005/8/layout/radial1"/>
    <dgm:cxn modelId="{07FAF09E-88D0-41A9-827C-08CA4DBEB281}" type="presParOf" srcId="{98619AF4-87FE-4478-BC89-56D9A5F33345}" destId="{F539A1A5-3763-4EDF-8CBB-A01CD10DEDBB}" srcOrd="0" destOrd="0" presId="urn:microsoft.com/office/officeart/2005/8/layout/radial1"/>
    <dgm:cxn modelId="{5BBE2E0C-E4FC-41E5-AC99-C66B73404AC7}" type="presParOf" srcId="{BD80FE0F-1B6A-4AAF-9C08-42AE7535302D}" destId="{B389661D-CD5D-4BD9-903F-BC52D050F3C3}" srcOrd="2" destOrd="0" presId="urn:microsoft.com/office/officeart/2005/8/layout/radial1"/>
    <dgm:cxn modelId="{E40B6F45-D8F6-4C12-A1A2-A47B95E07400}" type="presParOf" srcId="{BD80FE0F-1B6A-4AAF-9C08-42AE7535302D}" destId="{61DC1D71-567E-4D2F-8321-C58AC2D5BB5B}" srcOrd="3" destOrd="0" presId="urn:microsoft.com/office/officeart/2005/8/layout/radial1"/>
    <dgm:cxn modelId="{E5F9B85B-AF97-4933-A8BA-2FC8E4051DC0}" type="presParOf" srcId="{61DC1D71-567E-4D2F-8321-C58AC2D5BB5B}" destId="{18E63142-C777-4E63-9CB7-129271440FC6}" srcOrd="0" destOrd="0" presId="urn:microsoft.com/office/officeart/2005/8/layout/radial1"/>
    <dgm:cxn modelId="{516ABE5B-7C49-42C2-95A4-ACE21F48C2C0}" type="presParOf" srcId="{BD80FE0F-1B6A-4AAF-9C08-42AE7535302D}" destId="{84DE08BC-7041-4450-AFB5-7BCF1A74C8F0}" srcOrd="4" destOrd="0" presId="urn:microsoft.com/office/officeart/2005/8/layout/radial1"/>
    <dgm:cxn modelId="{3779833C-E61F-452D-876F-82BB1465DAEF}" type="presParOf" srcId="{BD80FE0F-1B6A-4AAF-9C08-42AE7535302D}" destId="{AED0F2CA-695E-440B-B2F1-A16D1F564D6C}" srcOrd="5" destOrd="0" presId="urn:microsoft.com/office/officeart/2005/8/layout/radial1"/>
    <dgm:cxn modelId="{FCC4A354-BF2D-4A4E-9D32-06B10B182C0C}" type="presParOf" srcId="{AED0F2CA-695E-440B-B2F1-A16D1F564D6C}" destId="{401F2BA3-8307-4FEB-91A2-021DE4EF507A}" srcOrd="0" destOrd="0" presId="urn:microsoft.com/office/officeart/2005/8/layout/radial1"/>
    <dgm:cxn modelId="{B75943C9-3985-42EC-9DDD-99AF5BDA072E}" type="presParOf" srcId="{BD80FE0F-1B6A-4AAF-9C08-42AE7535302D}" destId="{C44BFDFC-F5B3-42A7-BDD4-3DAFF91B9F67}" srcOrd="6" destOrd="0" presId="urn:microsoft.com/office/officeart/2005/8/layout/radial1"/>
    <dgm:cxn modelId="{7788F95B-1013-4BD1-A08A-1CFDBCB62B18}" type="presParOf" srcId="{BD80FE0F-1B6A-4AAF-9C08-42AE7535302D}" destId="{465DF959-3EDE-4956-8DCF-F3B74F74AFCA}" srcOrd="7" destOrd="0" presId="urn:microsoft.com/office/officeart/2005/8/layout/radial1"/>
    <dgm:cxn modelId="{18ECF158-2E5C-41FC-AF51-7DEDDC2C9BBD}" type="presParOf" srcId="{465DF959-3EDE-4956-8DCF-F3B74F74AFCA}" destId="{0B87D2D7-EB9D-4B26-9119-2CDD2D31D855}" srcOrd="0" destOrd="0" presId="urn:microsoft.com/office/officeart/2005/8/layout/radial1"/>
    <dgm:cxn modelId="{EDF15DF5-7A63-4853-A2C2-4E28E41ED9C4}" type="presParOf" srcId="{BD80FE0F-1B6A-4AAF-9C08-42AE7535302D}" destId="{892479DF-76F7-4139-9A4F-276425E0E9B8}" srcOrd="8" destOrd="0" presId="urn:microsoft.com/office/officeart/2005/8/layout/radial1"/>
    <dgm:cxn modelId="{B08003DD-E2EC-49AE-86A7-A2945D0AE160}" type="presParOf" srcId="{BD80FE0F-1B6A-4AAF-9C08-42AE7535302D}" destId="{931FE412-3A36-4F6C-8481-561001DBF8BC}" srcOrd="9" destOrd="0" presId="urn:microsoft.com/office/officeart/2005/8/layout/radial1"/>
    <dgm:cxn modelId="{AE8C5CAA-5670-4424-A3DB-A917FC270F5A}" type="presParOf" srcId="{931FE412-3A36-4F6C-8481-561001DBF8BC}" destId="{64DBF2CC-668B-496E-8FBA-03E31BA85B4E}" srcOrd="0" destOrd="0" presId="urn:microsoft.com/office/officeart/2005/8/layout/radial1"/>
    <dgm:cxn modelId="{609427D6-44A0-48DD-9B0D-82DACADE0044}" type="presParOf" srcId="{BD80FE0F-1B6A-4AAF-9C08-42AE7535302D}" destId="{EDE4BA99-6908-4C9D-BCBB-FB6FF5EC0AEF}" srcOrd="10" destOrd="0" presId="urn:microsoft.com/office/officeart/2005/8/layout/radial1"/>
  </dgm:cxnLst>
  <dgm:bg/>
  <dgm:whole>
    <a:ln w="28575">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3B1F1-6C51-4474-93D4-92F1F7836A74}">
      <dsp:nvSpPr>
        <dsp:cNvPr id="0" name=""/>
        <dsp:cNvSpPr/>
      </dsp:nvSpPr>
      <dsp:spPr>
        <a:xfrm>
          <a:off x="0" y="4625187"/>
          <a:ext cx="7063151" cy="60672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he-IL" sz="2100" b="1" kern="1200" cap="all" dirty="0" smtClean="0">
              <a:ln/>
              <a:effectLst/>
            </a:rPr>
            <a:t>רכישת כלי פרקטי המסייע בעבודה</a:t>
          </a:r>
          <a:endParaRPr lang="he-IL" sz="2100" kern="1200" dirty="0">
            <a:effectLst/>
          </a:endParaRPr>
        </a:p>
      </dsp:txBody>
      <dsp:txXfrm>
        <a:off x="0" y="4625187"/>
        <a:ext cx="7063151" cy="606728"/>
      </dsp:txXfrm>
    </dsp:sp>
    <dsp:sp modelId="{6121BAF5-8B49-4BDC-92E0-91581C7168C5}">
      <dsp:nvSpPr>
        <dsp:cNvPr id="0" name=""/>
        <dsp:cNvSpPr/>
      </dsp:nvSpPr>
      <dsp:spPr>
        <a:xfrm rot="10800000">
          <a:off x="0" y="3698665"/>
          <a:ext cx="7063151" cy="933148"/>
        </a:xfrm>
        <a:prstGeom prst="upArrowCallou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he-IL" sz="2100" b="1" kern="1200" cap="all" dirty="0" smtClean="0">
              <a:ln/>
              <a:effectLst/>
            </a:rPr>
            <a:t>הצלחה בכ-10 מקרי קצה</a:t>
          </a:r>
          <a:endParaRPr lang="he-IL" sz="2100" kern="1200" dirty="0">
            <a:effectLst/>
          </a:endParaRPr>
        </a:p>
      </dsp:txBody>
      <dsp:txXfrm rot="10800000">
        <a:off x="0" y="3698665"/>
        <a:ext cx="7063151" cy="606332"/>
      </dsp:txXfrm>
    </dsp:sp>
    <dsp:sp modelId="{709771E9-5889-4C06-8233-398D97D2D88B}">
      <dsp:nvSpPr>
        <dsp:cNvPr id="0" name=""/>
        <dsp:cNvSpPr/>
      </dsp:nvSpPr>
      <dsp:spPr>
        <a:xfrm rot="10800000">
          <a:off x="0" y="2774617"/>
          <a:ext cx="7063151" cy="933148"/>
        </a:xfrm>
        <a:prstGeom prst="upArrowCallou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he-IL" sz="2100" b="1" kern="1200" cap="all" dirty="0" smtClean="0">
              <a:ln/>
              <a:solidFill>
                <a:schemeClr val="tx1"/>
              </a:solidFill>
              <a:effectLst/>
            </a:rPr>
            <a:t>הנחלת השפה ככלי עבודה - גם למניעה</a:t>
          </a:r>
          <a:endParaRPr lang="he-IL" sz="2100" kern="1200" dirty="0">
            <a:solidFill>
              <a:schemeClr val="tx1"/>
            </a:solidFill>
            <a:effectLst/>
          </a:endParaRPr>
        </a:p>
      </dsp:txBody>
      <dsp:txXfrm rot="10800000">
        <a:off x="0" y="2774617"/>
        <a:ext cx="7063151" cy="606332"/>
      </dsp:txXfrm>
    </dsp:sp>
    <dsp:sp modelId="{A286A7C6-CE85-4786-B782-892929DDFEC3}">
      <dsp:nvSpPr>
        <dsp:cNvPr id="0" name=""/>
        <dsp:cNvSpPr/>
      </dsp:nvSpPr>
      <dsp:spPr>
        <a:xfrm rot="10800000">
          <a:off x="0" y="1850569"/>
          <a:ext cx="7063151" cy="933148"/>
        </a:xfrm>
        <a:prstGeom prst="upArrowCallou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he-IL" sz="2100" b="1" kern="1200" cap="all" smtClean="0">
              <a:ln/>
              <a:effectLst/>
            </a:rPr>
            <a:t>יצירת מודל מבוסס איכּה</a:t>
          </a:r>
          <a:endParaRPr lang="he-IL" sz="2100" kern="1200" dirty="0">
            <a:effectLst/>
          </a:endParaRPr>
        </a:p>
      </dsp:txBody>
      <dsp:txXfrm rot="10800000">
        <a:off x="0" y="1850569"/>
        <a:ext cx="7063151" cy="606332"/>
      </dsp:txXfrm>
    </dsp:sp>
    <dsp:sp modelId="{F7561B70-DEDA-4A8F-B294-593899189CCB}">
      <dsp:nvSpPr>
        <dsp:cNvPr id="0" name=""/>
        <dsp:cNvSpPr/>
      </dsp:nvSpPr>
      <dsp:spPr>
        <a:xfrm rot="10800000">
          <a:off x="0" y="926522"/>
          <a:ext cx="7063151" cy="933148"/>
        </a:xfrm>
        <a:prstGeom prst="upArrowCallou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he-IL" sz="2100" b="1" kern="1200" dirty="0" smtClean="0">
              <a:ln w="11430"/>
              <a:effectLst/>
            </a:rPr>
            <a:t>יחידת התנהגות </a:t>
          </a:r>
          <a:r>
            <a:rPr lang="he-IL" sz="2100" b="1" kern="1200" dirty="0" err="1" smtClean="0">
              <a:ln w="11430"/>
              <a:effectLst/>
            </a:rPr>
            <a:t>מתי"א</a:t>
          </a:r>
          <a:r>
            <a:rPr lang="he-IL" sz="2100" b="1" kern="1200" dirty="0" smtClean="0">
              <a:ln w="11430"/>
              <a:effectLst/>
            </a:rPr>
            <a:t> – התערבות בזמן משבר</a:t>
          </a:r>
          <a:endParaRPr lang="he-IL" sz="2100" kern="1200" dirty="0">
            <a:effectLst/>
          </a:endParaRPr>
        </a:p>
      </dsp:txBody>
      <dsp:txXfrm rot="10800000">
        <a:off x="0" y="926522"/>
        <a:ext cx="7063151" cy="606332"/>
      </dsp:txXfrm>
    </dsp:sp>
    <dsp:sp modelId="{189858B4-12B6-4E01-A68C-F54401CE7C96}">
      <dsp:nvSpPr>
        <dsp:cNvPr id="0" name=""/>
        <dsp:cNvSpPr/>
      </dsp:nvSpPr>
      <dsp:spPr>
        <a:xfrm rot="10800000">
          <a:off x="0" y="2474"/>
          <a:ext cx="7063151" cy="933148"/>
        </a:xfrm>
        <a:prstGeom prst="upArrowCallou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rtl="1">
            <a:lnSpc>
              <a:spcPct val="90000"/>
            </a:lnSpc>
            <a:spcBef>
              <a:spcPct val="0"/>
            </a:spcBef>
            <a:spcAft>
              <a:spcPct val="35000"/>
            </a:spcAft>
          </a:pPr>
          <a:r>
            <a:rPr lang="he-IL" sz="2100" b="1" kern="1200" dirty="0" smtClean="0">
              <a:effectLst/>
            </a:rPr>
            <a:t>עלייה גדולה במספר תלמידים עם בעיות התנהגות קשות</a:t>
          </a:r>
          <a:endParaRPr lang="he-IL" sz="2100" kern="1200" dirty="0">
            <a:effectLst/>
          </a:endParaRPr>
        </a:p>
      </dsp:txBody>
      <dsp:txXfrm rot="10800000">
        <a:off x="0" y="2474"/>
        <a:ext cx="7063151" cy="6063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306A3AE8-EEA3-4F1B-94FE-2CB5960205E5}" type="datetimeFigureOut">
              <a:rPr lang="he-IL" smtClean="0"/>
              <a:t>י"ח/סיון/תשע"ז</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5E1E8441-104F-4068-8D60-DEED061D21BC}" type="slidenum">
              <a:rPr lang="he-IL" smtClean="0"/>
              <a:t>‹#›</a:t>
            </a:fld>
            <a:endParaRPr lang="he-IL"/>
          </a:p>
        </p:txBody>
      </p:sp>
    </p:spTree>
    <p:extLst>
      <p:ext uri="{BB962C8B-B14F-4D97-AF65-F5344CB8AC3E}">
        <p14:creationId xmlns:p14="http://schemas.microsoft.com/office/powerpoint/2010/main" val="253889745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1524000" y="1122363"/>
            <a:ext cx="9144000" cy="2387600"/>
          </a:xfrm>
          <a:solidFill>
            <a:schemeClr val="accent4">
              <a:lumMod val="20000"/>
              <a:lumOff val="8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b"/>
          <a:lstStyle>
            <a:lvl1pPr algn="r">
              <a:defRPr sz="6000"/>
            </a:lvl1pPr>
          </a:lstStyle>
          <a:p>
            <a:r>
              <a:rPr lang="he-IL" dirty="0" smtClean="0"/>
              <a:t> לחץ כדי לערוך סגנון כותרת של תבנית בסיס</a:t>
            </a:r>
            <a:endParaRPr lang="he-IL" dirty="0"/>
          </a:p>
        </p:txBody>
      </p:sp>
      <p:sp>
        <p:nvSpPr>
          <p:cNvPr id="3" name="כותרת משנה 2"/>
          <p:cNvSpPr>
            <a:spLocks noGrp="1"/>
          </p:cNvSpPr>
          <p:nvPr>
            <p:ph type="subTitle" idx="1"/>
          </p:nvPr>
        </p:nvSpPr>
        <p:spPr>
          <a:xfrm>
            <a:off x="1524000" y="3602038"/>
            <a:ext cx="9144000" cy="1655762"/>
          </a:xfr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lstStyle>
            <a:lvl1pPr marL="0" indent="0" algn="r">
              <a:buNone/>
              <a:defRPr sz="2400">
                <a:solidFill>
                  <a:srgbClr val="C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dirty="0" smtClean="0"/>
              <a:t>לחץ כדי לערוך סגנון כותרת משנה של תבנית בסיס</a:t>
            </a:r>
            <a:endParaRPr lang="he-IL" dirty="0"/>
          </a:p>
        </p:txBody>
      </p:sp>
      <p:sp>
        <p:nvSpPr>
          <p:cNvPr id="4" name="מציין מיקום של תאריך 3"/>
          <p:cNvSpPr>
            <a:spLocks noGrp="1"/>
          </p:cNvSpPr>
          <p:nvPr>
            <p:ph type="dt" sz="half" idx="10"/>
          </p:nvPr>
        </p:nvSpPr>
        <p:spPr/>
        <p:txBody>
          <a:bodyPr/>
          <a:lstStyle>
            <a:lvl1pPr>
              <a:defRPr>
                <a:solidFill>
                  <a:schemeClr val="accent2">
                    <a:lumMod val="50000"/>
                  </a:schemeClr>
                </a:solidFill>
              </a:defRPr>
            </a:lvl1pPr>
          </a:lstStyle>
          <a:p>
            <a:r>
              <a:rPr lang="he-IL" smtClean="0"/>
              <a:t>2017 - תשעז</a:t>
            </a:r>
            <a:endParaRPr lang="he-IL"/>
          </a:p>
        </p:txBody>
      </p:sp>
      <p:sp>
        <p:nvSpPr>
          <p:cNvPr id="5" name="מציין מיקום של כותרת תחתונה 4"/>
          <p:cNvSpPr>
            <a:spLocks noGrp="1"/>
          </p:cNvSpPr>
          <p:nvPr>
            <p:ph type="ftr" sz="quarter" idx="11"/>
          </p:nvPr>
        </p:nvSpPr>
        <p:spPr/>
        <p:txBody>
          <a:bodyPr/>
          <a:lstStyle>
            <a:lvl1pPr>
              <a:defRPr>
                <a:solidFill>
                  <a:schemeClr val="accent2">
                    <a:lumMod val="50000"/>
                  </a:schemeClr>
                </a:solidFill>
              </a:defRPr>
            </a:lvl1pPr>
          </a:lstStyle>
          <a:p>
            <a:r>
              <a:rPr lang="he-IL" dirty="0" smtClean="0"/>
              <a:t>חינוך פורץ גבולות 2017 – הצגת מקרה</a:t>
            </a:r>
            <a:endParaRPr lang="he-IL" dirty="0"/>
          </a:p>
        </p:txBody>
      </p:sp>
      <p:sp>
        <p:nvSpPr>
          <p:cNvPr id="6" name="מציין מיקום של מספר שקופית 5"/>
          <p:cNvSpPr>
            <a:spLocks noGrp="1"/>
          </p:cNvSpPr>
          <p:nvPr>
            <p:ph type="sldNum" sz="quarter" idx="12"/>
          </p:nvPr>
        </p:nvSpPr>
        <p:spPr/>
        <p:txBody>
          <a:bodyPr/>
          <a:lstStyle>
            <a:lvl1pPr>
              <a:defRPr>
                <a:solidFill>
                  <a:schemeClr val="accent2">
                    <a:lumMod val="50000"/>
                  </a:schemeClr>
                </a:solidFill>
              </a:defRPr>
            </a:lvl1pPr>
          </a:lstStyle>
          <a:p>
            <a:fld id="{86FB9953-940C-41E6-AB0E-17E13B7110C6}" type="slidenum">
              <a:rPr lang="he-IL" smtClean="0"/>
              <a:pPr/>
              <a:t>‹#›</a:t>
            </a:fld>
            <a:endParaRPr lang="he-IL"/>
          </a:p>
        </p:txBody>
      </p:sp>
    </p:spTree>
    <p:extLst>
      <p:ext uri="{BB962C8B-B14F-4D97-AF65-F5344CB8AC3E}">
        <p14:creationId xmlns:p14="http://schemas.microsoft.com/office/powerpoint/2010/main" val="14397567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r>
              <a:rPr lang="he-IL" smtClean="0"/>
              <a:t>2017 - תשעז</a:t>
            </a:r>
            <a:endParaRPr lang="he-IL"/>
          </a:p>
        </p:txBody>
      </p:sp>
      <p:sp>
        <p:nvSpPr>
          <p:cNvPr id="5" name="מציין מיקום של כותרת תחתונה 4"/>
          <p:cNvSpPr>
            <a:spLocks noGrp="1"/>
          </p:cNvSpPr>
          <p:nvPr>
            <p:ph type="ftr" sz="quarter" idx="11"/>
          </p:nvPr>
        </p:nvSpPr>
        <p:spPr/>
        <p:txBody>
          <a:bodyPr/>
          <a:lstStyle/>
          <a:p>
            <a:r>
              <a:rPr lang="he-IL" smtClean="0"/>
              <a:t>חינוך פורץ גבולות 2017 – הצגת מקרה</a:t>
            </a:r>
            <a:endParaRPr lang="he-IL"/>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3929893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r>
              <a:rPr lang="he-IL" smtClean="0"/>
              <a:t>2017 - תשעז</a:t>
            </a:r>
            <a:endParaRPr lang="he-IL"/>
          </a:p>
        </p:txBody>
      </p:sp>
      <p:sp>
        <p:nvSpPr>
          <p:cNvPr id="5" name="מציין מיקום של כותרת תחתונה 4"/>
          <p:cNvSpPr>
            <a:spLocks noGrp="1"/>
          </p:cNvSpPr>
          <p:nvPr>
            <p:ph type="ftr" sz="quarter" idx="11"/>
          </p:nvPr>
        </p:nvSpPr>
        <p:spPr/>
        <p:txBody>
          <a:bodyPr/>
          <a:lstStyle/>
          <a:p>
            <a:r>
              <a:rPr lang="he-IL" smtClean="0"/>
              <a:t>חינוך פורץ גבולות 2017 – הצגת מקרה</a:t>
            </a:r>
            <a:endParaRPr lang="he-IL"/>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1822356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1868556" y="365125"/>
            <a:ext cx="9485243" cy="1325563"/>
          </a:xfrm>
          <a:solidFill>
            <a:schemeClr val="accent4">
              <a:lumMod val="20000"/>
              <a:lumOff val="80000"/>
            </a:schemeClr>
          </a:solidFill>
          <a:ln w="28575">
            <a:solidFill>
              <a:schemeClr val="accent2"/>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he-IL" dirty="0" smtClean="0"/>
              <a:t>לחץ כדי לערוך סגנון כותרת של תבנית בסיס</a:t>
            </a:r>
            <a:endParaRPr lang="he-IL" dirty="0"/>
          </a:p>
        </p:txBody>
      </p:sp>
      <p:sp>
        <p:nvSpPr>
          <p:cNvPr id="3" name="מציין מיקום תוכן 2"/>
          <p:cNvSpPr>
            <a:spLocks noGrp="1"/>
          </p:cNvSpPr>
          <p:nvPr>
            <p:ph idx="1"/>
          </p:nvPr>
        </p:nvSpPr>
        <p:spPr>
          <a:solidFill>
            <a:schemeClr val="accent6">
              <a:lumMod val="40000"/>
              <a:lumOff val="60000"/>
            </a:schemeClr>
          </a:solidFill>
          <a:ln w="571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lvl="0"/>
            <a:r>
              <a:rPr lang="he-IL" dirty="0" smtClean="0"/>
              <a:t>לחץ כדי לערוך סגנונות טקסט של תבנית בסיס</a:t>
            </a:r>
          </a:p>
          <a:p>
            <a:pPr lvl="1"/>
            <a:r>
              <a:rPr lang="he-IL" dirty="0" smtClean="0"/>
              <a:t>רמה שנייה</a:t>
            </a:r>
          </a:p>
          <a:p>
            <a:pPr lvl="2"/>
            <a:r>
              <a:rPr lang="he-IL" dirty="0" smtClean="0"/>
              <a:t>רמה שלישית</a:t>
            </a:r>
          </a:p>
          <a:p>
            <a:pPr lvl="3"/>
            <a:r>
              <a:rPr lang="he-IL" dirty="0" smtClean="0"/>
              <a:t>רמה רביעית</a:t>
            </a:r>
          </a:p>
          <a:p>
            <a:pPr lvl="4"/>
            <a:r>
              <a:rPr lang="he-IL" dirty="0" smtClean="0"/>
              <a:t>רמה חמישית</a:t>
            </a:r>
            <a:endParaRPr lang="he-IL" dirty="0"/>
          </a:p>
        </p:txBody>
      </p:sp>
      <p:sp>
        <p:nvSpPr>
          <p:cNvPr id="4" name="מציין מיקום של תאריך 3"/>
          <p:cNvSpPr>
            <a:spLocks noGrp="1"/>
          </p:cNvSpPr>
          <p:nvPr>
            <p:ph type="dt" sz="half" idx="10"/>
          </p:nvPr>
        </p:nvSpPr>
        <p:spPr/>
        <p:txBody>
          <a:bodyPr/>
          <a:lstStyle/>
          <a:p>
            <a:r>
              <a:rPr lang="he-IL" smtClean="0"/>
              <a:t>2017 - תשעז</a:t>
            </a:r>
            <a:endParaRPr lang="he-IL"/>
          </a:p>
        </p:txBody>
      </p:sp>
      <p:sp>
        <p:nvSpPr>
          <p:cNvPr id="5" name="מציין מיקום של כותרת תחתונה 4"/>
          <p:cNvSpPr>
            <a:spLocks noGrp="1"/>
          </p:cNvSpPr>
          <p:nvPr>
            <p:ph type="ftr" sz="quarter" idx="11"/>
          </p:nvPr>
        </p:nvSpPr>
        <p:spPr/>
        <p:txBody>
          <a:bodyPr/>
          <a:lstStyle/>
          <a:p>
            <a:r>
              <a:rPr lang="he-IL" smtClean="0"/>
              <a:t>חינוך פורץ גבולות 2017 – הצגת מקרה</a:t>
            </a:r>
            <a:endParaRPr lang="he-IL" dirty="0"/>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16194926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r>
              <a:rPr lang="he-IL" smtClean="0"/>
              <a:t>2017 - תשעז</a:t>
            </a:r>
            <a:endParaRPr lang="he-IL"/>
          </a:p>
        </p:txBody>
      </p:sp>
      <p:sp>
        <p:nvSpPr>
          <p:cNvPr id="5" name="מציין מיקום של כותרת תחתונה 4"/>
          <p:cNvSpPr>
            <a:spLocks noGrp="1"/>
          </p:cNvSpPr>
          <p:nvPr>
            <p:ph type="ftr" sz="quarter" idx="11"/>
          </p:nvPr>
        </p:nvSpPr>
        <p:spPr/>
        <p:txBody>
          <a:bodyPr/>
          <a:lstStyle/>
          <a:p>
            <a:r>
              <a:rPr lang="he-IL" smtClean="0"/>
              <a:t>חינוך פורץ גבולות 2017 – הצגת מקרה</a:t>
            </a:r>
            <a:endParaRPr lang="he-IL" dirty="0"/>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306880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1868556" y="365125"/>
            <a:ext cx="9485244" cy="1325563"/>
          </a:xfrm>
          <a:solidFill>
            <a:schemeClr val="accent4">
              <a:lumMod val="20000"/>
              <a:lumOff val="80000"/>
            </a:schemeClr>
          </a:solidFill>
          <a:ln w="38100">
            <a:solidFill>
              <a:schemeClr val="accent2">
                <a:lumMod val="7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he-IL" dirty="0" smtClean="0"/>
              <a:t>לחץ כדי לערוך סגנון כותרת של תבנית בסיס</a:t>
            </a:r>
            <a:endParaRPr lang="he-IL" dirty="0"/>
          </a:p>
        </p:txBody>
      </p:sp>
      <p:sp>
        <p:nvSpPr>
          <p:cNvPr id="5" name="מציין מיקום של תאריך 4"/>
          <p:cNvSpPr>
            <a:spLocks noGrp="1"/>
          </p:cNvSpPr>
          <p:nvPr>
            <p:ph type="dt" sz="half" idx="10"/>
          </p:nvPr>
        </p:nvSpPr>
        <p:spPr/>
        <p:txBody>
          <a:bodyPr/>
          <a:lstStyle/>
          <a:p>
            <a:r>
              <a:rPr lang="he-IL" smtClean="0"/>
              <a:t>2017 - תשעז</a:t>
            </a:r>
            <a:endParaRPr lang="he-IL"/>
          </a:p>
        </p:txBody>
      </p:sp>
      <p:sp>
        <p:nvSpPr>
          <p:cNvPr id="6" name="מציין מיקום של כותרת תחתונה 5"/>
          <p:cNvSpPr>
            <a:spLocks noGrp="1"/>
          </p:cNvSpPr>
          <p:nvPr>
            <p:ph type="ftr" sz="quarter" idx="11"/>
          </p:nvPr>
        </p:nvSpPr>
        <p:spPr/>
        <p:txBody>
          <a:bodyPr/>
          <a:lstStyle/>
          <a:p>
            <a:r>
              <a:rPr lang="he-IL" smtClean="0"/>
              <a:t>חינוך פורץ גבולות 2017 – הצגת מקרה</a:t>
            </a:r>
            <a:endParaRPr lang="he-IL" dirty="0"/>
          </a:p>
        </p:txBody>
      </p:sp>
      <p:sp>
        <p:nvSpPr>
          <p:cNvPr id="7" name="מציין מיקום של מספר שקופית 6"/>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32271844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שני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1868556" y="365125"/>
            <a:ext cx="9485244" cy="1325563"/>
          </a:xfrm>
          <a:solidFill>
            <a:schemeClr val="accent4">
              <a:lumMod val="20000"/>
              <a:lumOff val="80000"/>
            </a:schemeClr>
          </a:solidFill>
          <a:ln w="38100">
            <a:solidFill>
              <a:schemeClr val="accent2">
                <a:lumMod val="75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r>
              <a:rPr lang="he-IL" dirty="0" smtClean="0"/>
              <a:t>לחץ כדי לערוך סגנון כותרת של תבנית בסיס</a:t>
            </a:r>
            <a:endParaRPr lang="he-IL" dirty="0"/>
          </a:p>
        </p:txBody>
      </p:sp>
      <p:sp>
        <p:nvSpPr>
          <p:cNvPr id="3" name="מציין מיקום תוכן 2"/>
          <p:cNvSpPr>
            <a:spLocks noGrp="1"/>
          </p:cNvSpPr>
          <p:nvPr>
            <p:ph sz="half" idx="1"/>
          </p:nvPr>
        </p:nvSpPr>
        <p:spPr>
          <a:xfrm>
            <a:off x="838200" y="1825625"/>
            <a:ext cx="5181600" cy="4351338"/>
          </a:xfr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a:solidFill>
            <a:schemeClr val="accent6">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r>
              <a:rPr lang="he-IL" smtClean="0"/>
              <a:t>2017 - תשעז</a:t>
            </a:r>
            <a:endParaRPr lang="he-IL"/>
          </a:p>
        </p:txBody>
      </p:sp>
      <p:sp>
        <p:nvSpPr>
          <p:cNvPr id="6" name="מציין מיקום של כותרת תחתונה 5"/>
          <p:cNvSpPr>
            <a:spLocks noGrp="1"/>
          </p:cNvSpPr>
          <p:nvPr>
            <p:ph type="ftr" sz="quarter" idx="11"/>
          </p:nvPr>
        </p:nvSpPr>
        <p:spPr/>
        <p:txBody>
          <a:bodyPr/>
          <a:lstStyle/>
          <a:p>
            <a:r>
              <a:rPr lang="he-IL" smtClean="0"/>
              <a:t>חינוך פורץ גבולות 2017 – הצגת מקרה</a:t>
            </a:r>
            <a:endParaRPr lang="he-IL" dirty="0"/>
          </a:p>
        </p:txBody>
      </p:sp>
      <p:sp>
        <p:nvSpPr>
          <p:cNvPr id="7" name="מציין מיקום של מספר שקופית 6"/>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21269321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r>
              <a:rPr lang="he-IL" smtClean="0"/>
              <a:t>2017 - תשעז</a:t>
            </a:r>
            <a:endParaRPr lang="he-IL"/>
          </a:p>
        </p:txBody>
      </p:sp>
      <p:sp>
        <p:nvSpPr>
          <p:cNvPr id="8" name="מציין מיקום של כותרת תחתונה 7"/>
          <p:cNvSpPr>
            <a:spLocks noGrp="1"/>
          </p:cNvSpPr>
          <p:nvPr>
            <p:ph type="ftr" sz="quarter" idx="11"/>
          </p:nvPr>
        </p:nvSpPr>
        <p:spPr/>
        <p:txBody>
          <a:bodyPr/>
          <a:lstStyle/>
          <a:p>
            <a:r>
              <a:rPr lang="he-IL" smtClean="0"/>
              <a:t>חינוך פורץ גבולות 2017 – הצגת מקרה</a:t>
            </a:r>
            <a:endParaRPr lang="he-IL"/>
          </a:p>
        </p:txBody>
      </p:sp>
      <p:sp>
        <p:nvSpPr>
          <p:cNvPr id="9" name="מציין מיקום של מספר שקופית 8"/>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148125486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a:xfrm>
            <a:off x="8610600" y="6476670"/>
            <a:ext cx="2743200" cy="365125"/>
          </a:xfrm>
        </p:spPr>
        <p:txBody>
          <a:bodyPr/>
          <a:lstStyle>
            <a:lvl1pPr>
              <a:defRPr sz="900" b="1">
                <a:solidFill>
                  <a:schemeClr val="accent2">
                    <a:lumMod val="50000"/>
                  </a:schemeClr>
                </a:solidFill>
              </a:defRPr>
            </a:lvl1pPr>
          </a:lstStyle>
          <a:p>
            <a:r>
              <a:rPr lang="he-IL" smtClean="0"/>
              <a:t>2017 - תשעז</a:t>
            </a:r>
            <a:endParaRPr lang="he-IL"/>
          </a:p>
        </p:txBody>
      </p:sp>
      <p:sp>
        <p:nvSpPr>
          <p:cNvPr id="3" name="מציין מיקום של כותרת תחתונה 2"/>
          <p:cNvSpPr>
            <a:spLocks noGrp="1"/>
          </p:cNvSpPr>
          <p:nvPr>
            <p:ph type="ftr" sz="quarter" idx="11"/>
          </p:nvPr>
        </p:nvSpPr>
        <p:spPr>
          <a:xfrm>
            <a:off x="4038600" y="6476670"/>
            <a:ext cx="4114800" cy="365125"/>
          </a:xfrm>
        </p:spPr>
        <p:txBody>
          <a:bodyPr/>
          <a:lstStyle>
            <a:lvl1pPr>
              <a:defRPr sz="900" b="1">
                <a:solidFill>
                  <a:schemeClr val="accent2">
                    <a:lumMod val="50000"/>
                  </a:schemeClr>
                </a:solidFill>
              </a:defRPr>
            </a:lvl1pPr>
          </a:lstStyle>
          <a:p>
            <a:r>
              <a:rPr lang="he-IL" smtClean="0"/>
              <a:t>חינוך פורץ גבולות 2017 – הצגת מקרה</a:t>
            </a:r>
            <a:endParaRPr lang="he-IL"/>
          </a:p>
        </p:txBody>
      </p:sp>
      <p:sp>
        <p:nvSpPr>
          <p:cNvPr id="4" name="מציין מיקום של מספר שקופית 3"/>
          <p:cNvSpPr>
            <a:spLocks noGrp="1"/>
          </p:cNvSpPr>
          <p:nvPr>
            <p:ph type="sldNum" sz="quarter" idx="12"/>
          </p:nvPr>
        </p:nvSpPr>
        <p:spPr>
          <a:xfrm>
            <a:off x="838200" y="6476670"/>
            <a:ext cx="2743200" cy="365125"/>
          </a:xfrm>
        </p:spPr>
        <p:txBody>
          <a:bodyPr/>
          <a:lstStyle>
            <a:lvl1pPr>
              <a:defRPr sz="900" b="1">
                <a:solidFill>
                  <a:schemeClr val="accent2">
                    <a:lumMod val="50000"/>
                  </a:schemeClr>
                </a:solidFill>
              </a:defRPr>
            </a:lvl1pPr>
          </a:lstStyle>
          <a:p>
            <a:fld id="{86FB9953-940C-41E6-AB0E-17E13B7110C6}" type="slidenum">
              <a:rPr lang="he-IL" smtClean="0"/>
              <a:pPr/>
              <a:t>‹#›</a:t>
            </a:fld>
            <a:endParaRPr lang="he-IL"/>
          </a:p>
        </p:txBody>
      </p:sp>
    </p:spTree>
    <p:extLst>
      <p:ext uri="{BB962C8B-B14F-4D97-AF65-F5344CB8AC3E}">
        <p14:creationId xmlns:p14="http://schemas.microsoft.com/office/powerpoint/2010/main" val="2855273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r>
              <a:rPr lang="he-IL" smtClean="0"/>
              <a:t>2017 - תשעז</a:t>
            </a:r>
            <a:endParaRPr lang="he-IL"/>
          </a:p>
        </p:txBody>
      </p:sp>
      <p:sp>
        <p:nvSpPr>
          <p:cNvPr id="6" name="מציין מיקום של כותרת תחתונה 5"/>
          <p:cNvSpPr>
            <a:spLocks noGrp="1"/>
          </p:cNvSpPr>
          <p:nvPr>
            <p:ph type="ftr" sz="quarter" idx="11"/>
          </p:nvPr>
        </p:nvSpPr>
        <p:spPr/>
        <p:txBody>
          <a:bodyPr/>
          <a:lstStyle/>
          <a:p>
            <a:r>
              <a:rPr lang="he-IL" smtClean="0"/>
              <a:t>חינוך פורץ גבולות 2017 – הצגת מקרה</a:t>
            </a:r>
            <a:endParaRPr lang="he-IL"/>
          </a:p>
        </p:txBody>
      </p:sp>
      <p:sp>
        <p:nvSpPr>
          <p:cNvPr id="7" name="מציין מיקום של מספר שקופית 6"/>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20129506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r>
              <a:rPr lang="he-IL" smtClean="0"/>
              <a:t>2017 - תשעז</a:t>
            </a:r>
            <a:endParaRPr lang="he-IL"/>
          </a:p>
        </p:txBody>
      </p:sp>
      <p:sp>
        <p:nvSpPr>
          <p:cNvPr id="6" name="מציין מיקום של כותרת תחתונה 5"/>
          <p:cNvSpPr>
            <a:spLocks noGrp="1"/>
          </p:cNvSpPr>
          <p:nvPr>
            <p:ph type="ftr" sz="quarter" idx="11"/>
          </p:nvPr>
        </p:nvSpPr>
        <p:spPr/>
        <p:txBody>
          <a:bodyPr/>
          <a:lstStyle/>
          <a:p>
            <a:r>
              <a:rPr lang="he-IL" smtClean="0"/>
              <a:t>חינוך פורץ גבולות 2017 – הצגת מקרה</a:t>
            </a:r>
            <a:endParaRPr lang="he-IL"/>
          </a:p>
        </p:txBody>
      </p:sp>
      <p:sp>
        <p:nvSpPr>
          <p:cNvPr id="7" name="מציין מיקום של מספר שקופית 6"/>
          <p:cNvSpPr>
            <a:spLocks noGrp="1"/>
          </p:cNvSpPr>
          <p:nvPr>
            <p:ph type="sldNum" sz="quarter" idx="12"/>
          </p:nvPr>
        </p:nvSpPr>
        <p:spPr/>
        <p:txBody>
          <a:bodyPr/>
          <a:lstStyle/>
          <a:p>
            <a:fld id="{86FB9953-940C-41E6-AB0E-17E13B7110C6}" type="slidenum">
              <a:rPr lang="he-IL" smtClean="0"/>
              <a:t>‹#›</a:t>
            </a:fld>
            <a:endParaRPr lang="he-IL"/>
          </a:p>
        </p:txBody>
      </p:sp>
    </p:spTree>
    <p:extLst>
      <p:ext uri="{BB962C8B-B14F-4D97-AF65-F5344CB8AC3E}">
        <p14:creationId xmlns:p14="http://schemas.microsoft.com/office/powerpoint/2010/main" val="2730629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476670"/>
            <a:ext cx="2743200" cy="365125"/>
          </a:xfrm>
          <a:prstGeom prst="rect">
            <a:avLst/>
          </a:prstGeom>
        </p:spPr>
        <p:txBody>
          <a:bodyPr vert="horz" lIns="91440" tIns="45720" rIns="91440" bIns="45720" rtlCol="1" anchor="ctr"/>
          <a:lstStyle>
            <a:lvl1pPr algn="r">
              <a:defRPr sz="900" b="1">
                <a:solidFill>
                  <a:schemeClr val="accent2">
                    <a:lumMod val="50000"/>
                  </a:schemeClr>
                </a:solidFill>
              </a:defRPr>
            </a:lvl1pPr>
          </a:lstStyle>
          <a:p>
            <a:r>
              <a:rPr lang="he-IL" smtClean="0"/>
              <a:t>2017 - תשעז</a:t>
            </a:r>
            <a:endParaRPr lang="he-IL"/>
          </a:p>
        </p:txBody>
      </p:sp>
      <p:sp>
        <p:nvSpPr>
          <p:cNvPr id="5" name="מציין מיקום של כותרת תחתונה 4"/>
          <p:cNvSpPr>
            <a:spLocks noGrp="1"/>
          </p:cNvSpPr>
          <p:nvPr>
            <p:ph type="ftr" sz="quarter" idx="3"/>
          </p:nvPr>
        </p:nvSpPr>
        <p:spPr>
          <a:xfrm>
            <a:off x="4038600" y="6476670"/>
            <a:ext cx="4114800" cy="365125"/>
          </a:xfrm>
          <a:prstGeom prst="rect">
            <a:avLst/>
          </a:prstGeom>
        </p:spPr>
        <p:txBody>
          <a:bodyPr vert="horz" lIns="91440" tIns="45720" rIns="91440" bIns="45720" rtlCol="1" anchor="ctr"/>
          <a:lstStyle>
            <a:lvl1pPr algn="ctr">
              <a:defRPr sz="900" b="1">
                <a:solidFill>
                  <a:schemeClr val="accent2">
                    <a:lumMod val="50000"/>
                  </a:schemeClr>
                </a:solidFill>
              </a:defRPr>
            </a:lvl1pPr>
          </a:lstStyle>
          <a:p>
            <a:r>
              <a:rPr lang="he-IL" dirty="0" smtClean="0"/>
              <a:t>חינוך פורץ גבולות 2017 – הצגת מקרה</a:t>
            </a:r>
            <a:endParaRPr lang="he-IL" dirty="0"/>
          </a:p>
        </p:txBody>
      </p:sp>
      <p:sp>
        <p:nvSpPr>
          <p:cNvPr id="6" name="מציין מיקום של מספר שקופית 5"/>
          <p:cNvSpPr>
            <a:spLocks noGrp="1"/>
          </p:cNvSpPr>
          <p:nvPr>
            <p:ph type="sldNum" sz="quarter" idx="4"/>
          </p:nvPr>
        </p:nvSpPr>
        <p:spPr>
          <a:xfrm>
            <a:off x="838200" y="6476670"/>
            <a:ext cx="2743200" cy="365125"/>
          </a:xfrm>
          <a:prstGeom prst="rect">
            <a:avLst/>
          </a:prstGeom>
        </p:spPr>
        <p:txBody>
          <a:bodyPr vert="horz" lIns="91440" tIns="45720" rIns="91440" bIns="45720" rtlCol="1" anchor="ctr"/>
          <a:lstStyle>
            <a:lvl1pPr algn="l">
              <a:defRPr sz="900" b="1">
                <a:solidFill>
                  <a:schemeClr val="accent2">
                    <a:lumMod val="50000"/>
                  </a:schemeClr>
                </a:solidFill>
              </a:defRPr>
            </a:lvl1pPr>
          </a:lstStyle>
          <a:p>
            <a:fld id="{86FB9953-940C-41E6-AB0E-17E13B7110C6}" type="slidenum">
              <a:rPr lang="he-IL" smtClean="0"/>
              <a:pPr/>
              <a:t>‹#›</a:t>
            </a:fld>
            <a:endParaRPr lang="he-IL"/>
          </a:p>
        </p:txBody>
      </p:sp>
      <p:pic>
        <p:nvPicPr>
          <p:cNvPr id="7" name="תמונה 6" descr="D:\yizhar\איכה\אתר\לוגו\logo_ayeka-02.jpg"/>
          <p:cNvPicPr/>
          <p:nvPr userDrawn="1"/>
        </p:nvPicPr>
        <p:blipFill>
          <a:blip r:embed="rId13"/>
          <a:stretch>
            <a:fillRect/>
          </a:stretch>
        </p:blipFill>
        <p:spPr bwMode="auto">
          <a:xfrm>
            <a:off x="100851" y="0"/>
            <a:ext cx="1672590" cy="739775"/>
          </a:xfrm>
          <a:prstGeom prst="rect">
            <a:avLst/>
          </a:prstGeom>
          <a:noFill/>
          <a:ln w="9525">
            <a:noFill/>
            <a:miter lim="800000"/>
            <a:headEnd/>
            <a:tailEnd/>
          </a:ln>
        </p:spPr>
      </p:pic>
    </p:spTree>
    <p:extLst>
      <p:ext uri="{BB962C8B-B14F-4D97-AF65-F5344CB8AC3E}">
        <p14:creationId xmlns:p14="http://schemas.microsoft.com/office/powerpoint/2010/main" val="3194812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0" r:id="rId5"/>
    <p:sldLayoutId id="2147483653"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ctrTitle"/>
          </p:nvPr>
        </p:nvSpPr>
        <p:spPr/>
        <p:txBody>
          <a:bodyPr>
            <a:normAutofit/>
          </a:bodyPr>
          <a:lstStyle/>
          <a:p>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N Oria"/>
              </a:rPr>
              <a:t>"</a:t>
            </a:r>
            <a:r>
              <a:rPr lang="he-IL"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N Oria"/>
              </a:rPr>
              <a:t>והעיקר לא לפחד כלל"</a:t>
            </a:r>
            <a:br>
              <a:rPr lang="he-IL"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N Oria"/>
              </a:rPr>
            </a:br>
            <a:endParaRPr lang="he-IL" dirty="0"/>
          </a:p>
        </p:txBody>
      </p:sp>
      <p:sp>
        <p:nvSpPr>
          <p:cNvPr id="6" name="כותרת משנה 5"/>
          <p:cNvSpPr>
            <a:spLocks noGrp="1"/>
          </p:cNvSpPr>
          <p:nvPr>
            <p:ph type="subTitle" idx="1"/>
          </p:nvPr>
        </p:nvSpPr>
        <p:spPr/>
        <p:txBody>
          <a:bodyPr>
            <a:normAutofit lnSpcReduction="10000"/>
          </a:bodyPr>
          <a:lstStyle/>
          <a:p>
            <a:r>
              <a:rPr lang="he-IL"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rPr>
              <a:t>הצגת </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rPr>
              <a:t>מקרה</a:t>
            </a:r>
            <a:r>
              <a:rPr lang="he-IL"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rPr>
              <a:t> </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rPr>
              <a:t>– מערכת החינוך</a:t>
            </a:r>
          </a:p>
          <a:p>
            <a:endParaRPr lang="he-IL"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endParaRPr>
          </a:p>
          <a:p>
            <a:pPr algn="l"/>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rPr>
              <a:t>הדס זכריה</a:t>
            </a:r>
          </a:p>
          <a:p>
            <a:pPr algn="l"/>
            <a:r>
              <a:rPr lang="he-IL" b="1"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rPr>
              <a:t>מתי"א</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rPr>
              <a:t> </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latin typeface="BN Oria"/>
              </a:rPr>
              <a:t>מעלה והר</a:t>
            </a:r>
            <a:endParaRPr lang="he-IL" dirty="0"/>
          </a:p>
        </p:txBody>
      </p:sp>
      <p:sp>
        <p:nvSpPr>
          <p:cNvPr id="7" name="מציין מיקום של תאריך 6"/>
          <p:cNvSpPr>
            <a:spLocks noGrp="1"/>
          </p:cNvSpPr>
          <p:nvPr>
            <p:ph type="dt" sz="half" idx="10"/>
          </p:nvPr>
        </p:nvSpPr>
        <p:spPr/>
        <p:txBody>
          <a:bodyPr/>
          <a:lstStyle/>
          <a:p>
            <a:r>
              <a:rPr lang="he-IL" smtClean="0"/>
              <a:t>2017 - תשעז</a:t>
            </a:r>
            <a:endParaRPr lang="he-IL"/>
          </a:p>
        </p:txBody>
      </p:sp>
      <p:sp>
        <p:nvSpPr>
          <p:cNvPr id="8" name="מציין מיקום של כותרת תחתונה 7"/>
          <p:cNvSpPr>
            <a:spLocks noGrp="1"/>
          </p:cNvSpPr>
          <p:nvPr>
            <p:ph type="ftr" sz="quarter" idx="11"/>
          </p:nvPr>
        </p:nvSpPr>
        <p:spPr/>
        <p:txBody>
          <a:bodyPr/>
          <a:lstStyle/>
          <a:p>
            <a:r>
              <a:rPr lang="he-IL" smtClean="0"/>
              <a:t>חינוך פורץ גבולות 2017 – הצגת מקרה</a:t>
            </a:r>
            <a:endParaRPr lang="he-IL" dirty="0"/>
          </a:p>
        </p:txBody>
      </p:sp>
      <p:sp>
        <p:nvSpPr>
          <p:cNvPr id="9" name="מציין מיקום של מספר שקופית 8"/>
          <p:cNvSpPr>
            <a:spLocks noGrp="1"/>
          </p:cNvSpPr>
          <p:nvPr>
            <p:ph type="sldNum" sz="quarter" idx="12"/>
          </p:nvPr>
        </p:nvSpPr>
        <p:spPr/>
        <p:txBody>
          <a:bodyPr/>
          <a:lstStyle/>
          <a:p>
            <a:fld id="{86FB9953-940C-41E6-AB0E-17E13B7110C6}" type="slidenum">
              <a:rPr lang="he-IL" smtClean="0"/>
              <a:pPr/>
              <a:t>1</a:t>
            </a:fld>
            <a:endParaRPr lang="he-IL"/>
          </a:p>
        </p:txBody>
      </p:sp>
    </p:spTree>
    <p:extLst>
      <p:ext uri="{BB962C8B-B14F-4D97-AF65-F5344CB8AC3E}">
        <p14:creationId xmlns:p14="http://schemas.microsoft.com/office/powerpoint/2010/main" val="3040951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כותרת 14"/>
          <p:cNvSpPr>
            <a:spLocks noGrp="1"/>
          </p:cNvSpPr>
          <p:nvPr>
            <p:ph type="title"/>
          </p:nvPr>
        </p:nvSpPr>
        <p:spPr>
          <a:xfrm>
            <a:off x="2623929" y="54742"/>
            <a:ext cx="9485244" cy="1044525"/>
          </a:xfrm>
        </p:spPr>
        <p:txBody>
          <a:bodyPr/>
          <a:lstStyle/>
          <a:p>
            <a:r>
              <a:rPr lang="he-IL" dirty="0" smtClean="0"/>
              <a:t>בנית תכנית פעולה</a:t>
            </a:r>
            <a:endParaRPr lang="he-IL" dirty="0"/>
          </a:p>
        </p:txBody>
      </p:sp>
      <p:sp>
        <p:nvSpPr>
          <p:cNvPr id="4" name="מציין מיקום של תאריך 3"/>
          <p:cNvSpPr>
            <a:spLocks noGrp="1"/>
          </p:cNvSpPr>
          <p:nvPr>
            <p:ph type="dt" sz="half" idx="10"/>
          </p:nvPr>
        </p:nvSpPr>
        <p:spPr/>
        <p:txBody>
          <a:bodyPr/>
          <a:lstStyle/>
          <a:p>
            <a:r>
              <a:rPr lang="he-IL" smtClean="0"/>
              <a:t>2017 - תשעז</a:t>
            </a:r>
            <a:endParaRPr lang="he-IL"/>
          </a:p>
        </p:txBody>
      </p:sp>
      <p:sp>
        <p:nvSpPr>
          <p:cNvPr id="10" name="מציין מיקום של כותרת תחתונה 9"/>
          <p:cNvSpPr>
            <a:spLocks noGrp="1"/>
          </p:cNvSpPr>
          <p:nvPr>
            <p:ph type="ftr" sz="quarter" idx="11"/>
          </p:nvPr>
        </p:nvSpPr>
        <p:spPr/>
        <p:txBody>
          <a:bodyPr/>
          <a:lstStyle/>
          <a:p>
            <a:r>
              <a:rPr lang="he-IL" smtClean="0"/>
              <a:t>חינוך פורץ גבולות 2017 – הצגת מקרה</a:t>
            </a:r>
            <a:endParaRPr lang="he-IL"/>
          </a:p>
        </p:txBody>
      </p:sp>
      <p:sp>
        <p:nvSpPr>
          <p:cNvPr id="11" name="מציין מיקום של מספר שקופית 10"/>
          <p:cNvSpPr>
            <a:spLocks noGrp="1"/>
          </p:cNvSpPr>
          <p:nvPr>
            <p:ph type="sldNum" sz="quarter" idx="12"/>
          </p:nvPr>
        </p:nvSpPr>
        <p:spPr/>
        <p:txBody>
          <a:bodyPr/>
          <a:lstStyle/>
          <a:p>
            <a:fld id="{86FB9953-940C-41E6-AB0E-17E13B7110C6}" type="slidenum">
              <a:rPr lang="he-IL" smtClean="0"/>
              <a:pPr/>
              <a:t>10</a:t>
            </a:fld>
            <a:endParaRPr lang="he-IL"/>
          </a:p>
        </p:txBody>
      </p:sp>
      <p:pic>
        <p:nvPicPr>
          <p:cNvPr id="2050" name="Picture 2" descr="תוצאת תמונה עבור סרט"/>
          <p:cNvPicPr>
            <a:picLocks noChangeAspect="1" noChangeArrowheads="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726510" y="851768"/>
            <a:ext cx="10090776" cy="5709229"/>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1"/>
          <p:cNvSpPr/>
          <p:nvPr/>
        </p:nvSpPr>
        <p:spPr>
          <a:xfrm>
            <a:off x="8587799" y="1938384"/>
            <a:ext cx="1711552" cy="461665"/>
          </a:xfrm>
          <a:prstGeom prst="rect">
            <a:avLst/>
          </a:prstGeom>
          <a:solidFill>
            <a:schemeClr val="accent2">
              <a:lumMod val="20000"/>
              <a:lumOff val="80000"/>
            </a:schemeClr>
          </a:solidFill>
        </p:spPr>
        <p:txBody>
          <a:bodyPr wrap="square" lIns="91440" tIns="45720" rIns="91440" bIns="4572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a:ln w="0"/>
                <a:solidFill>
                  <a:srgbClr val="C00000"/>
                </a:solidFill>
                <a:effectLst/>
              </a:rPr>
              <a:t>גיוס </a:t>
            </a:r>
            <a:r>
              <a:rPr lang="he-IL" sz="2400" b="1" cap="all" dirty="0" smtClean="0">
                <a:ln w="0"/>
                <a:solidFill>
                  <a:srgbClr val="C00000"/>
                </a:solidFill>
                <a:effectLst/>
              </a:rPr>
              <a:t>הצוות</a:t>
            </a:r>
            <a:r>
              <a:rPr lang="he-IL"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Pr>
              <a:t> </a:t>
            </a:r>
            <a:endParaRPr lang="he-IL"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endParaRPr>
          </a:p>
        </p:txBody>
      </p:sp>
      <p:sp>
        <p:nvSpPr>
          <p:cNvPr id="5" name="מלבן 4"/>
          <p:cNvSpPr/>
          <p:nvPr/>
        </p:nvSpPr>
        <p:spPr>
          <a:xfrm>
            <a:off x="4271374" y="1323083"/>
            <a:ext cx="1292539" cy="1200329"/>
          </a:xfrm>
          <a:prstGeom prst="rect">
            <a:avLst/>
          </a:prstGeom>
          <a:solidFill>
            <a:schemeClr val="accent1">
              <a:lumMod val="20000"/>
              <a:lumOff val="80000"/>
            </a:schemeClr>
          </a:solid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smtClean="0">
                <a:ln w="0"/>
                <a:solidFill>
                  <a:srgbClr val="00B050"/>
                </a:solidFill>
                <a:effectLst/>
              </a:rPr>
              <a:t>הכנת</a:t>
            </a:r>
            <a:endParaRPr lang="he-IL" sz="2400" b="1" cap="all" dirty="0">
              <a:ln w="0"/>
              <a:solidFill>
                <a:srgbClr val="00B050"/>
              </a:solidFill>
              <a:effectLst/>
            </a:endParaRPr>
          </a:p>
          <a:p>
            <a:pPr algn="ctr"/>
            <a:r>
              <a:rPr lang="he-IL" sz="2400" b="1" cap="all" dirty="0">
                <a:ln w="0"/>
                <a:solidFill>
                  <a:srgbClr val="00B050"/>
                </a:solidFill>
                <a:effectLst/>
              </a:rPr>
              <a:t>נוכחות </a:t>
            </a:r>
          </a:p>
          <a:p>
            <a:pPr algn="ctr"/>
            <a:r>
              <a:rPr lang="he-IL" sz="2400" b="1" cap="all" dirty="0">
                <a:ln w="0"/>
                <a:solidFill>
                  <a:srgbClr val="00B050"/>
                </a:solidFill>
                <a:effectLst/>
              </a:rPr>
              <a:t>שומרת</a:t>
            </a:r>
          </a:p>
        </p:txBody>
      </p:sp>
      <p:sp>
        <p:nvSpPr>
          <p:cNvPr id="6" name="מלבן 5"/>
          <p:cNvSpPr/>
          <p:nvPr/>
        </p:nvSpPr>
        <p:spPr>
          <a:xfrm>
            <a:off x="8494031" y="3508130"/>
            <a:ext cx="1389003" cy="1200329"/>
          </a:xfrm>
          <a:prstGeom prst="rect">
            <a:avLst/>
          </a:prstGeom>
          <a:solidFill>
            <a:schemeClr val="bg2">
              <a:lumMod val="90000"/>
            </a:schemeClr>
          </a:solidFill>
        </p:spPr>
        <p:txBody>
          <a:bodyPr wrap="square" lIns="91440" tIns="45720" rIns="91440" bIns="45720" anchor="ctr">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a:ln w="0"/>
                <a:solidFill>
                  <a:srgbClr val="7030A0"/>
                </a:solidFill>
                <a:effectLst/>
              </a:rPr>
              <a:t>פתיחת </a:t>
            </a:r>
          </a:p>
          <a:p>
            <a:pPr algn="ctr"/>
            <a:r>
              <a:rPr lang="he-IL" sz="2400" b="1" cap="all" dirty="0">
                <a:ln w="0"/>
                <a:solidFill>
                  <a:srgbClr val="7030A0"/>
                </a:solidFill>
                <a:effectLst/>
              </a:rPr>
              <a:t>קבוצת </a:t>
            </a:r>
          </a:p>
          <a:p>
            <a:pPr algn="ctr"/>
            <a:r>
              <a:rPr lang="he-IL" sz="2400" b="1" cap="all" dirty="0" err="1">
                <a:ln w="0"/>
                <a:solidFill>
                  <a:srgbClr val="7030A0"/>
                </a:solidFill>
                <a:effectLst/>
              </a:rPr>
              <a:t>ווטסאפ</a:t>
            </a:r>
            <a:endParaRPr lang="he-IL" sz="2400" b="1" cap="all" dirty="0">
              <a:ln w="0"/>
              <a:solidFill>
                <a:srgbClr val="7030A0"/>
              </a:solidFill>
              <a:effectLst/>
            </a:endParaRPr>
          </a:p>
        </p:txBody>
      </p:sp>
      <p:sp>
        <p:nvSpPr>
          <p:cNvPr id="7" name="מלבן 6"/>
          <p:cNvSpPr/>
          <p:nvPr/>
        </p:nvSpPr>
        <p:spPr>
          <a:xfrm>
            <a:off x="5045085" y="3004638"/>
            <a:ext cx="2822712" cy="1508105"/>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he-IL" sz="2800" b="1" cap="all" dirty="0" smtClean="0">
                <a:ln w="0"/>
                <a:effectLst/>
              </a:rPr>
              <a:t>גיוס </a:t>
            </a:r>
            <a:r>
              <a:rPr lang="he-IL" sz="2800" b="1" cap="all" dirty="0">
                <a:ln w="0"/>
                <a:effectLst/>
              </a:rPr>
              <a:t>האם</a:t>
            </a:r>
          </a:p>
          <a:p>
            <a:r>
              <a:rPr lang="he-IL" sz="1600" b="1" cap="all" dirty="0">
                <a:ln w="0"/>
                <a:effectLst/>
              </a:rPr>
              <a:t>לא נתחיל בלעדייך</a:t>
            </a:r>
          </a:p>
          <a:p>
            <a:r>
              <a:rPr lang="he-IL" sz="1600" b="1" cap="all" dirty="0">
                <a:ln w="0"/>
                <a:effectLst/>
              </a:rPr>
              <a:t>התהליך יהיה </a:t>
            </a:r>
            <a:r>
              <a:rPr lang="he-IL" sz="1600" b="1" cap="all" dirty="0" smtClean="0">
                <a:ln w="0"/>
                <a:effectLst/>
              </a:rPr>
              <a:t>"כואב"</a:t>
            </a:r>
          </a:p>
          <a:p>
            <a:r>
              <a:rPr lang="he-IL" sz="1600" b="1" cap="all" dirty="0">
                <a:ln w="0"/>
                <a:effectLst/>
              </a:rPr>
              <a:t>הפנייה לשיח עם הורים שהשתתפו </a:t>
            </a:r>
            <a:r>
              <a:rPr lang="he-IL" sz="1600" b="1" cap="all" dirty="0" smtClean="0">
                <a:ln w="0"/>
                <a:effectLst/>
              </a:rPr>
              <a:t>בתכנית</a:t>
            </a:r>
            <a:endParaRPr lang="he-IL" sz="1600" b="1" cap="all" dirty="0">
              <a:ln w="0"/>
              <a:effectLst/>
            </a:endParaRPr>
          </a:p>
        </p:txBody>
      </p:sp>
      <p:sp>
        <p:nvSpPr>
          <p:cNvPr id="3" name="מלבן 2"/>
          <p:cNvSpPr/>
          <p:nvPr/>
        </p:nvSpPr>
        <p:spPr>
          <a:xfrm>
            <a:off x="1753645" y="5291590"/>
            <a:ext cx="8865876" cy="830997"/>
          </a:xfrm>
          <a:prstGeom prst="rect">
            <a:avLst/>
          </a:prstGeom>
          <a:solidFill>
            <a:schemeClr val="bg2">
              <a:lumMod val="90000"/>
            </a:schemeClr>
          </a:solidFill>
          <a:ln w="1905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he-IL" sz="4800" b="1" dirty="0">
                <a:ln w="50800"/>
                <a:solidFill>
                  <a:srgbClr val="FF0000"/>
                </a:solidFill>
              </a:rPr>
              <a:t>נשאר בבית עד </a:t>
            </a:r>
            <a:r>
              <a:rPr lang="he-IL" sz="4800" b="1" dirty="0" smtClean="0">
                <a:ln w="50800"/>
                <a:solidFill>
                  <a:srgbClr val="FF0000"/>
                </a:solidFill>
              </a:rPr>
              <a:t>גמר בניית התכנית!</a:t>
            </a:r>
            <a:endParaRPr lang="he-IL" sz="4800" b="1" dirty="0">
              <a:ln w="50800"/>
              <a:solidFill>
                <a:srgbClr val="FF0000"/>
              </a:solidFill>
            </a:endParaRPr>
          </a:p>
        </p:txBody>
      </p:sp>
      <p:sp>
        <p:nvSpPr>
          <p:cNvPr id="9" name="מלבן 8"/>
          <p:cNvSpPr/>
          <p:nvPr/>
        </p:nvSpPr>
        <p:spPr>
          <a:xfrm>
            <a:off x="6607058" y="1623928"/>
            <a:ext cx="1032655" cy="830997"/>
          </a:xfrm>
          <a:prstGeom prst="rect">
            <a:avLst/>
          </a:prstGeom>
          <a:solidFill>
            <a:schemeClr val="bg2"/>
          </a:solidFill>
        </p:spPr>
        <p:txBody>
          <a:bodyPr wrap="none" anchor="ctr">
            <a:spAutoFit/>
          </a:bodyPr>
          <a:lstStyle/>
          <a:p>
            <a:pPr algn="ctr"/>
            <a:r>
              <a:rPr lang="he-IL" sz="2400" b="1" cap="all" dirty="0" smtClean="0">
                <a:ln w="0"/>
                <a:solidFill>
                  <a:srgbClr val="002060"/>
                </a:solidFill>
                <a:effectLst/>
              </a:rPr>
              <a:t>סגירת</a:t>
            </a:r>
          </a:p>
          <a:p>
            <a:pPr algn="ctr"/>
            <a:r>
              <a:rPr lang="he-IL" sz="2400" b="1" cap="all" dirty="0" smtClean="0">
                <a:ln w="0"/>
                <a:solidFill>
                  <a:srgbClr val="002060"/>
                </a:solidFill>
                <a:effectLst/>
              </a:rPr>
              <a:t>פתחים</a:t>
            </a:r>
            <a:endParaRPr lang="he-IL" sz="2400" b="1" cap="all" dirty="0">
              <a:ln w="0"/>
              <a:solidFill>
                <a:srgbClr val="002060"/>
              </a:solidFill>
              <a:effectLst/>
            </a:endParaRPr>
          </a:p>
        </p:txBody>
      </p:sp>
    </p:spTree>
    <p:extLst>
      <p:ext uri="{BB962C8B-B14F-4D97-AF65-F5344CB8AC3E}">
        <p14:creationId xmlns:p14="http://schemas.microsoft.com/office/powerpoint/2010/main" val="254860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right)">
                                      <p:cBhvr>
                                        <p:cTn id="7" dur="500"/>
                                        <p:tgtEl>
                                          <p:spTgt spid="15"/>
                                        </p:tgtEl>
                                      </p:cBhvr>
                                    </p:animEffect>
                                  </p:childTnLst>
                                </p:cTn>
                              </p:par>
                            </p:childTnLst>
                          </p:cTn>
                        </p:par>
                        <p:par>
                          <p:cTn id="8" fill="hold">
                            <p:stCondLst>
                              <p:cond delay="500"/>
                            </p:stCondLst>
                            <p:childTnLst>
                              <p:par>
                                <p:cTn id="9" presetID="22" presetClass="entr" presetSubtype="2" fill="hold" nodeType="afterEffect">
                                  <p:stCondLst>
                                    <p:cond delay="750"/>
                                  </p:stCondLst>
                                  <p:childTnLst>
                                    <p:set>
                                      <p:cBhvr>
                                        <p:cTn id="10" dur="1" fill="hold">
                                          <p:stCondLst>
                                            <p:cond delay="0"/>
                                          </p:stCondLst>
                                        </p:cTn>
                                        <p:tgtEl>
                                          <p:spTgt spid="2050"/>
                                        </p:tgtEl>
                                        <p:attrNameLst>
                                          <p:attrName>style.visibility</p:attrName>
                                        </p:attrNameLst>
                                      </p:cBhvr>
                                      <p:to>
                                        <p:strVal val="visible"/>
                                      </p:to>
                                    </p:set>
                                    <p:animEffect transition="in" filter="wipe(right)">
                                      <p:cBhvr>
                                        <p:cTn id="11" dur="2000"/>
                                        <p:tgtEl>
                                          <p:spTgt spid="2050"/>
                                        </p:tgtEl>
                                      </p:cBhvr>
                                    </p:animEffect>
                                  </p:childTnLst>
                                </p:cTn>
                              </p:par>
                            </p:childTnLst>
                          </p:cTn>
                        </p:par>
                        <p:par>
                          <p:cTn id="12" fill="hold">
                            <p:stCondLst>
                              <p:cond delay="3250"/>
                            </p:stCondLst>
                            <p:childTnLst>
                              <p:par>
                                <p:cTn id="13" presetID="22" presetClass="entr" presetSubtype="2" fill="hold" grpId="0" nodeType="afterEffect">
                                  <p:stCondLst>
                                    <p:cond delay="500"/>
                                  </p:stCondLst>
                                  <p:childTnLst>
                                    <p:set>
                                      <p:cBhvr>
                                        <p:cTn id="14" dur="1" fill="hold">
                                          <p:stCondLst>
                                            <p:cond delay="0"/>
                                          </p:stCondLst>
                                        </p:cTn>
                                        <p:tgtEl>
                                          <p:spTgt spid="2"/>
                                        </p:tgtEl>
                                        <p:attrNameLst>
                                          <p:attrName>style.visibility</p:attrName>
                                        </p:attrNameLst>
                                      </p:cBhvr>
                                      <p:to>
                                        <p:strVal val="visible"/>
                                      </p:to>
                                    </p:set>
                                    <p:animEffect transition="in" filter="wipe(right)">
                                      <p:cBhvr>
                                        <p:cTn id="15" dur="1000"/>
                                        <p:tgtEl>
                                          <p:spTgt spid="2"/>
                                        </p:tgtEl>
                                      </p:cBhvr>
                                    </p:animEffect>
                                  </p:childTnLst>
                                </p:cTn>
                              </p:par>
                            </p:childTnLst>
                          </p:cTn>
                        </p:par>
                        <p:par>
                          <p:cTn id="16" fill="hold">
                            <p:stCondLst>
                              <p:cond delay="4750"/>
                            </p:stCondLst>
                            <p:childTnLst>
                              <p:par>
                                <p:cTn id="17" presetID="22" presetClass="entr" presetSubtype="2" fill="hold" grpId="0" nodeType="afterEffect">
                                  <p:stCondLst>
                                    <p:cond delay="500"/>
                                  </p:stCondLst>
                                  <p:childTnLst>
                                    <p:set>
                                      <p:cBhvr>
                                        <p:cTn id="18" dur="1" fill="hold">
                                          <p:stCondLst>
                                            <p:cond delay="0"/>
                                          </p:stCondLst>
                                        </p:cTn>
                                        <p:tgtEl>
                                          <p:spTgt spid="9"/>
                                        </p:tgtEl>
                                        <p:attrNameLst>
                                          <p:attrName>style.visibility</p:attrName>
                                        </p:attrNameLst>
                                      </p:cBhvr>
                                      <p:to>
                                        <p:strVal val="visible"/>
                                      </p:to>
                                    </p:set>
                                    <p:animEffect transition="in" filter="wipe(right)">
                                      <p:cBhvr>
                                        <p:cTn id="19" dur="1000"/>
                                        <p:tgtEl>
                                          <p:spTgt spid="9"/>
                                        </p:tgtEl>
                                      </p:cBhvr>
                                    </p:animEffect>
                                  </p:childTnLst>
                                </p:cTn>
                              </p:par>
                            </p:childTnLst>
                          </p:cTn>
                        </p:par>
                        <p:par>
                          <p:cTn id="20" fill="hold">
                            <p:stCondLst>
                              <p:cond delay="6250"/>
                            </p:stCondLst>
                            <p:childTnLst>
                              <p:par>
                                <p:cTn id="21" presetID="22" presetClass="entr" presetSubtype="2" fill="hold" grpId="0" nodeType="afterEffect">
                                  <p:stCondLst>
                                    <p:cond delay="500"/>
                                  </p:stCondLst>
                                  <p:childTnLst>
                                    <p:set>
                                      <p:cBhvr>
                                        <p:cTn id="22" dur="1" fill="hold">
                                          <p:stCondLst>
                                            <p:cond delay="0"/>
                                          </p:stCondLst>
                                        </p:cTn>
                                        <p:tgtEl>
                                          <p:spTgt spid="5"/>
                                        </p:tgtEl>
                                        <p:attrNameLst>
                                          <p:attrName>style.visibility</p:attrName>
                                        </p:attrNameLst>
                                      </p:cBhvr>
                                      <p:to>
                                        <p:strVal val="visible"/>
                                      </p:to>
                                    </p:set>
                                    <p:animEffect transition="in" filter="wipe(right)">
                                      <p:cBhvr>
                                        <p:cTn id="23" dur="1000"/>
                                        <p:tgtEl>
                                          <p:spTgt spid="5"/>
                                        </p:tgtEl>
                                      </p:cBhvr>
                                    </p:animEffect>
                                  </p:childTnLst>
                                </p:cTn>
                              </p:par>
                            </p:childTnLst>
                          </p:cTn>
                        </p:par>
                        <p:par>
                          <p:cTn id="24" fill="hold">
                            <p:stCondLst>
                              <p:cond delay="7750"/>
                            </p:stCondLst>
                            <p:childTnLst>
                              <p:par>
                                <p:cTn id="25" presetID="22" presetClass="entr" presetSubtype="2" fill="hold" grpId="0" nodeType="afterEffect">
                                  <p:stCondLst>
                                    <p:cond delay="500"/>
                                  </p:stCondLst>
                                  <p:childTnLst>
                                    <p:set>
                                      <p:cBhvr>
                                        <p:cTn id="26" dur="1" fill="hold">
                                          <p:stCondLst>
                                            <p:cond delay="0"/>
                                          </p:stCondLst>
                                        </p:cTn>
                                        <p:tgtEl>
                                          <p:spTgt spid="6"/>
                                        </p:tgtEl>
                                        <p:attrNameLst>
                                          <p:attrName>style.visibility</p:attrName>
                                        </p:attrNameLst>
                                      </p:cBhvr>
                                      <p:to>
                                        <p:strVal val="visible"/>
                                      </p:to>
                                    </p:set>
                                    <p:animEffect transition="in" filter="wipe(right)">
                                      <p:cBhvr>
                                        <p:cTn id="27" dur="1000"/>
                                        <p:tgtEl>
                                          <p:spTgt spid="6"/>
                                        </p:tgtEl>
                                      </p:cBhvr>
                                    </p:animEffect>
                                  </p:childTnLst>
                                </p:cTn>
                              </p:par>
                            </p:childTnLst>
                          </p:cTn>
                        </p:par>
                        <p:par>
                          <p:cTn id="28" fill="hold">
                            <p:stCondLst>
                              <p:cond delay="9250"/>
                            </p:stCondLst>
                            <p:childTnLst>
                              <p:par>
                                <p:cTn id="29" presetID="22" presetClass="entr" presetSubtype="2" fill="hold" grpId="0" nodeType="afterEffect">
                                  <p:stCondLst>
                                    <p:cond delay="500"/>
                                  </p:stCondLst>
                                  <p:childTnLst>
                                    <p:set>
                                      <p:cBhvr>
                                        <p:cTn id="30" dur="1" fill="hold">
                                          <p:stCondLst>
                                            <p:cond delay="0"/>
                                          </p:stCondLst>
                                        </p:cTn>
                                        <p:tgtEl>
                                          <p:spTgt spid="7"/>
                                        </p:tgtEl>
                                        <p:attrNameLst>
                                          <p:attrName>style.visibility</p:attrName>
                                        </p:attrNameLst>
                                      </p:cBhvr>
                                      <p:to>
                                        <p:strVal val="visible"/>
                                      </p:to>
                                    </p:set>
                                    <p:animEffect transition="in" filter="wipe(right)">
                                      <p:cBhvr>
                                        <p:cTn id="31" dur="1000"/>
                                        <p:tgtEl>
                                          <p:spTgt spid="7"/>
                                        </p:tgtEl>
                                      </p:cBhvr>
                                    </p:animEffect>
                                  </p:childTnLst>
                                </p:cTn>
                              </p:par>
                            </p:childTnLst>
                          </p:cTn>
                        </p:par>
                        <p:par>
                          <p:cTn id="32" fill="hold">
                            <p:stCondLst>
                              <p:cond delay="10750"/>
                            </p:stCondLst>
                            <p:childTnLst>
                              <p:par>
                                <p:cTn id="33" presetID="22" presetClass="entr" presetSubtype="2" fill="hold" grpId="0" nodeType="afterEffect">
                                  <p:stCondLst>
                                    <p:cond delay="2000"/>
                                  </p:stCondLst>
                                  <p:childTnLst>
                                    <p:set>
                                      <p:cBhvr>
                                        <p:cTn id="34" dur="1" fill="hold">
                                          <p:stCondLst>
                                            <p:cond delay="0"/>
                                          </p:stCondLst>
                                        </p:cTn>
                                        <p:tgtEl>
                                          <p:spTgt spid="3"/>
                                        </p:tgtEl>
                                        <p:attrNameLst>
                                          <p:attrName>style.visibility</p:attrName>
                                        </p:attrNameLst>
                                      </p:cBhvr>
                                      <p:to>
                                        <p:strVal val="visible"/>
                                      </p:to>
                                    </p:set>
                                    <p:animEffect transition="in" filter="wipe(right)">
                                      <p:cBhvr>
                                        <p:cTn id="35"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 grpId="0" animBg="1"/>
      <p:bldP spid="5" grpId="0" animBg="1"/>
      <p:bldP spid="6" grpId="0" animBg="1"/>
      <p:bldP spid="7" grpId="0"/>
      <p:bldP spid="3"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1828056" y="1544019"/>
            <a:ext cx="8712968" cy="523220"/>
          </a:xfrm>
          <a:prstGeom prst="rect">
            <a:avLst/>
          </a:prstGeom>
          <a:noFill/>
        </p:spPr>
        <p:txBody>
          <a:bodyPr wrap="square" lIns="91440" tIns="45720" rIns="91440" bIns="45720">
            <a:spAutoFit/>
          </a:bodyPr>
          <a:lstStyle/>
          <a:p>
            <a:endParaRPr lang="he-IL" sz="1400" b="1" dirty="0"/>
          </a:p>
          <a:p>
            <a:endParaRPr lang="he-IL" sz="1400" b="1" dirty="0"/>
          </a:p>
        </p:txBody>
      </p:sp>
      <p:sp>
        <p:nvSpPr>
          <p:cNvPr id="7" name="כותרת 6"/>
          <p:cNvSpPr>
            <a:spLocks noGrp="1"/>
          </p:cNvSpPr>
          <p:nvPr>
            <p:ph type="title"/>
          </p:nvPr>
        </p:nvSpPr>
        <p:spPr/>
        <p:txBody>
          <a:bodyPr/>
          <a:lstStyle/>
          <a:p>
            <a:r>
              <a:rPr lang="he-IL" smtClean="0"/>
              <a:t>מסרים לצוות</a:t>
            </a:r>
            <a:endParaRPr lang="he-IL" dirty="0"/>
          </a:p>
        </p:txBody>
      </p:sp>
      <p:sp>
        <p:nvSpPr>
          <p:cNvPr id="13" name="מציין מיקום תוכן 12"/>
          <p:cNvSpPr>
            <a:spLocks noGrp="1"/>
          </p:cNvSpPr>
          <p:nvPr>
            <p:ph idx="1"/>
          </p:nvPr>
        </p:nvSpPr>
        <p:spPr>
          <a:xfrm>
            <a:off x="1828056" y="1825625"/>
            <a:ext cx="9525744" cy="4351338"/>
          </a:xfrm>
        </p:spPr>
        <p:txBody>
          <a:bodyPr>
            <a:normAutofit fontScale="92500"/>
          </a:bodyPr>
          <a:lstStyle/>
          <a:p>
            <a:r>
              <a:rPr lang="he-IL" sz="4000" dirty="0" smtClean="0"/>
              <a:t>רצון לאפשר לילד להירגע ולבנות אמון עם הצוות </a:t>
            </a:r>
          </a:p>
          <a:p>
            <a:endParaRPr lang="he-IL" sz="4000" dirty="0" smtClean="0"/>
          </a:p>
          <a:p>
            <a:r>
              <a:rPr lang="he-IL" sz="4000" dirty="0" smtClean="0"/>
              <a:t>רצון לעזור לו להרגיש בטוח ולהימנע ממאבקי כוח</a:t>
            </a:r>
          </a:p>
          <a:p>
            <a:endParaRPr lang="he-IL" sz="4000" dirty="0" smtClean="0"/>
          </a:p>
          <a:p>
            <a:r>
              <a:rPr lang="he-IL" sz="4000" dirty="0" smtClean="0"/>
              <a:t>מניעה מוחלטת של פגיעה עצמית, פגיעה  בילדים ובצוות</a:t>
            </a:r>
            <a:endParaRPr lang="en-US" sz="4000" dirty="0"/>
          </a:p>
        </p:txBody>
      </p:sp>
      <p:sp>
        <p:nvSpPr>
          <p:cNvPr id="4" name="מציין מיקום של תאריך 3"/>
          <p:cNvSpPr>
            <a:spLocks noGrp="1"/>
          </p:cNvSpPr>
          <p:nvPr>
            <p:ph type="dt" sz="half" idx="10"/>
          </p:nvPr>
        </p:nvSpPr>
        <p:spPr/>
        <p:txBody>
          <a:bodyPr/>
          <a:lstStyle/>
          <a:p>
            <a:r>
              <a:rPr lang="he-IL" smtClean="0"/>
              <a:t>2017 - תשעז</a:t>
            </a:r>
            <a:endParaRPr lang="he-IL"/>
          </a:p>
        </p:txBody>
      </p:sp>
      <p:sp>
        <p:nvSpPr>
          <p:cNvPr id="5" name="מציין מיקום של כותרת תחתונה 4"/>
          <p:cNvSpPr>
            <a:spLocks noGrp="1"/>
          </p:cNvSpPr>
          <p:nvPr>
            <p:ph type="ftr" sz="quarter" idx="11"/>
          </p:nvPr>
        </p:nvSpPr>
        <p:spPr/>
        <p:txBody>
          <a:bodyPr/>
          <a:lstStyle/>
          <a:p>
            <a:r>
              <a:rPr lang="he-IL" smtClean="0"/>
              <a:t>חינוך פורץ גבולות 2017 – הצגת מקרה</a:t>
            </a:r>
            <a:endParaRPr lang="he-IL"/>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pPr/>
              <a:t>11</a:t>
            </a:fld>
            <a:endParaRPr lang="he-IL"/>
          </a:p>
        </p:txBody>
      </p:sp>
    </p:spTree>
    <p:extLst>
      <p:ext uri="{BB962C8B-B14F-4D97-AF65-F5344CB8AC3E}">
        <p14:creationId xmlns:p14="http://schemas.microsoft.com/office/powerpoint/2010/main" val="3195432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3">
                                            <p:bg/>
                                          </p:spTgt>
                                        </p:tgtEl>
                                        <p:attrNameLst>
                                          <p:attrName>style.visibility</p:attrName>
                                        </p:attrNameLst>
                                      </p:cBhvr>
                                      <p:to>
                                        <p:strVal val="visible"/>
                                      </p:to>
                                    </p:set>
                                    <p:animEffect transition="in" filter="wipe(up)">
                                      <p:cBhvr>
                                        <p:cTn id="7" dur="1250"/>
                                        <p:tgtEl>
                                          <p:spTgt spid="13">
                                            <p:bg/>
                                          </p:spTgt>
                                        </p:tgtEl>
                                      </p:cBhvr>
                                    </p:animEffect>
                                  </p:childTnLst>
                                </p:cTn>
                              </p:par>
                            </p:childTnLst>
                          </p:cTn>
                        </p:par>
                        <p:par>
                          <p:cTn id="8" fill="hold">
                            <p:stCondLst>
                              <p:cond delay="1250"/>
                            </p:stCondLst>
                            <p:childTnLst>
                              <p:par>
                                <p:cTn id="9" presetID="22" presetClass="entr" presetSubtype="1" fill="hold" grpId="0" nodeType="after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wipe(up)">
                                      <p:cBhvr>
                                        <p:cTn id="11" dur="1250"/>
                                        <p:tgtEl>
                                          <p:spTgt spid="13">
                                            <p:txEl>
                                              <p:pRg st="0" end="0"/>
                                            </p:txEl>
                                          </p:spTgt>
                                        </p:tgtEl>
                                      </p:cBhvr>
                                    </p:animEffect>
                                  </p:childTnLst>
                                </p:cTn>
                              </p:par>
                            </p:childTnLst>
                          </p:cTn>
                        </p:par>
                        <p:par>
                          <p:cTn id="12" fill="hold">
                            <p:stCondLst>
                              <p:cond delay="2500"/>
                            </p:stCondLst>
                            <p:childTnLst>
                              <p:par>
                                <p:cTn id="13" presetID="22" presetClass="entr" presetSubtype="1" fill="hold" grpId="0" nodeType="after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animEffect transition="in" filter="wipe(up)">
                                      <p:cBhvr>
                                        <p:cTn id="15" dur="1250"/>
                                        <p:tgtEl>
                                          <p:spTgt spid="13">
                                            <p:txEl>
                                              <p:pRg st="2" end="2"/>
                                            </p:txEl>
                                          </p:spTgt>
                                        </p:tgtEl>
                                      </p:cBhvr>
                                    </p:animEffect>
                                  </p:childTnLst>
                                </p:cTn>
                              </p:par>
                            </p:childTnLst>
                          </p:cTn>
                        </p:par>
                        <p:par>
                          <p:cTn id="16" fill="hold">
                            <p:stCondLst>
                              <p:cond delay="3750"/>
                            </p:stCondLst>
                            <p:childTnLst>
                              <p:par>
                                <p:cTn id="17" presetID="22" presetClass="entr" presetSubtype="1" fill="hold" grpId="0" nodeType="afterEffect">
                                  <p:stCondLst>
                                    <p:cond delay="0"/>
                                  </p:stCondLst>
                                  <p:childTnLst>
                                    <p:set>
                                      <p:cBhvr>
                                        <p:cTn id="18" dur="1" fill="hold">
                                          <p:stCondLst>
                                            <p:cond delay="0"/>
                                          </p:stCondLst>
                                        </p:cTn>
                                        <p:tgtEl>
                                          <p:spTgt spid="13">
                                            <p:txEl>
                                              <p:pRg st="4" end="4"/>
                                            </p:txEl>
                                          </p:spTgt>
                                        </p:tgtEl>
                                        <p:attrNameLst>
                                          <p:attrName>style.visibility</p:attrName>
                                        </p:attrNameLst>
                                      </p:cBhvr>
                                      <p:to>
                                        <p:strVal val="visible"/>
                                      </p:to>
                                    </p:set>
                                    <p:animEffect transition="in" filter="wipe(up)">
                                      <p:cBhvr>
                                        <p:cTn id="19" dur="125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לבן 5"/>
          <p:cNvSpPr/>
          <p:nvPr/>
        </p:nvSpPr>
        <p:spPr>
          <a:xfrm>
            <a:off x="6764431" y="182591"/>
            <a:ext cx="18473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0" name="כותרת 9"/>
          <p:cNvSpPr>
            <a:spLocks noGrp="1"/>
          </p:cNvSpPr>
          <p:nvPr>
            <p:ph type="title"/>
          </p:nvPr>
        </p:nvSpPr>
        <p:spPr/>
        <p:txBody>
          <a:bodyPr/>
          <a:lstStyle/>
          <a:p>
            <a:r>
              <a:rPr lang="he-IL"/>
              <a:t>מסרים לילד</a:t>
            </a:r>
          </a:p>
        </p:txBody>
      </p:sp>
      <p:sp>
        <p:nvSpPr>
          <p:cNvPr id="2" name="מציין מיקום של תאריך 1"/>
          <p:cNvSpPr>
            <a:spLocks noGrp="1"/>
          </p:cNvSpPr>
          <p:nvPr>
            <p:ph type="dt" sz="half" idx="10"/>
          </p:nvPr>
        </p:nvSpPr>
        <p:spPr/>
        <p:txBody>
          <a:bodyPr/>
          <a:lstStyle/>
          <a:p>
            <a:r>
              <a:rPr lang="he-IL" smtClean="0"/>
              <a:t>2017 - תשעז</a:t>
            </a:r>
            <a:endParaRPr lang="he-IL"/>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dirty="0"/>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t>12</a:t>
            </a:fld>
            <a:endParaRPr lang="he-IL"/>
          </a:p>
        </p:txBody>
      </p:sp>
      <p:graphicFrame>
        <p:nvGraphicFramePr>
          <p:cNvPr id="12" name="דיאגרמה 11"/>
          <p:cNvGraphicFramePr/>
          <p:nvPr>
            <p:extLst>
              <p:ext uri="{D42A27DB-BD31-4B8C-83A1-F6EECF244321}">
                <p14:modId xmlns:p14="http://schemas.microsoft.com/office/powerpoint/2010/main" val="1926119745"/>
              </p:ext>
            </p:extLst>
          </p:nvPr>
        </p:nvGraphicFramePr>
        <p:xfrm>
          <a:off x="972273" y="1690688"/>
          <a:ext cx="10972800" cy="50572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מלבן 13"/>
          <p:cNvSpPr/>
          <p:nvPr/>
        </p:nvSpPr>
        <p:spPr>
          <a:xfrm>
            <a:off x="972273" y="1690688"/>
            <a:ext cx="8437945" cy="1480775"/>
          </a:xfrm>
          <a:prstGeom prst="rect">
            <a:avLst/>
          </a:prstGeom>
          <a:solidFill>
            <a:srgbClr val="BFBFBF">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מלבן 14"/>
          <p:cNvSpPr/>
          <p:nvPr/>
        </p:nvSpPr>
        <p:spPr>
          <a:xfrm>
            <a:off x="986887" y="3208422"/>
            <a:ext cx="8437945" cy="1480775"/>
          </a:xfrm>
          <a:prstGeom prst="rect">
            <a:avLst/>
          </a:prstGeom>
          <a:solidFill>
            <a:srgbClr val="CC6600">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1001501" y="4738682"/>
            <a:ext cx="8437945" cy="1480775"/>
          </a:xfrm>
          <a:prstGeom prst="rect">
            <a:avLst/>
          </a:prstGeom>
          <a:solidFill>
            <a:srgbClr val="FF3300">
              <a:alpha val="49804"/>
            </a:srgb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 name="מלבן 16"/>
          <p:cNvSpPr/>
          <p:nvPr/>
        </p:nvSpPr>
        <p:spPr>
          <a:xfrm>
            <a:off x="1003589" y="6476670"/>
            <a:ext cx="8437945" cy="258441"/>
          </a:xfrm>
          <a:prstGeom prst="rect">
            <a:avLst/>
          </a:prstGeom>
          <a:solidFill>
            <a:srgbClr val="BFBFBF"/>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001501" y="6206931"/>
            <a:ext cx="8437945" cy="250520"/>
          </a:xfrm>
          <a:prstGeom prst="rect">
            <a:avLst/>
          </a:prstGeom>
          <a:solidFill>
            <a:srgbClr val="CC66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365392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1000"/>
                                        <p:tgtEl>
                                          <p:spTgt spid="17"/>
                                        </p:tgtEl>
                                      </p:cBhvr>
                                    </p:animEffect>
                                  </p:childTnLst>
                                </p:cTn>
                              </p:par>
                            </p:childTnLst>
                          </p:cTn>
                        </p:par>
                        <p:par>
                          <p:cTn id="8" fill="hold">
                            <p:stCondLst>
                              <p:cond delay="1500"/>
                            </p:stCondLst>
                            <p:childTnLst>
                              <p:par>
                                <p:cTn id="9" presetID="22" presetClass="entr" presetSubtype="4" fill="hold" grpId="0" nodeType="afterEffect">
                                  <p:stCondLst>
                                    <p:cond delay="0"/>
                                  </p:stCondLst>
                                  <p:childTnLst>
                                    <p:set>
                                      <p:cBhvr>
                                        <p:cTn id="10" dur="1" fill="hold">
                                          <p:stCondLst>
                                            <p:cond delay="0"/>
                                          </p:stCondLst>
                                        </p:cTn>
                                        <p:tgtEl>
                                          <p:spTgt spid="12">
                                            <p:graphicEl>
                                              <a:dgm id="{8D232BE3-6C2F-4445-AFB7-349ED72517BE}"/>
                                            </p:graphicEl>
                                          </p:spTgt>
                                        </p:tgtEl>
                                        <p:attrNameLst>
                                          <p:attrName>style.visibility</p:attrName>
                                        </p:attrNameLst>
                                      </p:cBhvr>
                                      <p:to>
                                        <p:strVal val="visible"/>
                                      </p:to>
                                    </p:set>
                                    <p:animEffect transition="in" filter="wipe(down)">
                                      <p:cBhvr>
                                        <p:cTn id="11" dur="1000"/>
                                        <p:tgtEl>
                                          <p:spTgt spid="12">
                                            <p:graphicEl>
                                              <a:dgm id="{8D232BE3-6C2F-4445-AFB7-349ED72517BE}"/>
                                            </p:graphicEl>
                                          </p:spTgt>
                                        </p:tgtEl>
                                      </p:cBhvr>
                                    </p:animEffect>
                                  </p:childTnLst>
                                </p:cTn>
                              </p:par>
                            </p:childTnLst>
                          </p:cTn>
                        </p:par>
                        <p:par>
                          <p:cTn id="12" fill="hold">
                            <p:stCondLst>
                              <p:cond delay="2500"/>
                            </p:stCondLst>
                            <p:childTnLst>
                              <p:par>
                                <p:cTn id="13" presetID="22" presetClass="entr" presetSubtype="2"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right)">
                                      <p:cBhvr>
                                        <p:cTn id="15" dur="1250"/>
                                        <p:tgtEl>
                                          <p:spTgt spid="14"/>
                                        </p:tgtEl>
                                      </p:cBhvr>
                                    </p:animEffect>
                                  </p:childTnLst>
                                </p:cTn>
                              </p:par>
                              <p:par>
                                <p:cTn id="16" presetID="22" presetClass="entr" presetSubtype="2" fill="hold" grpId="0" nodeType="withEffect">
                                  <p:stCondLst>
                                    <p:cond delay="0"/>
                                  </p:stCondLst>
                                  <p:childTnLst>
                                    <p:set>
                                      <p:cBhvr>
                                        <p:cTn id="17" dur="1" fill="hold">
                                          <p:stCondLst>
                                            <p:cond delay="0"/>
                                          </p:stCondLst>
                                        </p:cTn>
                                        <p:tgtEl>
                                          <p:spTgt spid="12">
                                            <p:graphicEl>
                                              <a:dgm id="{027B5A2D-4125-40E1-813F-C5EBBC85C5D2}"/>
                                            </p:graphicEl>
                                          </p:spTgt>
                                        </p:tgtEl>
                                        <p:attrNameLst>
                                          <p:attrName>style.visibility</p:attrName>
                                        </p:attrNameLst>
                                      </p:cBhvr>
                                      <p:to>
                                        <p:strVal val="visible"/>
                                      </p:to>
                                    </p:set>
                                    <p:animEffect transition="in" filter="wipe(right)">
                                      <p:cBhvr>
                                        <p:cTn id="18" dur="1500"/>
                                        <p:tgtEl>
                                          <p:spTgt spid="12">
                                            <p:graphicEl>
                                              <a:dgm id="{027B5A2D-4125-40E1-813F-C5EBBC85C5D2}"/>
                                            </p:graphicEl>
                                          </p:spTgt>
                                        </p:tgtEl>
                                      </p:cBhvr>
                                    </p:animEffect>
                                  </p:childTnLst>
                                </p:cTn>
                              </p:par>
                            </p:childTnLst>
                          </p:cTn>
                        </p:par>
                        <p:par>
                          <p:cTn id="19" fill="hold">
                            <p:stCondLst>
                              <p:cond delay="4000"/>
                            </p:stCondLst>
                            <p:childTnLst>
                              <p:par>
                                <p:cTn id="20" presetID="22" presetClass="entr" presetSubtype="2" fill="hold" grpId="0" nodeType="afterEffect">
                                  <p:stCondLst>
                                    <p:cond delay="0"/>
                                  </p:stCondLst>
                                  <p:childTnLst>
                                    <p:set>
                                      <p:cBhvr>
                                        <p:cTn id="21" dur="1" fill="hold">
                                          <p:stCondLst>
                                            <p:cond delay="0"/>
                                          </p:stCondLst>
                                        </p:cTn>
                                        <p:tgtEl>
                                          <p:spTgt spid="12">
                                            <p:graphicEl>
                                              <a:dgm id="{AFB93427-A7C9-47BD-80D8-C5C84F189DCD}"/>
                                            </p:graphicEl>
                                          </p:spTgt>
                                        </p:tgtEl>
                                        <p:attrNameLst>
                                          <p:attrName>style.visibility</p:attrName>
                                        </p:attrNameLst>
                                      </p:cBhvr>
                                      <p:to>
                                        <p:strVal val="visible"/>
                                      </p:to>
                                    </p:set>
                                    <p:animEffect transition="in" filter="wipe(right)">
                                      <p:cBhvr>
                                        <p:cTn id="22" dur="1500"/>
                                        <p:tgtEl>
                                          <p:spTgt spid="12">
                                            <p:graphicEl>
                                              <a:dgm id="{AFB93427-A7C9-47BD-80D8-C5C84F189DCD}"/>
                                            </p:graphicEl>
                                          </p:spTgt>
                                        </p:tgtEl>
                                      </p:cBhvr>
                                    </p:animEffect>
                                  </p:childTnLst>
                                </p:cTn>
                              </p:par>
                            </p:childTnLst>
                          </p:cTn>
                        </p:par>
                        <p:par>
                          <p:cTn id="23" fill="hold">
                            <p:stCondLst>
                              <p:cond delay="5500"/>
                            </p:stCondLst>
                            <p:childTnLst>
                              <p:par>
                                <p:cTn id="24" presetID="22" presetClass="entr" presetSubtype="8"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left)">
                                      <p:cBhvr>
                                        <p:cTn id="26" dur="1750"/>
                                        <p:tgtEl>
                                          <p:spTgt spid="18"/>
                                        </p:tgtEl>
                                      </p:cBhvr>
                                    </p:animEffect>
                                  </p:childTnLst>
                                </p:cTn>
                              </p:par>
                            </p:childTnLst>
                          </p:cTn>
                        </p:par>
                        <p:par>
                          <p:cTn id="27" fill="hold">
                            <p:stCondLst>
                              <p:cond delay="7250"/>
                            </p:stCondLst>
                            <p:childTnLst>
                              <p:par>
                                <p:cTn id="28" presetID="22" presetClass="entr" presetSubtype="4" fill="hold" grpId="0" nodeType="afterEffect">
                                  <p:stCondLst>
                                    <p:cond delay="0"/>
                                  </p:stCondLst>
                                  <p:childTnLst>
                                    <p:set>
                                      <p:cBhvr>
                                        <p:cTn id="29" dur="1" fill="hold">
                                          <p:stCondLst>
                                            <p:cond delay="0"/>
                                          </p:stCondLst>
                                        </p:cTn>
                                        <p:tgtEl>
                                          <p:spTgt spid="12">
                                            <p:graphicEl>
                                              <a:dgm id="{39E3090E-C095-49A6-80CA-A30B73450348}"/>
                                            </p:graphicEl>
                                          </p:spTgt>
                                        </p:tgtEl>
                                        <p:attrNameLst>
                                          <p:attrName>style.visibility</p:attrName>
                                        </p:attrNameLst>
                                      </p:cBhvr>
                                      <p:to>
                                        <p:strVal val="visible"/>
                                      </p:to>
                                    </p:set>
                                    <p:animEffect transition="in" filter="wipe(down)">
                                      <p:cBhvr>
                                        <p:cTn id="30" dur="1500"/>
                                        <p:tgtEl>
                                          <p:spTgt spid="12">
                                            <p:graphicEl>
                                              <a:dgm id="{39E3090E-C095-49A6-80CA-A30B73450348}"/>
                                            </p:graphicEl>
                                          </p:spTgt>
                                        </p:tgtEl>
                                      </p:cBhvr>
                                    </p:animEffect>
                                  </p:childTnLst>
                                </p:cTn>
                              </p:par>
                            </p:childTnLst>
                          </p:cTn>
                        </p:par>
                        <p:par>
                          <p:cTn id="31" fill="hold">
                            <p:stCondLst>
                              <p:cond delay="8750"/>
                            </p:stCondLst>
                            <p:childTnLst>
                              <p:par>
                                <p:cTn id="32" presetID="22" presetClass="entr" presetSubtype="2" fill="hold" grpId="0"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right)">
                                      <p:cBhvr>
                                        <p:cTn id="34" dur="1750"/>
                                        <p:tgtEl>
                                          <p:spTgt spid="15"/>
                                        </p:tgtEl>
                                      </p:cBhvr>
                                    </p:animEffect>
                                  </p:childTnLst>
                                </p:cTn>
                              </p:par>
                              <p:par>
                                <p:cTn id="35" presetID="22" presetClass="entr" presetSubtype="2" fill="hold" grpId="0" nodeType="withEffect">
                                  <p:stCondLst>
                                    <p:cond delay="0"/>
                                  </p:stCondLst>
                                  <p:childTnLst>
                                    <p:set>
                                      <p:cBhvr>
                                        <p:cTn id="36" dur="1" fill="hold">
                                          <p:stCondLst>
                                            <p:cond delay="0"/>
                                          </p:stCondLst>
                                        </p:cTn>
                                        <p:tgtEl>
                                          <p:spTgt spid="12">
                                            <p:graphicEl>
                                              <a:dgm id="{078C4569-5D66-4FDD-9AA9-99F3AF2899C8}"/>
                                            </p:graphicEl>
                                          </p:spTgt>
                                        </p:tgtEl>
                                        <p:attrNameLst>
                                          <p:attrName>style.visibility</p:attrName>
                                        </p:attrNameLst>
                                      </p:cBhvr>
                                      <p:to>
                                        <p:strVal val="visible"/>
                                      </p:to>
                                    </p:set>
                                    <p:animEffect transition="in" filter="wipe(right)">
                                      <p:cBhvr>
                                        <p:cTn id="37" dur="1500"/>
                                        <p:tgtEl>
                                          <p:spTgt spid="12">
                                            <p:graphicEl>
                                              <a:dgm id="{078C4569-5D66-4FDD-9AA9-99F3AF2899C8}"/>
                                            </p:graphicEl>
                                          </p:spTgt>
                                        </p:tgtEl>
                                      </p:cBhvr>
                                    </p:animEffect>
                                  </p:childTnLst>
                                </p:cTn>
                              </p:par>
                            </p:childTnLst>
                          </p:cTn>
                        </p:par>
                        <p:par>
                          <p:cTn id="38" fill="hold">
                            <p:stCondLst>
                              <p:cond delay="10500"/>
                            </p:stCondLst>
                            <p:childTnLst>
                              <p:par>
                                <p:cTn id="39" presetID="22" presetClass="entr" presetSubtype="2" fill="hold" grpId="0" nodeType="afterEffect">
                                  <p:stCondLst>
                                    <p:cond delay="0"/>
                                  </p:stCondLst>
                                  <p:childTnLst>
                                    <p:set>
                                      <p:cBhvr>
                                        <p:cTn id="40" dur="1" fill="hold">
                                          <p:stCondLst>
                                            <p:cond delay="0"/>
                                          </p:stCondLst>
                                        </p:cTn>
                                        <p:tgtEl>
                                          <p:spTgt spid="12">
                                            <p:graphicEl>
                                              <a:dgm id="{D36E0274-1D67-403F-B11D-3841BC7C1694}"/>
                                            </p:graphicEl>
                                          </p:spTgt>
                                        </p:tgtEl>
                                        <p:attrNameLst>
                                          <p:attrName>style.visibility</p:attrName>
                                        </p:attrNameLst>
                                      </p:cBhvr>
                                      <p:to>
                                        <p:strVal val="visible"/>
                                      </p:to>
                                    </p:set>
                                    <p:animEffect transition="in" filter="wipe(right)">
                                      <p:cBhvr>
                                        <p:cTn id="41" dur="1500"/>
                                        <p:tgtEl>
                                          <p:spTgt spid="12">
                                            <p:graphicEl>
                                              <a:dgm id="{D36E0274-1D67-403F-B11D-3841BC7C1694}"/>
                                            </p:graphicEl>
                                          </p:spTgt>
                                        </p:tgtEl>
                                      </p:cBhvr>
                                    </p:animEffect>
                                  </p:childTnLst>
                                </p:cTn>
                              </p:par>
                            </p:childTnLst>
                          </p:cTn>
                        </p:par>
                        <p:par>
                          <p:cTn id="42" fill="hold">
                            <p:stCondLst>
                              <p:cond delay="12000"/>
                            </p:stCondLst>
                            <p:childTnLst>
                              <p:par>
                                <p:cTn id="43" presetID="22" presetClass="entr" presetSubtype="2" fill="hold" grpId="0" nodeType="afterEffect">
                                  <p:stCondLst>
                                    <p:cond delay="0"/>
                                  </p:stCondLst>
                                  <p:childTnLst>
                                    <p:set>
                                      <p:cBhvr>
                                        <p:cTn id="44" dur="1" fill="hold">
                                          <p:stCondLst>
                                            <p:cond delay="0"/>
                                          </p:stCondLst>
                                        </p:cTn>
                                        <p:tgtEl>
                                          <p:spTgt spid="12">
                                            <p:graphicEl>
                                              <a:dgm id="{00BBF1F7-5C7E-4E30-983B-7953E838A27C}"/>
                                            </p:graphicEl>
                                          </p:spTgt>
                                        </p:tgtEl>
                                        <p:attrNameLst>
                                          <p:attrName>style.visibility</p:attrName>
                                        </p:attrNameLst>
                                      </p:cBhvr>
                                      <p:to>
                                        <p:strVal val="visible"/>
                                      </p:to>
                                    </p:set>
                                    <p:animEffect transition="in" filter="wipe(right)">
                                      <p:cBhvr>
                                        <p:cTn id="45" dur="1500"/>
                                        <p:tgtEl>
                                          <p:spTgt spid="12">
                                            <p:graphicEl>
                                              <a:dgm id="{00BBF1F7-5C7E-4E30-983B-7953E838A27C}"/>
                                            </p:graphicEl>
                                          </p:spTgt>
                                        </p:tgtEl>
                                      </p:cBhvr>
                                    </p:animEffect>
                                  </p:childTnLst>
                                </p:cTn>
                              </p:par>
                            </p:childTnLst>
                          </p:cTn>
                        </p:par>
                        <p:par>
                          <p:cTn id="46" fill="hold">
                            <p:stCondLst>
                              <p:cond delay="13500"/>
                            </p:stCondLst>
                            <p:childTnLst>
                              <p:par>
                                <p:cTn id="47" presetID="22" presetClass="entr" presetSubtype="2"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ipe(right)">
                                      <p:cBhvr>
                                        <p:cTn id="49" dur="1750"/>
                                        <p:tgtEl>
                                          <p:spTgt spid="16"/>
                                        </p:tgtEl>
                                      </p:cBhvr>
                                    </p:animEffect>
                                  </p:childTnLst>
                                </p:cTn>
                              </p:par>
                              <p:par>
                                <p:cTn id="50" presetID="22" presetClass="entr" presetSubtype="2" fill="hold" grpId="0" nodeType="withEffect">
                                  <p:stCondLst>
                                    <p:cond delay="0"/>
                                  </p:stCondLst>
                                  <p:childTnLst>
                                    <p:set>
                                      <p:cBhvr>
                                        <p:cTn id="51" dur="1" fill="hold">
                                          <p:stCondLst>
                                            <p:cond delay="0"/>
                                          </p:stCondLst>
                                        </p:cTn>
                                        <p:tgtEl>
                                          <p:spTgt spid="12">
                                            <p:graphicEl>
                                              <a:dgm id="{E9DE9AE5-5D0B-40CF-A8E8-6EE891A608A1}"/>
                                            </p:graphicEl>
                                          </p:spTgt>
                                        </p:tgtEl>
                                        <p:attrNameLst>
                                          <p:attrName>style.visibility</p:attrName>
                                        </p:attrNameLst>
                                      </p:cBhvr>
                                      <p:to>
                                        <p:strVal val="visible"/>
                                      </p:to>
                                    </p:set>
                                    <p:animEffect transition="in" filter="wipe(right)">
                                      <p:cBhvr>
                                        <p:cTn id="52" dur="1500"/>
                                        <p:tgtEl>
                                          <p:spTgt spid="12">
                                            <p:graphicEl>
                                              <a:dgm id="{E9DE9AE5-5D0B-40CF-A8E8-6EE891A608A1}"/>
                                            </p:graphicEl>
                                          </p:spTgt>
                                        </p:tgtEl>
                                      </p:cBhvr>
                                    </p:animEffect>
                                  </p:childTnLst>
                                </p:cTn>
                              </p:par>
                            </p:childTnLst>
                          </p:cTn>
                        </p:par>
                        <p:par>
                          <p:cTn id="53" fill="hold">
                            <p:stCondLst>
                              <p:cond delay="15250"/>
                            </p:stCondLst>
                            <p:childTnLst>
                              <p:par>
                                <p:cTn id="54" presetID="22" presetClass="entr" presetSubtype="2" fill="hold" grpId="0" nodeType="afterEffect">
                                  <p:stCondLst>
                                    <p:cond delay="0"/>
                                  </p:stCondLst>
                                  <p:childTnLst>
                                    <p:set>
                                      <p:cBhvr>
                                        <p:cTn id="55" dur="1" fill="hold">
                                          <p:stCondLst>
                                            <p:cond delay="0"/>
                                          </p:stCondLst>
                                        </p:cTn>
                                        <p:tgtEl>
                                          <p:spTgt spid="12">
                                            <p:graphicEl>
                                              <a:dgm id="{770EEB66-E1FC-4CDA-B419-D970DCAC2DC8}"/>
                                            </p:graphicEl>
                                          </p:spTgt>
                                        </p:tgtEl>
                                        <p:attrNameLst>
                                          <p:attrName>style.visibility</p:attrName>
                                        </p:attrNameLst>
                                      </p:cBhvr>
                                      <p:to>
                                        <p:strVal val="visible"/>
                                      </p:to>
                                    </p:set>
                                    <p:animEffect transition="in" filter="wipe(right)">
                                      <p:cBhvr>
                                        <p:cTn id="56" dur="1500"/>
                                        <p:tgtEl>
                                          <p:spTgt spid="12">
                                            <p:graphicEl>
                                              <a:dgm id="{770EEB66-E1FC-4CDA-B419-D970DCAC2DC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uiExpand="1">
        <p:bldSub>
          <a:bldDgm bld="one"/>
        </p:bldSub>
      </p:bldGraphic>
      <p:bldP spid="14" grpId="0" animBg="1"/>
      <p:bldP spid="15" grpId="0" animBg="1"/>
      <p:bldP spid="16" grpId="0" animBg="1"/>
      <p:bldP spid="17" grpId="0" animBg="1"/>
      <p:bldP spid="1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2388542" y="2780928"/>
            <a:ext cx="730841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he-IL"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הפסקת הטיפול התרופתי</a:t>
            </a:r>
          </a:p>
        </p:txBody>
      </p:sp>
      <p:sp>
        <p:nvSpPr>
          <p:cNvPr id="3" name="מציין מיקום של תאריך 2"/>
          <p:cNvSpPr>
            <a:spLocks noGrp="1"/>
          </p:cNvSpPr>
          <p:nvPr>
            <p:ph type="dt" sz="half" idx="10"/>
          </p:nvPr>
        </p:nvSpPr>
        <p:spPr/>
        <p:txBody>
          <a:bodyPr/>
          <a:lstStyle/>
          <a:p>
            <a:r>
              <a:rPr lang="he-IL" smtClean="0"/>
              <a:t>2017 - תשעז</a:t>
            </a:r>
            <a:endParaRPr lang="he-IL"/>
          </a:p>
        </p:txBody>
      </p:sp>
      <p:sp>
        <p:nvSpPr>
          <p:cNvPr id="4" name="מציין מיקום של כותרת תחתונה 3"/>
          <p:cNvSpPr>
            <a:spLocks noGrp="1"/>
          </p:cNvSpPr>
          <p:nvPr>
            <p:ph type="ftr" sz="quarter" idx="11"/>
          </p:nvPr>
        </p:nvSpPr>
        <p:spPr/>
        <p:txBody>
          <a:bodyPr/>
          <a:lstStyle/>
          <a:p>
            <a:r>
              <a:rPr lang="he-IL" smtClean="0"/>
              <a:t>חינוך פורץ גבולות 2017 – הצגת מקרה</a:t>
            </a:r>
            <a:endParaRPr lang="he-IL"/>
          </a:p>
        </p:txBody>
      </p:sp>
      <p:sp>
        <p:nvSpPr>
          <p:cNvPr id="5" name="מציין מיקום של מספר שקופית 4"/>
          <p:cNvSpPr>
            <a:spLocks noGrp="1"/>
          </p:cNvSpPr>
          <p:nvPr>
            <p:ph type="sldNum" sz="quarter" idx="12"/>
          </p:nvPr>
        </p:nvSpPr>
        <p:spPr/>
        <p:txBody>
          <a:bodyPr/>
          <a:lstStyle/>
          <a:p>
            <a:fld id="{86FB9953-940C-41E6-AB0E-17E13B7110C6}" type="slidenum">
              <a:rPr lang="he-IL" smtClean="0"/>
              <a:pPr/>
              <a:t>13</a:t>
            </a:fld>
            <a:endParaRPr lang="he-IL"/>
          </a:p>
        </p:txBody>
      </p:sp>
    </p:spTree>
    <p:extLst>
      <p:ext uri="{BB962C8B-B14F-4D97-AF65-F5344CB8AC3E}">
        <p14:creationId xmlns:p14="http://schemas.microsoft.com/office/powerpoint/2010/main" val="2167798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דיאגרמה 4"/>
          <p:cNvGraphicFramePr/>
          <p:nvPr>
            <p:extLst>
              <p:ext uri="{D42A27DB-BD31-4B8C-83A1-F6EECF244321}">
                <p14:modId xmlns:p14="http://schemas.microsoft.com/office/powerpoint/2010/main" val="334391366"/>
              </p:ext>
            </p:extLst>
          </p:nvPr>
        </p:nvGraphicFramePr>
        <p:xfrm>
          <a:off x="1315233" y="692828"/>
          <a:ext cx="8116799"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כותרת 6"/>
          <p:cNvSpPr>
            <a:spLocks noGrp="1"/>
          </p:cNvSpPr>
          <p:nvPr>
            <p:ph type="title"/>
          </p:nvPr>
        </p:nvSpPr>
        <p:spPr>
          <a:xfrm rot="1772860">
            <a:off x="8050664" y="1029813"/>
            <a:ext cx="3746564" cy="1000212"/>
          </a:xfrm>
          <a:solidFill>
            <a:schemeClr val="accent6">
              <a:lumMod val="40000"/>
              <a:lumOff val="60000"/>
            </a:schemeClr>
          </a:solidFill>
          <a:ln>
            <a:noFill/>
          </a:ln>
        </p:spPr>
        <p:txBody>
          <a:bodyPr>
            <a:normAutofit/>
          </a:bodyPr>
          <a:lstStyle/>
          <a:p>
            <a:pPr algn="ctr"/>
            <a:r>
              <a:rPr lang="he-IL" sz="48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נק' </a:t>
            </a:r>
            <a:r>
              <a:rPr lang="he-IL" sz="48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להתייחסות</a:t>
            </a:r>
            <a:endParaRPr lang="he-IL" sz="4800" dirty="0"/>
          </a:p>
        </p:txBody>
      </p:sp>
      <p:sp>
        <p:nvSpPr>
          <p:cNvPr id="2" name="מציין מיקום של תאריך 1"/>
          <p:cNvSpPr>
            <a:spLocks noGrp="1"/>
          </p:cNvSpPr>
          <p:nvPr>
            <p:ph type="dt" sz="half" idx="10"/>
          </p:nvPr>
        </p:nvSpPr>
        <p:spPr/>
        <p:txBody>
          <a:bodyPr/>
          <a:lstStyle/>
          <a:p>
            <a:r>
              <a:rPr lang="he-IL" smtClean="0"/>
              <a:t>2017 - תשעז</a:t>
            </a:r>
            <a:endParaRPr lang="he-IL"/>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dirty="0"/>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t>14</a:t>
            </a:fld>
            <a:endParaRPr lang="he-IL"/>
          </a:p>
        </p:txBody>
      </p:sp>
    </p:spTree>
    <p:extLst>
      <p:ext uri="{BB962C8B-B14F-4D97-AF65-F5344CB8AC3E}">
        <p14:creationId xmlns:p14="http://schemas.microsoft.com/office/powerpoint/2010/main" val="4005879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500"/>
                                  </p:stCondLst>
                                  <p:childTnLst>
                                    <p:set>
                                      <p:cBhvr>
                                        <p:cTn id="6" dur="1" fill="hold">
                                          <p:stCondLst>
                                            <p:cond delay="0"/>
                                          </p:stCondLst>
                                        </p:cTn>
                                        <p:tgtEl>
                                          <p:spTgt spid="5">
                                            <p:graphicEl>
                                              <a:dgm id="{CAACDF24-C6E7-475F-B6E2-C0B06F326A9C}"/>
                                            </p:graphicEl>
                                          </p:spTgt>
                                        </p:tgtEl>
                                        <p:attrNameLst>
                                          <p:attrName>style.visibility</p:attrName>
                                        </p:attrNameLst>
                                      </p:cBhvr>
                                      <p:to>
                                        <p:strVal val="visible"/>
                                      </p:to>
                                    </p:set>
                                    <p:animEffect transition="in" filter="circle(out)">
                                      <p:cBhvr>
                                        <p:cTn id="7" dur="2000"/>
                                        <p:tgtEl>
                                          <p:spTgt spid="5">
                                            <p:graphicEl>
                                              <a:dgm id="{CAACDF24-C6E7-475F-B6E2-C0B06F326A9C}"/>
                                            </p:graphicEl>
                                          </p:spTgt>
                                        </p:tgtEl>
                                      </p:cBhvr>
                                    </p:animEffect>
                                  </p:childTnLst>
                                </p:cTn>
                              </p:par>
                            </p:childTnLst>
                          </p:cTn>
                        </p:par>
                        <p:par>
                          <p:cTn id="8" fill="hold">
                            <p:stCondLst>
                              <p:cond delay="2500"/>
                            </p:stCondLst>
                            <p:childTnLst>
                              <p:par>
                                <p:cTn id="9" presetID="6" presetClass="entr" presetSubtype="32" fill="hold" grpId="0" nodeType="afterEffect">
                                  <p:stCondLst>
                                    <p:cond delay="500"/>
                                  </p:stCondLst>
                                  <p:childTnLst>
                                    <p:set>
                                      <p:cBhvr>
                                        <p:cTn id="10" dur="1" fill="hold">
                                          <p:stCondLst>
                                            <p:cond delay="0"/>
                                          </p:stCondLst>
                                        </p:cTn>
                                        <p:tgtEl>
                                          <p:spTgt spid="5">
                                            <p:graphicEl>
                                              <a:dgm id="{98619AF4-87FE-4478-BC89-56D9A5F33345}"/>
                                            </p:graphicEl>
                                          </p:spTgt>
                                        </p:tgtEl>
                                        <p:attrNameLst>
                                          <p:attrName>style.visibility</p:attrName>
                                        </p:attrNameLst>
                                      </p:cBhvr>
                                      <p:to>
                                        <p:strVal val="visible"/>
                                      </p:to>
                                    </p:set>
                                    <p:animEffect transition="in" filter="circle(out)">
                                      <p:cBhvr>
                                        <p:cTn id="11" dur="2000"/>
                                        <p:tgtEl>
                                          <p:spTgt spid="5">
                                            <p:graphicEl>
                                              <a:dgm id="{98619AF4-87FE-4478-BC89-56D9A5F33345}"/>
                                            </p:graphicEl>
                                          </p:spTgt>
                                        </p:tgtEl>
                                      </p:cBhvr>
                                    </p:animEffect>
                                  </p:childTnLst>
                                </p:cTn>
                              </p:par>
                            </p:childTnLst>
                          </p:cTn>
                        </p:par>
                        <p:par>
                          <p:cTn id="12" fill="hold">
                            <p:stCondLst>
                              <p:cond delay="5000"/>
                            </p:stCondLst>
                            <p:childTnLst>
                              <p:par>
                                <p:cTn id="13" presetID="6" presetClass="entr" presetSubtype="32" fill="hold" grpId="0" nodeType="afterEffect">
                                  <p:stCondLst>
                                    <p:cond delay="500"/>
                                  </p:stCondLst>
                                  <p:childTnLst>
                                    <p:set>
                                      <p:cBhvr>
                                        <p:cTn id="14" dur="1" fill="hold">
                                          <p:stCondLst>
                                            <p:cond delay="0"/>
                                          </p:stCondLst>
                                        </p:cTn>
                                        <p:tgtEl>
                                          <p:spTgt spid="5">
                                            <p:graphicEl>
                                              <a:dgm id="{B389661D-CD5D-4BD9-903F-BC52D050F3C3}"/>
                                            </p:graphicEl>
                                          </p:spTgt>
                                        </p:tgtEl>
                                        <p:attrNameLst>
                                          <p:attrName>style.visibility</p:attrName>
                                        </p:attrNameLst>
                                      </p:cBhvr>
                                      <p:to>
                                        <p:strVal val="visible"/>
                                      </p:to>
                                    </p:set>
                                    <p:animEffect transition="in" filter="circle(out)">
                                      <p:cBhvr>
                                        <p:cTn id="15" dur="2000"/>
                                        <p:tgtEl>
                                          <p:spTgt spid="5">
                                            <p:graphicEl>
                                              <a:dgm id="{B389661D-CD5D-4BD9-903F-BC52D050F3C3}"/>
                                            </p:graphicEl>
                                          </p:spTgt>
                                        </p:tgtEl>
                                      </p:cBhvr>
                                    </p:animEffect>
                                  </p:childTnLst>
                                </p:cTn>
                              </p:par>
                            </p:childTnLst>
                          </p:cTn>
                        </p:par>
                        <p:par>
                          <p:cTn id="16" fill="hold">
                            <p:stCondLst>
                              <p:cond delay="7500"/>
                            </p:stCondLst>
                            <p:childTnLst>
                              <p:par>
                                <p:cTn id="17" presetID="6" presetClass="entr" presetSubtype="32" fill="hold" grpId="0" nodeType="afterEffect">
                                  <p:stCondLst>
                                    <p:cond delay="500"/>
                                  </p:stCondLst>
                                  <p:childTnLst>
                                    <p:set>
                                      <p:cBhvr>
                                        <p:cTn id="18" dur="1" fill="hold">
                                          <p:stCondLst>
                                            <p:cond delay="0"/>
                                          </p:stCondLst>
                                        </p:cTn>
                                        <p:tgtEl>
                                          <p:spTgt spid="5">
                                            <p:graphicEl>
                                              <a:dgm id="{61DC1D71-567E-4D2F-8321-C58AC2D5BB5B}"/>
                                            </p:graphicEl>
                                          </p:spTgt>
                                        </p:tgtEl>
                                        <p:attrNameLst>
                                          <p:attrName>style.visibility</p:attrName>
                                        </p:attrNameLst>
                                      </p:cBhvr>
                                      <p:to>
                                        <p:strVal val="visible"/>
                                      </p:to>
                                    </p:set>
                                    <p:animEffect transition="in" filter="circle(out)">
                                      <p:cBhvr>
                                        <p:cTn id="19" dur="2000"/>
                                        <p:tgtEl>
                                          <p:spTgt spid="5">
                                            <p:graphicEl>
                                              <a:dgm id="{61DC1D71-567E-4D2F-8321-C58AC2D5BB5B}"/>
                                            </p:graphicEl>
                                          </p:spTgt>
                                        </p:tgtEl>
                                      </p:cBhvr>
                                    </p:animEffect>
                                  </p:childTnLst>
                                </p:cTn>
                              </p:par>
                            </p:childTnLst>
                          </p:cTn>
                        </p:par>
                        <p:par>
                          <p:cTn id="20" fill="hold">
                            <p:stCondLst>
                              <p:cond delay="10000"/>
                            </p:stCondLst>
                            <p:childTnLst>
                              <p:par>
                                <p:cTn id="21" presetID="6" presetClass="entr" presetSubtype="32" fill="hold" grpId="0" nodeType="afterEffect">
                                  <p:stCondLst>
                                    <p:cond delay="500"/>
                                  </p:stCondLst>
                                  <p:childTnLst>
                                    <p:set>
                                      <p:cBhvr>
                                        <p:cTn id="22" dur="1" fill="hold">
                                          <p:stCondLst>
                                            <p:cond delay="0"/>
                                          </p:stCondLst>
                                        </p:cTn>
                                        <p:tgtEl>
                                          <p:spTgt spid="5">
                                            <p:graphicEl>
                                              <a:dgm id="{84DE08BC-7041-4450-AFB5-7BCF1A74C8F0}"/>
                                            </p:graphicEl>
                                          </p:spTgt>
                                        </p:tgtEl>
                                        <p:attrNameLst>
                                          <p:attrName>style.visibility</p:attrName>
                                        </p:attrNameLst>
                                      </p:cBhvr>
                                      <p:to>
                                        <p:strVal val="visible"/>
                                      </p:to>
                                    </p:set>
                                    <p:animEffect transition="in" filter="circle(out)">
                                      <p:cBhvr>
                                        <p:cTn id="23" dur="2000"/>
                                        <p:tgtEl>
                                          <p:spTgt spid="5">
                                            <p:graphicEl>
                                              <a:dgm id="{84DE08BC-7041-4450-AFB5-7BCF1A74C8F0}"/>
                                            </p:graphicEl>
                                          </p:spTgt>
                                        </p:tgtEl>
                                      </p:cBhvr>
                                    </p:animEffect>
                                  </p:childTnLst>
                                </p:cTn>
                              </p:par>
                            </p:childTnLst>
                          </p:cTn>
                        </p:par>
                        <p:par>
                          <p:cTn id="24" fill="hold">
                            <p:stCondLst>
                              <p:cond delay="12500"/>
                            </p:stCondLst>
                            <p:childTnLst>
                              <p:par>
                                <p:cTn id="25" presetID="6" presetClass="entr" presetSubtype="32" fill="hold" grpId="0" nodeType="afterEffect">
                                  <p:stCondLst>
                                    <p:cond delay="500"/>
                                  </p:stCondLst>
                                  <p:childTnLst>
                                    <p:set>
                                      <p:cBhvr>
                                        <p:cTn id="26" dur="1" fill="hold">
                                          <p:stCondLst>
                                            <p:cond delay="0"/>
                                          </p:stCondLst>
                                        </p:cTn>
                                        <p:tgtEl>
                                          <p:spTgt spid="5">
                                            <p:graphicEl>
                                              <a:dgm id="{AED0F2CA-695E-440B-B2F1-A16D1F564D6C}"/>
                                            </p:graphicEl>
                                          </p:spTgt>
                                        </p:tgtEl>
                                        <p:attrNameLst>
                                          <p:attrName>style.visibility</p:attrName>
                                        </p:attrNameLst>
                                      </p:cBhvr>
                                      <p:to>
                                        <p:strVal val="visible"/>
                                      </p:to>
                                    </p:set>
                                    <p:animEffect transition="in" filter="circle(out)">
                                      <p:cBhvr>
                                        <p:cTn id="27" dur="2000"/>
                                        <p:tgtEl>
                                          <p:spTgt spid="5">
                                            <p:graphicEl>
                                              <a:dgm id="{AED0F2CA-695E-440B-B2F1-A16D1F564D6C}"/>
                                            </p:graphicEl>
                                          </p:spTgt>
                                        </p:tgtEl>
                                      </p:cBhvr>
                                    </p:animEffect>
                                  </p:childTnLst>
                                </p:cTn>
                              </p:par>
                            </p:childTnLst>
                          </p:cTn>
                        </p:par>
                        <p:par>
                          <p:cTn id="28" fill="hold">
                            <p:stCondLst>
                              <p:cond delay="15000"/>
                            </p:stCondLst>
                            <p:childTnLst>
                              <p:par>
                                <p:cTn id="29" presetID="6" presetClass="entr" presetSubtype="32" fill="hold" grpId="0" nodeType="afterEffect">
                                  <p:stCondLst>
                                    <p:cond delay="500"/>
                                  </p:stCondLst>
                                  <p:childTnLst>
                                    <p:set>
                                      <p:cBhvr>
                                        <p:cTn id="30" dur="1" fill="hold">
                                          <p:stCondLst>
                                            <p:cond delay="0"/>
                                          </p:stCondLst>
                                        </p:cTn>
                                        <p:tgtEl>
                                          <p:spTgt spid="5">
                                            <p:graphicEl>
                                              <a:dgm id="{C44BFDFC-F5B3-42A7-BDD4-3DAFF91B9F67}"/>
                                            </p:graphicEl>
                                          </p:spTgt>
                                        </p:tgtEl>
                                        <p:attrNameLst>
                                          <p:attrName>style.visibility</p:attrName>
                                        </p:attrNameLst>
                                      </p:cBhvr>
                                      <p:to>
                                        <p:strVal val="visible"/>
                                      </p:to>
                                    </p:set>
                                    <p:animEffect transition="in" filter="circle(out)">
                                      <p:cBhvr>
                                        <p:cTn id="31" dur="2000"/>
                                        <p:tgtEl>
                                          <p:spTgt spid="5">
                                            <p:graphicEl>
                                              <a:dgm id="{C44BFDFC-F5B3-42A7-BDD4-3DAFF91B9F67}"/>
                                            </p:graphicEl>
                                          </p:spTgt>
                                        </p:tgtEl>
                                      </p:cBhvr>
                                    </p:animEffect>
                                  </p:childTnLst>
                                </p:cTn>
                              </p:par>
                            </p:childTnLst>
                          </p:cTn>
                        </p:par>
                        <p:par>
                          <p:cTn id="32" fill="hold">
                            <p:stCondLst>
                              <p:cond delay="17500"/>
                            </p:stCondLst>
                            <p:childTnLst>
                              <p:par>
                                <p:cTn id="33" presetID="6" presetClass="entr" presetSubtype="32" fill="hold" grpId="0" nodeType="afterEffect">
                                  <p:stCondLst>
                                    <p:cond delay="500"/>
                                  </p:stCondLst>
                                  <p:childTnLst>
                                    <p:set>
                                      <p:cBhvr>
                                        <p:cTn id="34" dur="1" fill="hold">
                                          <p:stCondLst>
                                            <p:cond delay="0"/>
                                          </p:stCondLst>
                                        </p:cTn>
                                        <p:tgtEl>
                                          <p:spTgt spid="5">
                                            <p:graphicEl>
                                              <a:dgm id="{465DF959-3EDE-4956-8DCF-F3B74F74AFCA}"/>
                                            </p:graphicEl>
                                          </p:spTgt>
                                        </p:tgtEl>
                                        <p:attrNameLst>
                                          <p:attrName>style.visibility</p:attrName>
                                        </p:attrNameLst>
                                      </p:cBhvr>
                                      <p:to>
                                        <p:strVal val="visible"/>
                                      </p:to>
                                    </p:set>
                                    <p:animEffect transition="in" filter="circle(out)">
                                      <p:cBhvr>
                                        <p:cTn id="35" dur="2000"/>
                                        <p:tgtEl>
                                          <p:spTgt spid="5">
                                            <p:graphicEl>
                                              <a:dgm id="{465DF959-3EDE-4956-8DCF-F3B74F74AFCA}"/>
                                            </p:graphicEl>
                                          </p:spTgt>
                                        </p:tgtEl>
                                      </p:cBhvr>
                                    </p:animEffect>
                                  </p:childTnLst>
                                </p:cTn>
                              </p:par>
                            </p:childTnLst>
                          </p:cTn>
                        </p:par>
                        <p:par>
                          <p:cTn id="36" fill="hold">
                            <p:stCondLst>
                              <p:cond delay="20000"/>
                            </p:stCondLst>
                            <p:childTnLst>
                              <p:par>
                                <p:cTn id="37" presetID="6" presetClass="entr" presetSubtype="32" fill="hold" grpId="0" nodeType="afterEffect">
                                  <p:stCondLst>
                                    <p:cond delay="500"/>
                                  </p:stCondLst>
                                  <p:childTnLst>
                                    <p:set>
                                      <p:cBhvr>
                                        <p:cTn id="38" dur="1" fill="hold">
                                          <p:stCondLst>
                                            <p:cond delay="0"/>
                                          </p:stCondLst>
                                        </p:cTn>
                                        <p:tgtEl>
                                          <p:spTgt spid="5">
                                            <p:graphicEl>
                                              <a:dgm id="{892479DF-76F7-4139-9A4F-276425E0E9B8}"/>
                                            </p:graphicEl>
                                          </p:spTgt>
                                        </p:tgtEl>
                                        <p:attrNameLst>
                                          <p:attrName>style.visibility</p:attrName>
                                        </p:attrNameLst>
                                      </p:cBhvr>
                                      <p:to>
                                        <p:strVal val="visible"/>
                                      </p:to>
                                    </p:set>
                                    <p:animEffect transition="in" filter="circle(out)">
                                      <p:cBhvr>
                                        <p:cTn id="39" dur="2000"/>
                                        <p:tgtEl>
                                          <p:spTgt spid="5">
                                            <p:graphicEl>
                                              <a:dgm id="{892479DF-76F7-4139-9A4F-276425E0E9B8}"/>
                                            </p:graphicEl>
                                          </p:spTgt>
                                        </p:tgtEl>
                                      </p:cBhvr>
                                    </p:animEffect>
                                  </p:childTnLst>
                                </p:cTn>
                              </p:par>
                            </p:childTnLst>
                          </p:cTn>
                        </p:par>
                        <p:par>
                          <p:cTn id="40" fill="hold">
                            <p:stCondLst>
                              <p:cond delay="22500"/>
                            </p:stCondLst>
                            <p:childTnLst>
                              <p:par>
                                <p:cTn id="41" presetID="6" presetClass="entr" presetSubtype="32" fill="hold" grpId="0" nodeType="afterEffect">
                                  <p:stCondLst>
                                    <p:cond delay="500"/>
                                  </p:stCondLst>
                                  <p:childTnLst>
                                    <p:set>
                                      <p:cBhvr>
                                        <p:cTn id="42" dur="1" fill="hold">
                                          <p:stCondLst>
                                            <p:cond delay="0"/>
                                          </p:stCondLst>
                                        </p:cTn>
                                        <p:tgtEl>
                                          <p:spTgt spid="5">
                                            <p:graphicEl>
                                              <a:dgm id="{931FE412-3A36-4F6C-8481-561001DBF8BC}"/>
                                            </p:graphicEl>
                                          </p:spTgt>
                                        </p:tgtEl>
                                        <p:attrNameLst>
                                          <p:attrName>style.visibility</p:attrName>
                                        </p:attrNameLst>
                                      </p:cBhvr>
                                      <p:to>
                                        <p:strVal val="visible"/>
                                      </p:to>
                                    </p:set>
                                    <p:animEffect transition="in" filter="circle(out)">
                                      <p:cBhvr>
                                        <p:cTn id="43" dur="2000"/>
                                        <p:tgtEl>
                                          <p:spTgt spid="5">
                                            <p:graphicEl>
                                              <a:dgm id="{931FE412-3A36-4F6C-8481-561001DBF8BC}"/>
                                            </p:graphicEl>
                                          </p:spTgt>
                                        </p:tgtEl>
                                      </p:cBhvr>
                                    </p:animEffect>
                                  </p:childTnLst>
                                </p:cTn>
                              </p:par>
                            </p:childTnLst>
                          </p:cTn>
                        </p:par>
                        <p:par>
                          <p:cTn id="44" fill="hold">
                            <p:stCondLst>
                              <p:cond delay="25000"/>
                            </p:stCondLst>
                            <p:childTnLst>
                              <p:par>
                                <p:cTn id="45" presetID="6" presetClass="entr" presetSubtype="32" fill="hold" grpId="0" nodeType="afterEffect">
                                  <p:stCondLst>
                                    <p:cond delay="500"/>
                                  </p:stCondLst>
                                  <p:childTnLst>
                                    <p:set>
                                      <p:cBhvr>
                                        <p:cTn id="46" dur="1" fill="hold">
                                          <p:stCondLst>
                                            <p:cond delay="0"/>
                                          </p:stCondLst>
                                        </p:cTn>
                                        <p:tgtEl>
                                          <p:spTgt spid="5">
                                            <p:graphicEl>
                                              <a:dgm id="{EDE4BA99-6908-4C9D-BCBB-FB6FF5EC0AEF}"/>
                                            </p:graphicEl>
                                          </p:spTgt>
                                        </p:tgtEl>
                                        <p:attrNameLst>
                                          <p:attrName>style.visibility</p:attrName>
                                        </p:attrNameLst>
                                      </p:cBhvr>
                                      <p:to>
                                        <p:strVal val="visible"/>
                                      </p:to>
                                    </p:set>
                                    <p:animEffect transition="in" filter="circle(out)">
                                      <p:cBhvr>
                                        <p:cTn id="47" dur="2000"/>
                                        <p:tgtEl>
                                          <p:spTgt spid="5">
                                            <p:graphicEl>
                                              <a:dgm id="{EDE4BA99-6908-4C9D-BCBB-FB6FF5EC0AEF}"/>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766366" y="1899860"/>
            <a:ext cx="9689623" cy="4247317"/>
          </a:xfrm>
          <a:prstGeom prst="rect">
            <a:avLst/>
          </a:prstGeom>
        </p:spPr>
        <p:txBody>
          <a:bodyPr wrap="square">
            <a:spAutoFit/>
          </a:bodyPr>
          <a:lstStyle/>
          <a:p>
            <a:pPr algn="just"/>
            <a:r>
              <a:rPr lang="he-IL" dirty="0"/>
              <a:t>הי לכולן! </a:t>
            </a:r>
            <a:r>
              <a:rPr lang="he-IL" dirty="0" smtClean="0"/>
              <a:t>הבוקר </a:t>
            </a:r>
            <a:r>
              <a:rPr lang="he-IL" dirty="0"/>
              <a:t>נכנס לכיתה כאשר הסייעת הייתה שם. הוא התחיל להתגרות אך היא דרשה שיפסיק והוא הפסיק. כשהגעתי בקשתי שנקיים שיחה בחדר השומר. הוא הצטרף בשמחה. </a:t>
            </a:r>
            <a:r>
              <a:rPr lang="he-IL" b="1" dirty="0">
                <a:solidFill>
                  <a:srgbClr val="FF0000"/>
                </a:solidFill>
              </a:rPr>
              <a:t>הזכרתי לו שאתמול יצא מהכיתה בגלל שלא היה קשוב ופגע </a:t>
            </a:r>
            <a:r>
              <a:rPr lang="he-IL" b="1" dirty="0" smtClean="0">
                <a:solidFill>
                  <a:srgbClr val="FF0000"/>
                </a:solidFill>
              </a:rPr>
              <a:t>באור.</a:t>
            </a:r>
            <a:r>
              <a:rPr lang="he-IL" dirty="0" smtClean="0">
                <a:solidFill>
                  <a:srgbClr val="FFFF00"/>
                </a:solidFill>
              </a:rPr>
              <a:t> </a:t>
            </a:r>
            <a:r>
              <a:rPr lang="he-IL" b="1" dirty="0">
                <a:solidFill>
                  <a:srgbClr val="C00000"/>
                </a:solidFill>
              </a:rPr>
              <a:t>אמר שחשב לעבור בית ספר כדי שלא יהיה לי קשה כי הוא אתגר גדול עבורי ולא רוצה שיהיה לי קשה. שאלתי למה חושב שקשה </a:t>
            </a:r>
            <a:r>
              <a:rPr lang="he-IL" b="1" dirty="0" smtClean="0">
                <a:solidFill>
                  <a:srgbClr val="C00000"/>
                </a:solidFill>
              </a:rPr>
              <a:t>לי? - אמר: </a:t>
            </a:r>
            <a:r>
              <a:rPr lang="he-IL" b="1" dirty="0">
                <a:solidFill>
                  <a:srgbClr val="C00000"/>
                </a:solidFill>
              </a:rPr>
              <a:t>״אני ילד </a:t>
            </a:r>
            <a:r>
              <a:rPr lang="he-IL" b="1" dirty="0" smtClean="0">
                <a:solidFill>
                  <a:srgbClr val="C00000"/>
                </a:solidFill>
              </a:rPr>
              <a:t>קשה, </a:t>
            </a:r>
            <a:r>
              <a:rPr lang="he-IL" b="1" dirty="0">
                <a:solidFill>
                  <a:srgbClr val="C00000"/>
                </a:solidFill>
              </a:rPr>
              <a:t>תגיד את זה שקשה לך״. אמרתי שלא קשה לי </a:t>
            </a:r>
            <a:r>
              <a:rPr lang="he-IL" b="1" dirty="0" err="1">
                <a:solidFill>
                  <a:srgbClr val="C00000"/>
                </a:solidFill>
              </a:rPr>
              <a:t>איתו</a:t>
            </a:r>
            <a:r>
              <a:rPr lang="he-IL" b="1" dirty="0">
                <a:solidFill>
                  <a:srgbClr val="C00000"/>
                </a:solidFill>
              </a:rPr>
              <a:t> ואפילו נעים לי בחברתו. שאני כועס ועצוב שהוא פוגע במישהו אחר. בקשתי שיעשה מאמץ להתאפק ולא לפגוע באחרים</a:t>
            </a:r>
            <a:r>
              <a:rPr lang="he-IL" dirty="0"/>
              <a:t>. חזרנו לכיתה ושם השתתף בחידון בנושא א״י במהלך החידון התנהג מקסים. רשמתי את שמו על הלוח בסמוך לשם של אור. ליעד אמר לו ״תראה ליד מי אתה </a:t>
            </a:r>
            <a:r>
              <a:rPr lang="he-IL" dirty="0" smtClean="0"/>
              <a:t>רשום, </a:t>
            </a:r>
            <a:r>
              <a:rPr lang="he-IL" dirty="0"/>
              <a:t>הוא לא </a:t>
            </a:r>
            <a:r>
              <a:rPr lang="he-IL" dirty="0" smtClean="0"/>
              <a:t>הגיב. </a:t>
            </a:r>
            <a:r>
              <a:rPr lang="he-IL" dirty="0"/>
              <a:t>גם שאור ניצח בחידון הוא מחא כפיים ולא התרעם. בשיעור השני למד חשבון ביצע תרגילים בתחום החיבור </a:t>
            </a:r>
            <a:r>
              <a:rPr lang="he-IL" sz="2000" b="1" dirty="0">
                <a:solidFill>
                  <a:srgbClr val="C00000"/>
                </a:solidFill>
              </a:rPr>
              <a:t>אמר שלמעני מוכן </a:t>
            </a:r>
            <a:r>
              <a:rPr lang="he-IL" sz="2000" b="1" dirty="0" smtClean="0">
                <a:solidFill>
                  <a:srgbClr val="C00000"/>
                </a:solidFill>
              </a:rPr>
              <a:t>לעשות תרגילים </a:t>
            </a:r>
            <a:r>
              <a:rPr lang="he-IL" sz="2000" b="1" dirty="0">
                <a:solidFill>
                  <a:srgbClr val="C00000"/>
                </a:solidFill>
              </a:rPr>
              <a:t>יותר מורכבים מאתמול</a:t>
            </a:r>
            <a:r>
              <a:rPr lang="he-IL" dirty="0"/>
              <a:t>. בזמן האוכל היה רגוע ונעים ובהפסקה היה איתי מחוץ </a:t>
            </a:r>
            <a:r>
              <a:rPr lang="he-IL" dirty="0" smtClean="0"/>
              <a:t>לכיתה. אחרי </a:t>
            </a:r>
            <a:r>
              <a:rPr lang="he-IL" dirty="0"/>
              <a:t>ההפסקה יצא עם אסף וגילה לפעילות בפינת </a:t>
            </a:r>
            <a:r>
              <a:rPr lang="he-IL" dirty="0" smtClean="0"/>
              <a:t>החי. שם </a:t>
            </a:r>
            <a:r>
              <a:rPr lang="he-IL" dirty="0"/>
              <a:t>ליטף ארנבונים</a:t>
            </a:r>
            <a:r>
              <a:rPr lang="he-IL" dirty="0" smtClean="0"/>
              <a:t>. </a:t>
            </a:r>
            <a:r>
              <a:rPr lang="he-IL" dirty="0"/>
              <a:t>שמר על הכללים. כשחזר לכיתה ביקש ללכת לחדר השומר כי עצוב. אפשרנו ללכת לזמן קצוב. בחדר ביקש לשחק </a:t>
            </a:r>
            <a:r>
              <a:rPr lang="he-IL" dirty="0" smtClean="0"/>
              <a:t>בפלאפון. </a:t>
            </a:r>
            <a:r>
              <a:rPr lang="he-IL" dirty="0"/>
              <a:t>אמרתי לו שאיני יכול לאשר לו לשחק </a:t>
            </a:r>
            <a:r>
              <a:rPr lang="he-IL" dirty="0" smtClean="0"/>
              <a:t>בפלאפון. </a:t>
            </a:r>
            <a:r>
              <a:rPr lang="he-IL" dirty="0"/>
              <a:t>הוא בחר לקרוא </a:t>
            </a:r>
            <a:r>
              <a:rPr lang="he-IL" dirty="0" smtClean="0"/>
              <a:t>עיתון. </a:t>
            </a:r>
            <a:r>
              <a:rPr lang="he-IL" dirty="0"/>
              <a:t>אחרי 10 </a:t>
            </a:r>
            <a:r>
              <a:rPr lang="he-IL" dirty="0" smtClean="0"/>
              <a:t>דק' </a:t>
            </a:r>
            <a:r>
              <a:rPr lang="he-IL" dirty="0"/>
              <a:t>חזר לכיתה והצטרף לשיעור תנך. בשיעור תנך עבד במחשב יחד עם אסף. בהפסקה היה עם המורה והתנהג יפה. אחרי ההפסקה חזר לעבוד עם אסף במחשב וביצעו משימה במחשב. כך סיים את היום ללא אלימות מילולית ופיזית . </a:t>
            </a:r>
          </a:p>
        </p:txBody>
      </p:sp>
      <p:sp>
        <p:nvSpPr>
          <p:cNvPr id="12" name="כותרת 11"/>
          <p:cNvSpPr>
            <a:spLocks noGrp="1"/>
          </p:cNvSpPr>
          <p:nvPr>
            <p:ph type="title"/>
          </p:nvPr>
        </p:nvSpPr>
        <p:spPr/>
        <p:txBody>
          <a:bodyPr/>
          <a:lstStyle/>
          <a:p>
            <a:r>
              <a:rPr lang="he-IL"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3 שבועות לאחר התחלת התכנית</a:t>
            </a:r>
            <a:r>
              <a:rPr lang="he-IL"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t>
            </a:r>
            <a:endParaRPr lang="he-IL" dirty="0"/>
          </a:p>
        </p:txBody>
      </p:sp>
      <p:sp>
        <p:nvSpPr>
          <p:cNvPr id="2" name="מציין מיקום של תאריך 1"/>
          <p:cNvSpPr>
            <a:spLocks noGrp="1"/>
          </p:cNvSpPr>
          <p:nvPr>
            <p:ph type="dt" sz="half" idx="10"/>
          </p:nvPr>
        </p:nvSpPr>
        <p:spPr/>
        <p:txBody>
          <a:bodyPr/>
          <a:lstStyle/>
          <a:p>
            <a:r>
              <a:rPr lang="he-IL" smtClean="0"/>
              <a:t>2017 - תשעז</a:t>
            </a:r>
            <a:endParaRPr lang="he-IL"/>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dirty="0"/>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t>15</a:t>
            </a:fld>
            <a:endParaRPr lang="he-IL"/>
          </a:p>
        </p:txBody>
      </p:sp>
      <p:sp>
        <p:nvSpPr>
          <p:cNvPr id="7" name="מלבן 6"/>
          <p:cNvSpPr/>
          <p:nvPr/>
        </p:nvSpPr>
        <p:spPr>
          <a:xfrm>
            <a:off x="1664176" y="2498865"/>
            <a:ext cx="5807435" cy="260990"/>
          </a:xfrm>
          <a:prstGeom prst="rect">
            <a:avLst/>
          </a:prstGeom>
          <a:solidFill>
            <a:srgbClr val="FFE69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8"/>
          <p:cNvSpPr/>
          <p:nvPr/>
        </p:nvSpPr>
        <p:spPr>
          <a:xfrm>
            <a:off x="1664176" y="2759855"/>
            <a:ext cx="9674719" cy="621019"/>
          </a:xfrm>
          <a:prstGeom prst="rect">
            <a:avLst/>
          </a:prstGeom>
          <a:solidFill>
            <a:srgbClr val="FFE69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9"/>
          <p:cNvSpPr/>
          <p:nvPr/>
        </p:nvSpPr>
        <p:spPr>
          <a:xfrm>
            <a:off x="4969042" y="3361914"/>
            <a:ext cx="6369853" cy="227202"/>
          </a:xfrm>
          <a:prstGeom prst="rect">
            <a:avLst/>
          </a:prstGeom>
          <a:solidFill>
            <a:srgbClr val="FFE69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2346164" y="4191174"/>
            <a:ext cx="6136110" cy="272541"/>
          </a:xfrm>
          <a:prstGeom prst="rect">
            <a:avLst/>
          </a:prstGeom>
          <a:solidFill>
            <a:srgbClr val="FFE699">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87781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1000"/>
                                        <p:tgtEl>
                                          <p:spTgt spid="4"/>
                                        </p:tgtEl>
                                      </p:cBhvr>
                                    </p:animEffect>
                                  </p:childTnLst>
                                </p:cTn>
                              </p:par>
                            </p:childTnLst>
                          </p:cTn>
                        </p:par>
                        <p:par>
                          <p:cTn id="8" fill="hold">
                            <p:stCondLst>
                              <p:cond delay="1500"/>
                            </p:stCondLst>
                            <p:childTnLst>
                              <p:par>
                                <p:cTn id="9" presetID="4" presetClass="entr" presetSubtype="16"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ox(in)">
                                      <p:cBhvr>
                                        <p:cTn id="11" dur="1000"/>
                                        <p:tgtEl>
                                          <p:spTgt spid="7"/>
                                        </p:tgtEl>
                                      </p:cBhvr>
                                    </p:animEffect>
                                  </p:childTnLst>
                                </p:cTn>
                              </p:par>
                              <p:par>
                                <p:cTn id="12" presetID="4" presetClass="entr" presetSubtype="16"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ox(in)">
                                      <p:cBhvr>
                                        <p:cTn id="14" dur="1000"/>
                                        <p:tgtEl>
                                          <p:spTgt spid="9"/>
                                        </p:tgtEl>
                                      </p:cBhvr>
                                    </p:animEffect>
                                  </p:childTnLst>
                                </p:cTn>
                              </p:par>
                              <p:par>
                                <p:cTn id="15" presetID="4" presetClass="entr" presetSubtype="16"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1000"/>
                                        <p:tgtEl>
                                          <p:spTgt spid="10"/>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box(in)">
                                      <p:cBhvr>
                                        <p:cTn id="2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9" grpId="0" animBg="1"/>
      <p:bldP spid="10"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צורה חופשית 9"/>
          <p:cNvSpPr/>
          <p:nvPr/>
        </p:nvSpPr>
        <p:spPr>
          <a:xfrm>
            <a:off x="5384530" y="817140"/>
            <a:ext cx="2363903" cy="1602549"/>
          </a:xfrm>
          <a:custGeom>
            <a:avLst/>
            <a:gdLst>
              <a:gd name="connsiteX0" fmla="*/ 0 w 1602549"/>
              <a:gd name="connsiteY0" fmla="*/ 697109 h 1394217"/>
              <a:gd name="connsiteX1" fmla="*/ 348554 w 1602549"/>
              <a:gd name="connsiteY1" fmla="*/ 0 h 1394217"/>
              <a:gd name="connsiteX2" fmla="*/ 1253995 w 1602549"/>
              <a:gd name="connsiteY2" fmla="*/ 0 h 1394217"/>
              <a:gd name="connsiteX3" fmla="*/ 1602549 w 1602549"/>
              <a:gd name="connsiteY3" fmla="*/ 697109 h 1394217"/>
              <a:gd name="connsiteX4" fmla="*/ 1253995 w 1602549"/>
              <a:gd name="connsiteY4" fmla="*/ 1394217 h 1394217"/>
              <a:gd name="connsiteX5" fmla="*/ 348554 w 1602549"/>
              <a:gd name="connsiteY5" fmla="*/ 1394217 h 1394217"/>
              <a:gd name="connsiteX6" fmla="*/ 0 w 1602549"/>
              <a:gd name="connsiteY6" fmla="*/ 697109 h 139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549" h="1394217">
                <a:moveTo>
                  <a:pt x="801274" y="0"/>
                </a:moveTo>
                <a:lnTo>
                  <a:pt x="1602549" y="303242"/>
                </a:lnTo>
                <a:lnTo>
                  <a:pt x="1602549" y="1090975"/>
                </a:lnTo>
                <a:lnTo>
                  <a:pt x="801274" y="1394217"/>
                </a:lnTo>
                <a:lnTo>
                  <a:pt x="0" y="1090975"/>
                </a:lnTo>
                <a:lnTo>
                  <a:pt x="0" y="303242"/>
                </a:lnTo>
                <a:lnTo>
                  <a:pt x="801274" y="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278225" tIns="310690" rIns="278225" bIns="310690" numCol="1" spcCol="1270" anchor="ctr" anchorCtr="0">
            <a:noAutofit/>
          </a:bodyPr>
          <a:lstStyle/>
          <a:p>
            <a:pPr lvl="0" algn="ctr" defTabSz="711200" rtl="1">
              <a:lnSpc>
                <a:spcPct val="90000"/>
              </a:lnSpc>
              <a:spcBef>
                <a:spcPct val="0"/>
              </a:spcBef>
              <a:spcAft>
                <a:spcPct val="35000"/>
              </a:spcAft>
            </a:pPr>
            <a:r>
              <a:rPr lang="he-IL" sz="2000" kern="1200" dirty="0" smtClean="0">
                <a:solidFill>
                  <a:schemeClr val="tx1"/>
                </a:solidFill>
              </a:rPr>
              <a:t>"</a:t>
            </a:r>
            <a:r>
              <a:rPr lang="he-IL" sz="2000" b="1" kern="1200" dirty="0" smtClean="0">
                <a:solidFill>
                  <a:schemeClr val="tx1"/>
                </a:solidFill>
              </a:rPr>
              <a:t>זה החבר הכי טוב שלי"</a:t>
            </a:r>
            <a:endParaRPr lang="he-IL" sz="2000" b="1" kern="1200" dirty="0">
              <a:solidFill>
                <a:schemeClr val="tx1"/>
              </a:solidFill>
            </a:endParaRPr>
          </a:p>
        </p:txBody>
      </p:sp>
      <p:sp>
        <p:nvSpPr>
          <p:cNvPr id="11" name="צורה חופשית 10"/>
          <p:cNvSpPr/>
          <p:nvPr/>
        </p:nvSpPr>
        <p:spPr>
          <a:xfrm>
            <a:off x="7820167" y="1137650"/>
            <a:ext cx="3032317" cy="961529"/>
          </a:xfrm>
          <a:custGeom>
            <a:avLst/>
            <a:gdLst>
              <a:gd name="connsiteX0" fmla="*/ 0 w 1788444"/>
              <a:gd name="connsiteY0" fmla="*/ 0 h 961529"/>
              <a:gd name="connsiteX1" fmla="*/ 1788444 w 1788444"/>
              <a:gd name="connsiteY1" fmla="*/ 0 h 961529"/>
              <a:gd name="connsiteX2" fmla="*/ 1788444 w 1788444"/>
              <a:gd name="connsiteY2" fmla="*/ 961529 h 961529"/>
              <a:gd name="connsiteX3" fmla="*/ 0 w 1788444"/>
              <a:gd name="connsiteY3" fmla="*/ 961529 h 961529"/>
              <a:gd name="connsiteX4" fmla="*/ 0 w 1788444"/>
              <a:gd name="connsiteY4" fmla="*/ 0 h 9615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8444" h="961529">
                <a:moveTo>
                  <a:pt x="0" y="0"/>
                </a:moveTo>
                <a:lnTo>
                  <a:pt x="1788444" y="0"/>
                </a:lnTo>
                <a:lnTo>
                  <a:pt x="1788444" y="961529"/>
                </a:lnTo>
                <a:lnTo>
                  <a:pt x="0" y="961529"/>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30480" tIns="30480" rIns="30480" bIns="30480" numCol="1" spcCol="1270" anchor="ctr" anchorCtr="0">
            <a:noAutofit/>
          </a:bodyPr>
          <a:lstStyle/>
          <a:p>
            <a:pPr lvl="0" algn="ctr" defTabSz="355600" rtl="1">
              <a:lnSpc>
                <a:spcPct val="90000"/>
              </a:lnSpc>
              <a:spcBef>
                <a:spcPct val="0"/>
              </a:spcBef>
              <a:spcAft>
                <a:spcPct val="35000"/>
              </a:spcAft>
            </a:pPr>
            <a:endParaRPr lang="he-IL" sz="2000" kern="1200" dirty="0">
              <a:solidFill>
                <a:schemeClr val="tx1"/>
              </a:solidFill>
            </a:endParaRPr>
          </a:p>
        </p:txBody>
      </p:sp>
      <p:sp>
        <p:nvSpPr>
          <p:cNvPr id="12" name="צורה חופשית 11"/>
          <p:cNvSpPr/>
          <p:nvPr/>
        </p:nvSpPr>
        <p:spPr>
          <a:xfrm>
            <a:off x="2831514" y="817140"/>
            <a:ext cx="2363905" cy="1602549"/>
          </a:xfrm>
          <a:custGeom>
            <a:avLst/>
            <a:gdLst>
              <a:gd name="connsiteX0" fmla="*/ 0 w 1602549"/>
              <a:gd name="connsiteY0" fmla="*/ 697109 h 1394217"/>
              <a:gd name="connsiteX1" fmla="*/ 348554 w 1602549"/>
              <a:gd name="connsiteY1" fmla="*/ 0 h 1394217"/>
              <a:gd name="connsiteX2" fmla="*/ 1253995 w 1602549"/>
              <a:gd name="connsiteY2" fmla="*/ 0 h 1394217"/>
              <a:gd name="connsiteX3" fmla="*/ 1602549 w 1602549"/>
              <a:gd name="connsiteY3" fmla="*/ 697109 h 1394217"/>
              <a:gd name="connsiteX4" fmla="*/ 1253995 w 1602549"/>
              <a:gd name="connsiteY4" fmla="*/ 1394217 h 1394217"/>
              <a:gd name="connsiteX5" fmla="*/ 348554 w 1602549"/>
              <a:gd name="connsiteY5" fmla="*/ 1394217 h 1394217"/>
              <a:gd name="connsiteX6" fmla="*/ 0 w 1602549"/>
              <a:gd name="connsiteY6" fmla="*/ 697109 h 139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549" h="1394217">
                <a:moveTo>
                  <a:pt x="801274" y="0"/>
                </a:moveTo>
                <a:lnTo>
                  <a:pt x="1602549" y="303242"/>
                </a:lnTo>
                <a:lnTo>
                  <a:pt x="1602549" y="1090975"/>
                </a:lnTo>
                <a:lnTo>
                  <a:pt x="801274" y="1394217"/>
                </a:lnTo>
                <a:lnTo>
                  <a:pt x="0" y="1090975"/>
                </a:lnTo>
                <a:lnTo>
                  <a:pt x="0" y="303242"/>
                </a:lnTo>
                <a:lnTo>
                  <a:pt x="801274" y="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1485099"/>
              <a:satOff val="-6853"/>
              <a:lumOff val="252"/>
              <a:alphaOff val="0"/>
            </a:schemeClr>
          </a:fillRef>
          <a:effectRef idx="2">
            <a:schemeClr val="accent4">
              <a:hueOff val="1485099"/>
              <a:satOff val="-6853"/>
              <a:lumOff val="252"/>
              <a:alphaOff val="0"/>
            </a:schemeClr>
          </a:effectRef>
          <a:fontRef idx="minor">
            <a:schemeClr val="lt1"/>
          </a:fontRef>
        </p:style>
        <p:txBody>
          <a:bodyPr spcFirstLastPara="0" vert="horz" wrap="square" lIns="217265" tIns="249730" rIns="217266" bIns="249730" numCol="1" spcCol="1270" anchor="ctr" anchorCtr="0">
            <a:noAutofit/>
          </a:bodyPr>
          <a:lstStyle/>
          <a:p>
            <a:pPr lvl="0" algn="ctr" defTabSz="711200" rtl="1">
              <a:lnSpc>
                <a:spcPct val="90000"/>
              </a:lnSpc>
              <a:spcBef>
                <a:spcPct val="0"/>
              </a:spcBef>
              <a:spcAft>
                <a:spcPct val="35000"/>
              </a:spcAft>
            </a:pPr>
            <a:r>
              <a:rPr lang="he-IL" sz="2000" b="1" kern="1200" dirty="0" smtClean="0">
                <a:solidFill>
                  <a:schemeClr val="tx1"/>
                </a:solidFill>
              </a:rPr>
              <a:t>השעיה תוך בית ספרית</a:t>
            </a:r>
            <a:endParaRPr lang="he-IL" sz="2000" b="1" kern="1200" dirty="0">
              <a:solidFill>
                <a:schemeClr val="tx1"/>
              </a:solidFill>
            </a:endParaRPr>
          </a:p>
        </p:txBody>
      </p:sp>
      <p:sp>
        <p:nvSpPr>
          <p:cNvPr id="13" name="צורה חופשית 12"/>
          <p:cNvSpPr/>
          <p:nvPr/>
        </p:nvSpPr>
        <p:spPr>
          <a:xfrm>
            <a:off x="4103131" y="2177384"/>
            <a:ext cx="2363903" cy="1602549"/>
          </a:xfrm>
          <a:custGeom>
            <a:avLst/>
            <a:gdLst>
              <a:gd name="connsiteX0" fmla="*/ 0 w 1602549"/>
              <a:gd name="connsiteY0" fmla="*/ 697109 h 1394217"/>
              <a:gd name="connsiteX1" fmla="*/ 348554 w 1602549"/>
              <a:gd name="connsiteY1" fmla="*/ 0 h 1394217"/>
              <a:gd name="connsiteX2" fmla="*/ 1253995 w 1602549"/>
              <a:gd name="connsiteY2" fmla="*/ 0 h 1394217"/>
              <a:gd name="connsiteX3" fmla="*/ 1602549 w 1602549"/>
              <a:gd name="connsiteY3" fmla="*/ 697109 h 1394217"/>
              <a:gd name="connsiteX4" fmla="*/ 1253995 w 1602549"/>
              <a:gd name="connsiteY4" fmla="*/ 1394217 h 1394217"/>
              <a:gd name="connsiteX5" fmla="*/ 348554 w 1602549"/>
              <a:gd name="connsiteY5" fmla="*/ 1394217 h 1394217"/>
              <a:gd name="connsiteX6" fmla="*/ 0 w 1602549"/>
              <a:gd name="connsiteY6" fmla="*/ 697109 h 139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549" h="1394217">
                <a:moveTo>
                  <a:pt x="801274" y="0"/>
                </a:moveTo>
                <a:lnTo>
                  <a:pt x="1602549" y="303242"/>
                </a:lnTo>
                <a:lnTo>
                  <a:pt x="1602549" y="1090975"/>
                </a:lnTo>
                <a:lnTo>
                  <a:pt x="801274" y="1394217"/>
                </a:lnTo>
                <a:lnTo>
                  <a:pt x="0" y="1090975"/>
                </a:lnTo>
                <a:lnTo>
                  <a:pt x="0" y="303242"/>
                </a:lnTo>
                <a:lnTo>
                  <a:pt x="801274" y="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2970198"/>
              <a:satOff val="-13705"/>
              <a:lumOff val="504"/>
              <a:alphaOff val="0"/>
            </a:schemeClr>
          </a:fillRef>
          <a:effectRef idx="2">
            <a:schemeClr val="accent4">
              <a:hueOff val="2970198"/>
              <a:satOff val="-13705"/>
              <a:lumOff val="504"/>
              <a:alphaOff val="0"/>
            </a:schemeClr>
          </a:effectRef>
          <a:fontRef idx="minor">
            <a:schemeClr val="lt1"/>
          </a:fontRef>
        </p:style>
        <p:txBody>
          <a:bodyPr spcFirstLastPara="0" vert="horz" wrap="square" lIns="278225" tIns="310690" rIns="278225" bIns="310690" numCol="1" spcCol="1270" anchor="ctr" anchorCtr="0">
            <a:noAutofit/>
          </a:bodyPr>
          <a:lstStyle/>
          <a:p>
            <a:pPr lvl="0" algn="ctr" defTabSz="711200" rtl="1">
              <a:lnSpc>
                <a:spcPct val="90000"/>
              </a:lnSpc>
              <a:spcBef>
                <a:spcPct val="0"/>
              </a:spcBef>
              <a:spcAft>
                <a:spcPct val="35000"/>
              </a:spcAft>
            </a:pPr>
            <a:r>
              <a:rPr lang="he-IL" sz="2000" b="1" kern="1200" dirty="0" smtClean="0">
                <a:solidFill>
                  <a:schemeClr val="tx1"/>
                </a:solidFill>
                <a:latin typeface="Aharoni" panose="02010803020104030203" pitchFamily="2" charset="-79"/>
                <a:cs typeface="Aharoni" panose="02010803020104030203" pitchFamily="2" charset="-79"/>
              </a:rPr>
              <a:t>בניית רשת קהילתית של הורים שנחלצו ממצבי קצה</a:t>
            </a:r>
            <a:endParaRPr lang="he-IL" sz="2000" b="1" kern="1200" dirty="0">
              <a:solidFill>
                <a:schemeClr val="tx1"/>
              </a:solidFill>
              <a:latin typeface="Aharoni" panose="02010803020104030203" pitchFamily="2" charset="-79"/>
              <a:cs typeface="Aharoni" panose="02010803020104030203" pitchFamily="2" charset="-79"/>
            </a:endParaRPr>
          </a:p>
        </p:txBody>
      </p:sp>
      <p:sp>
        <p:nvSpPr>
          <p:cNvPr id="14" name="מלבן 13"/>
          <p:cNvSpPr/>
          <p:nvPr/>
        </p:nvSpPr>
        <p:spPr>
          <a:xfrm>
            <a:off x="1070812" y="2497894"/>
            <a:ext cx="2934502" cy="96152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5" name="צורה חופשית 14"/>
          <p:cNvSpPr/>
          <p:nvPr/>
        </p:nvSpPr>
        <p:spPr>
          <a:xfrm>
            <a:off x="6656148" y="2177384"/>
            <a:ext cx="2363903" cy="1602549"/>
          </a:xfrm>
          <a:custGeom>
            <a:avLst/>
            <a:gdLst>
              <a:gd name="connsiteX0" fmla="*/ 0 w 1602549"/>
              <a:gd name="connsiteY0" fmla="*/ 697109 h 1394217"/>
              <a:gd name="connsiteX1" fmla="*/ 348554 w 1602549"/>
              <a:gd name="connsiteY1" fmla="*/ 0 h 1394217"/>
              <a:gd name="connsiteX2" fmla="*/ 1253995 w 1602549"/>
              <a:gd name="connsiteY2" fmla="*/ 0 h 1394217"/>
              <a:gd name="connsiteX3" fmla="*/ 1602549 w 1602549"/>
              <a:gd name="connsiteY3" fmla="*/ 697109 h 1394217"/>
              <a:gd name="connsiteX4" fmla="*/ 1253995 w 1602549"/>
              <a:gd name="connsiteY4" fmla="*/ 1394217 h 1394217"/>
              <a:gd name="connsiteX5" fmla="*/ 348554 w 1602549"/>
              <a:gd name="connsiteY5" fmla="*/ 1394217 h 1394217"/>
              <a:gd name="connsiteX6" fmla="*/ 0 w 1602549"/>
              <a:gd name="connsiteY6" fmla="*/ 697109 h 139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549" h="1394217">
                <a:moveTo>
                  <a:pt x="801274" y="0"/>
                </a:moveTo>
                <a:lnTo>
                  <a:pt x="1602549" y="303242"/>
                </a:lnTo>
                <a:lnTo>
                  <a:pt x="1602549" y="1090975"/>
                </a:lnTo>
                <a:lnTo>
                  <a:pt x="801274" y="1394217"/>
                </a:lnTo>
                <a:lnTo>
                  <a:pt x="0" y="1090975"/>
                </a:lnTo>
                <a:lnTo>
                  <a:pt x="0" y="303242"/>
                </a:lnTo>
                <a:lnTo>
                  <a:pt x="801274" y="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4455297"/>
              <a:satOff val="-20558"/>
              <a:lumOff val="756"/>
              <a:alphaOff val="0"/>
            </a:schemeClr>
          </a:fillRef>
          <a:effectRef idx="2">
            <a:schemeClr val="accent4">
              <a:hueOff val="4455297"/>
              <a:satOff val="-20558"/>
              <a:lumOff val="756"/>
              <a:alphaOff val="0"/>
            </a:schemeClr>
          </a:effectRef>
          <a:fontRef idx="minor">
            <a:schemeClr val="lt1"/>
          </a:fontRef>
        </p:style>
        <p:txBody>
          <a:bodyPr spcFirstLastPara="0" vert="horz" wrap="square" lIns="217265" tIns="249730" rIns="217265" bIns="249730" numCol="1" spcCol="1270" anchor="ctr" anchorCtr="0">
            <a:noAutofit/>
          </a:bodyPr>
          <a:lstStyle/>
          <a:p>
            <a:pPr lvl="0" algn="ctr" defTabSz="800100" rtl="1">
              <a:lnSpc>
                <a:spcPct val="90000"/>
              </a:lnSpc>
              <a:spcBef>
                <a:spcPct val="0"/>
              </a:spcBef>
              <a:spcAft>
                <a:spcPct val="35000"/>
              </a:spcAft>
            </a:pPr>
            <a:r>
              <a:rPr lang="he-IL" sz="2000" b="1" kern="1200" dirty="0" smtClean="0">
                <a:solidFill>
                  <a:schemeClr val="tx1"/>
                </a:solidFill>
              </a:rPr>
              <a:t>נוכחות שומרת "ניידת"</a:t>
            </a:r>
            <a:endParaRPr lang="he-IL" sz="2000" b="1" kern="1200" dirty="0">
              <a:solidFill>
                <a:schemeClr val="tx1"/>
              </a:solidFill>
            </a:endParaRPr>
          </a:p>
        </p:txBody>
      </p:sp>
      <p:sp>
        <p:nvSpPr>
          <p:cNvPr id="16" name="צורה חופשית 15"/>
          <p:cNvSpPr/>
          <p:nvPr/>
        </p:nvSpPr>
        <p:spPr>
          <a:xfrm>
            <a:off x="5384530" y="3537627"/>
            <a:ext cx="2363903" cy="1602549"/>
          </a:xfrm>
          <a:custGeom>
            <a:avLst/>
            <a:gdLst>
              <a:gd name="connsiteX0" fmla="*/ 0 w 1602549"/>
              <a:gd name="connsiteY0" fmla="*/ 697109 h 1394217"/>
              <a:gd name="connsiteX1" fmla="*/ 348554 w 1602549"/>
              <a:gd name="connsiteY1" fmla="*/ 0 h 1394217"/>
              <a:gd name="connsiteX2" fmla="*/ 1253995 w 1602549"/>
              <a:gd name="connsiteY2" fmla="*/ 0 h 1394217"/>
              <a:gd name="connsiteX3" fmla="*/ 1602549 w 1602549"/>
              <a:gd name="connsiteY3" fmla="*/ 697109 h 1394217"/>
              <a:gd name="connsiteX4" fmla="*/ 1253995 w 1602549"/>
              <a:gd name="connsiteY4" fmla="*/ 1394217 h 1394217"/>
              <a:gd name="connsiteX5" fmla="*/ 348554 w 1602549"/>
              <a:gd name="connsiteY5" fmla="*/ 1394217 h 1394217"/>
              <a:gd name="connsiteX6" fmla="*/ 0 w 1602549"/>
              <a:gd name="connsiteY6" fmla="*/ 697109 h 139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549" h="1394217">
                <a:moveTo>
                  <a:pt x="801274" y="0"/>
                </a:moveTo>
                <a:lnTo>
                  <a:pt x="1602549" y="303242"/>
                </a:lnTo>
                <a:lnTo>
                  <a:pt x="1602549" y="1090975"/>
                </a:lnTo>
                <a:lnTo>
                  <a:pt x="801274" y="1394217"/>
                </a:lnTo>
                <a:lnTo>
                  <a:pt x="0" y="1090975"/>
                </a:lnTo>
                <a:lnTo>
                  <a:pt x="0" y="303242"/>
                </a:lnTo>
                <a:lnTo>
                  <a:pt x="801274" y="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5940396"/>
              <a:satOff val="-27410"/>
              <a:lumOff val="1009"/>
              <a:alphaOff val="0"/>
            </a:schemeClr>
          </a:fillRef>
          <a:effectRef idx="2">
            <a:schemeClr val="accent4">
              <a:hueOff val="5940396"/>
              <a:satOff val="-27410"/>
              <a:lumOff val="1009"/>
              <a:alphaOff val="0"/>
            </a:schemeClr>
          </a:effectRef>
          <a:fontRef idx="minor">
            <a:schemeClr val="lt1"/>
          </a:fontRef>
        </p:style>
        <p:txBody>
          <a:bodyPr spcFirstLastPara="0" vert="horz" wrap="square" lIns="262985" tIns="295450" rIns="262985" bIns="295450" numCol="1" spcCol="1270" anchor="ctr" anchorCtr="0">
            <a:noAutofit/>
          </a:bodyPr>
          <a:lstStyle/>
          <a:p>
            <a:pPr lvl="0" algn="ctr" defTabSz="533400" rtl="1">
              <a:lnSpc>
                <a:spcPct val="90000"/>
              </a:lnSpc>
              <a:spcBef>
                <a:spcPct val="0"/>
              </a:spcBef>
              <a:spcAft>
                <a:spcPct val="35000"/>
              </a:spcAft>
            </a:pPr>
            <a:r>
              <a:rPr lang="he-IL" sz="2000" b="1" kern="1200" dirty="0" smtClean="0">
                <a:solidFill>
                  <a:schemeClr val="tx1"/>
                </a:solidFill>
              </a:rPr>
              <a:t>השינוי בבי"ס משפיע על השינוי בבית</a:t>
            </a:r>
            <a:endParaRPr lang="he-IL" sz="2000" b="1" kern="1200" dirty="0">
              <a:solidFill>
                <a:schemeClr val="tx1"/>
              </a:solidFill>
            </a:endParaRPr>
          </a:p>
        </p:txBody>
      </p:sp>
      <p:sp>
        <p:nvSpPr>
          <p:cNvPr id="17" name="מלבן 16"/>
          <p:cNvSpPr/>
          <p:nvPr/>
        </p:nvSpPr>
        <p:spPr>
          <a:xfrm>
            <a:off x="7820167" y="3858138"/>
            <a:ext cx="3032317" cy="96152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צורה חופשית 17"/>
          <p:cNvSpPr/>
          <p:nvPr/>
        </p:nvSpPr>
        <p:spPr>
          <a:xfrm>
            <a:off x="2831514" y="3537627"/>
            <a:ext cx="2363905" cy="1602549"/>
          </a:xfrm>
          <a:custGeom>
            <a:avLst/>
            <a:gdLst>
              <a:gd name="connsiteX0" fmla="*/ 0 w 1602549"/>
              <a:gd name="connsiteY0" fmla="*/ 697109 h 1394217"/>
              <a:gd name="connsiteX1" fmla="*/ 348554 w 1602549"/>
              <a:gd name="connsiteY1" fmla="*/ 0 h 1394217"/>
              <a:gd name="connsiteX2" fmla="*/ 1253995 w 1602549"/>
              <a:gd name="connsiteY2" fmla="*/ 0 h 1394217"/>
              <a:gd name="connsiteX3" fmla="*/ 1602549 w 1602549"/>
              <a:gd name="connsiteY3" fmla="*/ 697109 h 1394217"/>
              <a:gd name="connsiteX4" fmla="*/ 1253995 w 1602549"/>
              <a:gd name="connsiteY4" fmla="*/ 1394217 h 1394217"/>
              <a:gd name="connsiteX5" fmla="*/ 348554 w 1602549"/>
              <a:gd name="connsiteY5" fmla="*/ 1394217 h 1394217"/>
              <a:gd name="connsiteX6" fmla="*/ 0 w 1602549"/>
              <a:gd name="connsiteY6" fmla="*/ 697109 h 139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549" h="1394217">
                <a:moveTo>
                  <a:pt x="801274" y="0"/>
                </a:moveTo>
                <a:lnTo>
                  <a:pt x="1602549" y="303242"/>
                </a:lnTo>
                <a:lnTo>
                  <a:pt x="1602549" y="1090975"/>
                </a:lnTo>
                <a:lnTo>
                  <a:pt x="801274" y="1394217"/>
                </a:lnTo>
                <a:lnTo>
                  <a:pt x="0" y="1090975"/>
                </a:lnTo>
                <a:lnTo>
                  <a:pt x="0" y="303242"/>
                </a:lnTo>
                <a:lnTo>
                  <a:pt x="801274" y="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7425494"/>
              <a:satOff val="-34263"/>
              <a:lumOff val="1261"/>
              <a:alphaOff val="0"/>
            </a:schemeClr>
          </a:fillRef>
          <a:effectRef idx="2">
            <a:schemeClr val="accent4">
              <a:hueOff val="7425494"/>
              <a:satOff val="-34263"/>
              <a:lumOff val="1261"/>
              <a:alphaOff val="0"/>
            </a:schemeClr>
          </a:effectRef>
          <a:fontRef idx="minor">
            <a:schemeClr val="lt1"/>
          </a:fontRef>
        </p:style>
        <p:txBody>
          <a:bodyPr spcFirstLastPara="0" vert="horz" wrap="square" lIns="217265" tIns="249730" rIns="217266" bIns="249730" numCol="1" spcCol="1270" anchor="ctr" anchorCtr="0">
            <a:noAutofit/>
          </a:bodyPr>
          <a:lstStyle/>
          <a:p>
            <a:pPr lvl="0" algn="ctr" defTabSz="711200" rtl="1">
              <a:lnSpc>
                <a:spcPct val="90000"/>
              </a:lnSpc>
              <a:spcBef>
                <a:spcPct val="0"/>
              </a:spcBef>
              <a:spcAft>
                <a:spcPct val="35000"/>
              </a:spcAft>
            </a:pPr>
            <a:r>
              <a:rPr lang="he-IL" sz="2000" b="1" kern="1200" dirty="0" smtClean="0">
                <a:solidFill>
                  <a:schemeClr val="tx1"/>
                </a:solidFill>
              </a:rPr>
              <a:t>חוק הוא הצהרה שיש לה תוצאה </a:t>
            </a:r>
            <a:endParaRPr lang="he-IL" sz="2000" b="1" kern="1200" dirty="0">
              <a:solidFill>
                <a:schemeClr val="tx1"/>
              </a:solidFill>
            </a:endParaRPr>
          </a:p>
        </p:txBody>
      </p:sp>
      <p:sp>
        <p:nvSpPr>
          <p:cNvPr id="19" name="צורה חופשית 18"/>
          <p:cNvSpPr/>
          <p:nvPr/>
        </p:nvSpPr>
        <p:spPr>
          <a:xfrm>
            <a:off x="4103131" y="4897871"/>
            <a:ext cx="2363903" cy="1602549"/>
          </a:xfrm>
          <a:custGeom>
            <a:avLst/>
            <a:gdLst>
              <a:gd name="connsiteX0" fmla="*/ 0 w 1602549"/>
              <a:gd name="connsiteY0" fmla="*/ 697109 h 1394217"/>
              <a:gd name="connsiteX1" fmla="*/ 348554 w 1602549"/>
              <a:gd name="connsiteY1" fmla="*/ 0 h 1394217"/>
              <a:gd name="connsiteX2" fmla="*/ 1253995 w 1602549"/>
              <a:gd name="connsiteY2" fmla="*/ 0 h 1394217"/>
              <a:gd name="connsiteX3" fmla="*/ 1602549 w 1602549"/>
              <a:gd name="connsiteY3" fmla="*/ 697109 h 1394217"/>
              <a:gd name="connsiteX4" fmla="*/ 1253995 w 1602549"/>
              <a:gd name="connsiteY4" fmla="*/ 1394217 h 1394217"/>
              <a:gd name="connsiteX5" fmla="*/ 348554 w 1602549"/>
              <a:gd name="connsiteY5" fmla="*/ 1394217 h 1394217"/>
              <a:gd name="connsiteX6" fmla="*/ 0 w 1602549"/>
              <a:gd name="connsiteY6" fmla="*/ 697109 h 139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549" h="1394217">
                <a:moveTo>
                  <a:pt x="801274" y="0"/>
                </a:moveTo>
                <a:lnTo>
                  <a:pt x="1602549" y="303242"/>
                </a:lnTo>
                <a:lnTo>
                  <a:pt x="1602549" y="1090975"/>
                </a:lnTo>
                <a:lnTo>
                  <a:pt x="801274" y="1394217"/>
                </a:lnTo>
                <a:lnTo>
                  <a:pt x="0" y="1090975"/>
                </a:lnTo>
                <a:lnTo>
                  <a:pt x="0" y="303242"/>
                </a:lnTo>
                <a:lnTo>
                  <a:pt x="801274" y="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8910593"/>
              <a:satOff val="-41115"/>
              <a:lumOff val="1513"/>
              <a:alphaOff val="0"/>
            </a:schemeClr>
          </a:fillRef>
          <a:effectRef idx="2">
            <a:schemeClr val="accent4">
              <a:hueOff val="8910593"/>
              <a:satOff val="-41115"/>
              <a:lumOff val="1513"/>
              <a:alphaOff val="0"/>
            </a:schemeClr>
          </a:effectRef>
          <a:fontRef idx="minor">
            <a:schemeClr val="lt1"/>
          </a:fontRef>
        </p:style>
        <p:txBody>
          <a:bodyPr spcFirstLastPara="0" vert="horz" wrap="square" lIns="270605" tIns="303070" rIns="270605" bIns="303070" numCol="1" spcCol="1270" anchor="ctr" anchorCtr="0">
            <a:noAutofit/>
          </a:bodyPr>
          <a:lstStyle/>
          <a:p>
            <a:pPr lvl="0" algn="ctr" defTabSz="622300" rtl="1">
              <a:lnSpc>
                <a:spcPct val="90000"/>
              </a:lnSpc>
              <a:spcBef>
                <a:spcPct val="0"/>
              </a:spcBef>
              <a:spcAft>
                <a:spcPct val="35000"/>
              </a:spcAft>
            </a:pPr>
            <a:r>
              <a:rPr lang="he-IL" sz="2000" b="1" kern="1200" dirty="0" smtClean="0">
                <a:solidFill>
                  <a:schemeClr val="tx1"/>
                </a:solidFill>
              </a:rPr>
              <a:t>אין "פטור" מהתנהגות אלימה</a:t>
            </a:r>
            <a:endParaRPr lang="he-IL" sz="2000" b="1" kern="1200" dirty="0">
              <a:solidFill>
                <a:schemeClr val="tx1"/>
              </a:solidFill>
            </a:endParaRPr>
          </a:p>
        </p:txBody>
      </p:sp>
      <p:sp>
        <p:nvSpPr>
          <p:cNvPr id="20" name="מלבן 19"/>
          <p:cNvSpPr/>
          <p:nvPr/>
        </p:nvSpPr>
        <p:spPr>
          <a:xfrm>
            <a:off x="1070812" y="5218381"/>
            <a:ext cx="2934502" cy="961529"/>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צורה חופשית 20"/>
          <p:cNvSpPr/>
          <p:nvPr/>
        </p:nvSpPr>
        <p:spPr>
          <a:xfrm>
            <a:off x="6656148" y="4897871"/>
            <a:ext cx="2363903" cy="1602549"/>
          </a:xfrm>
          <a:custGeom>
            <a:avLst/>
            <a:gdLst>
              <a:gd name="connsiteX0" fmla="*/ 0 w 1602549"/>
              <a:gd name="connsiteY0" fmla="*/ 697109 h 1394217"/>
              <a:gd name="connsiteX1" fmla="*/ 348554 w 1602549"/>
              <a:gd name="connsiteY1" fmla="*/ 0 h 1394217"/>
              <a:gd name="connsiteX2" fmla="*/ 1253995 w 1602549"/>
              <a:gd name="connsiteY2" fmla="*/ 0 h 1394217"/>
              <a:gd name="connsiteX3" fmla="*/ 1602549 w 1602549"/>
              <a:gd name="connsiteY3" fmla="*/ 697109 h 1394217"/>
              <a:gd name="connsiteX4" fmla="*/ 1253995 w 1602549"/>
              <a:gd name="connsiteY4" fmla="*/ 1394217 h 1394217"/>
              <a:gd name="connsiteX5" fmla="*/ 348554 w 1602549"/>
              <a:gd name="connsiteY5" fmla="*/ 1394217 h 1394217"/>
              <a:gd name="connsiteX6" fmla="*/ 0 w 1602549"/>
              <a:gd name="connsiteY6" fmla="*/ 697109 h 139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2549" h="1394217">
                <a:moveTo>
                  <a:pt x="801274" y="0"/>
                </a:moveTo>
                <a:lnTo>
                  <a:pt x="1602549" y="303242"/>
                </a:lnTo>
                <a:lnTo>
                  <a:pt x="1602549" y="1090975"/>
                </a:lnTo>
                <a:lnTo>
                  <a:pt x="801274" y="1394217"/>
                </a:lnTo>
                <a:lnTo>
                  <a:pt x="0" y="1090975"/>
                </a:lnTo>
                <a:lnTo>
                  <a:pt x="0" y="303242"/>
                </a:lnTo>
                <a:lnTo>
                  <a:pt x="801274" y="0"/>
                </a:lnTo>
                <a:close/>
              </a:path>
            </a:pathLst>
          </a:custGeom>
          <a:scene3d>
            <a:camera prst="orthographicFront"/>
            <a:lightRig rig="threePt" dir="t">
              <a:rot lat="0" lon="0" rev="7500000"/>
            </a:lightRig>
          </a:scene3d>
          <a:sp3d prstMaterial="plastic">
            <a:bevelT w="127000" h="25400" prst="relaxedInset"/>
          </a:sp3d>
        </p:spPr>
        <p:style>
          <a:lnRef idx="0">
            <a:schemeClr val="lt1">
              <a:hueOff val="0"/>
              <a:satOff val="0"/>
              <a:lumOff val="0"/>
              <a:alphaOff val="0"/>
            </a:schemeClr>
          </a:lnRef>
          <a:fillRef idx="3">
            <a:schemeClr val="accent4">
              <a:hueOff val="10395692"/>
              <a:satOff val="-47968"/>
              <a:lumOff val="1765"/>
              <a:alphaOff val="0"/>
            </a:schemeClr>
          </a:fillRef>
          <a:effectRef idx="2">
            <a:schemeClr val="accent4">
              <a:hueOff val="10395692"/>
              <a:satOff val="-47968"/>
              <a:lumOff val="1765"/>
              <a:alphaOff val="0"/>
            </a:schemeClr>
          </a:effectRef>
          <a:fontRef idx="minor">
            <a:schemeClr val="lt1"/>
          </a:fontRef>
        </p:style>
        <p:txBody>
          <a:bodyPr spcFirstLastPara="0" vert="horz" wrap="square" lIns="217265" tIns="249730" rIns="217265" bIns="249730" numCol="1" spcCol="1270" anchor="ctr" anchorCtr="0">
            <a:noAutofit/>
          </a:bodyPr>
          <a:lstStyle/>
          <a:p>
            <a:pPr lvl="0" algn="ctr" defTabSz="533400" rtl="1">
              <a:lnSpc>
                <a:spcPct val="90000"/>
              </a:lnSpc>
              <a:spcBef>
                <a:spcPct val="0"/>
              </a:spcBef>
              <a:spcAft>
                <a:spcPct val="35000"/>
              </a:spcAft>
            </a:pPr>
            <a:r>
              <a:rPr lang="he-IL" sz="2000" b="1" kern="1200" dirty="0" smtClean="0">
                <a:solidFill>
                  <a:schemeClr val="bg1"/>
                </a:solidFill>
              </a:rPr>
              <a:t>שילוב כוחות בין הצוות, ביה"ס המטפלת והפסיכיאטרית</a:t>
            </a:r>
            <a:endParaRPr lang="he-IL" sz="2000" b="1" kern="1200" dirty="0">
              <a:solidFill>
                <a:schemeClr val="bg1"/>
              </a:solidFill>
            </a:endParaRPr>
          </a:p>
        </p:txBody>
      </p:sp>
      <p:sp>
        <p:nvSpPr>
          <p:cNvPr id="8" name="כותרת 7"/>
          <p:cNvSpPr>
            <a:spLocks noGrp="1"/>
          </p:cNvSpPr>
          <p:nvPr>
            <p:ph type="title"/>
          </p:nvPr>
        </p:nvSpPr>
        <p:spPr>
          <a:xfrm rot="1811381">
            <a:off x="8710865" y="714044"/>
            <a:ext cx="3437021" cy="1325563"/>
          </a:xfrm>
          <a:noFill/>
          <a:ln>
            <a:noFill/>
          </a:ln>
        </p:spPr>
        <p:txBody>
          <a:bodyPr>
            <a:normAutofit/>
          </a:bodyPr>
          <a:lstStyle/>
          <a:p>
            <a:r>
              <a:rPr lang="he-IL" sz="8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cs typeface="+mn-cs"/>
              </a:rPr>
              <a:t>תובנות</a:t>
            </a:r>
            <a:endParaRPr lang="he-IL" sz="8000" dirty="0">
              <a:cs typeface="+mn-cs"/>
            </a:endParaRPr>
          </a:p>
        </p:txBody>
      </p:sp>
      <p:sp>
        <p:nvSpPr>
          <p:cNvPr id="2" name="מציין מיקום של תאריך 1"/>
          <p:cNvSpPr>
            <a:spLocks noGrp="1"/>
          </p:cNvSpPr>
          <p:nvPr>
            <p:ph type="dt" sz="half" idx="10"/>
          </p:nvPr>
        </p:nvSpPr>
        <p:spPr/>
        <p:txBody>
          <a:bodyPr/>
          <a:lstStyle/>
          <a:p>
            <a:r>
              <a:rPr lang="he-IL" smtClean="0"/>
              <a:t>2017 - תשעז</a:t>
            </a:r>
            <a:endParaRPr lang="he-IL"/>
          </a:p>
        </p:txBody>
      </p:sp>
      <p:sp>
        <p:nvSpPr>
          <p:cNvPr id="3" name="מציין מיקום של כותרת תחתונה 2"/>
          <p:cNvSpPr>
            <a:spLocks noGrp="1"/>
          </p:cNvSpPr>
          <p:nvPr>
            <p:ph type="ftr" sz="quarter" idx="11"/>
          </p:nvPr>
        </p:nvSpPr>
        <p:spPr/>
        <p:txBody>
          <a:bodyPr/>
          <a:lstStyle/>
          <a:p>
            <a:r>
              <a:rPr lang="he-IL" dirty="0" smtClean="0"/>
              <a:t>חינוך פורץ גבולות 2017 – הצגת מקרה</a:t>
            </a:r>
            <a:endParaRPr lang="he-IL" dirty="0"/>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t>16</a:t>
            </a:fld>
            <a:endParaRPr lang="he-IL"/>
          </a:p>
        </p:txBody>
      </p:sp>
    </p:spTree>
    <p:extLst>
      <p:ext uri="{BB962C8B-B14F-4D97-AF65-F5344CB8AC3E}">
        <p14:creationId xmlns:p14="http://schemas.microsoft.com/office/powerpoint/2010/main" val="305057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out)">
                                      <p:cBhvr>
                                        <p:cTn id="7" dur="2000"/>
                                        <p:tgtEl>
                                          <p:spTgt spid="10"/>
                                        </p:tgtEl>
                                      </p:cBhvr>
                                    </p:animEffect>
                                  </p:childTnLst>
                                </p:cTn>
                              </p:par>
                            </p:childTnLst>
                          </p:cTn>
                        </p:par>
                        <p:par>
                          <p:cTn id="8" fill="hold">
                            <p:stCondLst>
                              <p:cond delay="2000"/>
                            </p:stCondLst>
                            <p:childTnLst>
                              <p:par>
                                <p:cTn id="9" presetID="6" presetClass="entr" presetSubtype="3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circle(out)">
                                      <p:cBhvr>
                                        <p:cTn id="11" dur="2000"/>
                                        <p:tgtEl>
                                          <p:spTgt spid="12"/>
                                        </p:tgtEl>
                                      </p:cBhvr>
                                    </p:animEffect>
                                  </p:childTnLst>
                                </p:cTn>
                              </p:par>
                            </p:childTnLst>
                          </p:cTn>
                        </p:par>
                        <p:par>
                          <p:cTn id="12" fill="hold">
                            <p:stCondLst>
                              <p:cond delay="4000"/>
                            </p:stCondLst>
                            <p:childTnLst>
                              <p:par>
                                <p:cTn id="13" presetID="6" presetClass="entr" presetSubtype="32"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circle(out)">
                                      <p:cBhvr>
                                        <p:cTn id="15" dur="2000"/>
                                        <p:tgtEl>
                                          <p:spTgt spid="15"/>
                                        </p:tgtEl>
                                      </p:cBhvr>
                                    </p:animEffect>
                                  </p:childTnLst>
                                </p:cTn>
                              </p:par>
                            </p:childTnLst>
                          </p:cTn>
                        </p:par>
                        <p:par>
                          <p:cTn id="16" fill="hold">
                            <p:stCondLst>
                              <p:cond delay="6000"/>
                            </p:stCondLst>
                            <p:childTnLst>
                              <p:par>
                                <p:cTn id="17" presetID="6" presetClass="entr" presetSubtype="32"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circle(out)">
                                      <p:cBhvr>
                                        <p:cTn id="19" dur="2000"/>
                                        <p:tgtEl>
                                          <p:spTgt spid="13"/>
                                        </p:tgtEl>
                                      </p:cBhvr>
                                    </p:animEffect>
                                  </p:childTnLst>
                                </p:cTn>
                              </p:par>
                            </p:childTnLst>
                          </p:cTn>
                        </p:par>
                        <p:par>
                          <p:cTn id="20" fill="hold">
                            <p:stCondLst>
                              <p:cond delay="8000"/>
                            </p:stCondLst>
                            <p:childTnLst>
                              <p:par>
                                <p:cTn id="21" presetID="6" presetClass="entr" presetSubtype="32"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circle(out)">
                                      <p:cBhvr>
                                        <p:cTn id="23" dur="2000"/>
                                        <p:tgtEl>
                                          <p:spTgt spid="16"/>
                                        </p:tgtEl>
                                      </p:cBhvr>
                                    </p:animEffect>
                                  </p:childTnLst>
                                </p:cTn>
                              </p:par>
                            </p:childTnLst>
                          </p:cTn>
                        </p:par>
                        <p:par>
                          <p:cTn id="24" fill="hold">
                            <p:stCondLst>
                              <p:cond delay="10000"/>
                            </p:stCondLst>
                            <p:childTnLst>
                              <p:par>
                                <p:cTn id="25" presetID="6" presetClass="entr" presetSubtype="32"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circle(out)">
                                      <p:cBhvr>
                                        <p:cTn id="27" dur="2000"/>
                                        <p:tgtEl>
                                          <p:spTgt spid="18"/>
                                        </p:tgtEl>
                                      </p:cBhvr>
                                    </p:animEffect>
                                  </p:childTnLst>
                                </p:cTn>
                              </p:par>
                            </p:childTnLst>
                          </p:cTn>
                        </p:par>
                        <p:par>
                          <p:cTn id="28" fill="hold">
                            <p:stCondLst>
                              <p:cond delay="12000"/>
                            </p:stCondLst>
                            <p:childTnLst>
                              <p:par>
                                <p:cTn id="29" presetID="6" presetClass="entr" presetSubtype="32"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circle(out)">
                                      <p:cBhvr>
                                        <p:cTn id="31" dur="2000"/>
                                        <p:tgtEl>
                                          <p:spTgt spid="21"/>
                                        </p:tgtEl>
                                      </p:cBhvr>
                                    </p:animEffect>
                                  </p:childTnLst>
                                </p:cTn>
                              </p:par>
                            </p:childTnLst>
                          </p:cTn>
                        </p:par>
                        <p:par>
                          <p:cTn id="32" fill="hold">
                            <p:stCondLst>
                              <p:cond delay="14000"/>
                            </p:stCondLst>
                            <p:childTnLst>
                              <p:par>
                                <p:cTn id="33" presetID="6" presetClass="entr" presetSubtype="32" fill="hold" grpId="0" nodeType="after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circle(out)">
                                      <p:cBhvr>
                                        <p:cTn id="35"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3" grpId="0" animBg="1"/>
      <p:bldP spid="15" grpId="0" animBg="1"/>
      <p:bldP spid="16" grpId="0" animBg="1"/>
      <p:bldP spid="18" grpId="0" animBg="1"/>
      <p:bldP spid="19" grpId="0" animBg="1"/>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צורה חופשית 5"/>
          <p:cNvSpPr/>
          <p:nvPr/>
        </p:nvSpPr>
        <p:spPr>
          <a:xfrm>
            <a:off x="5323493" y="2656493"/>
            <a:ext cx="1545014" cy="1545014"/>
          </a:xfrm>
          <a:custGeom>
            <a:avLst/>
            <a:gdLst>
              <a:gd name="connsiteX0" fmla="*/ 0 w 1545014"/>
              <a:gd name="connsiteY0" fmla="*/ 772507 h 1545014"/>
              <a:gd name="connsiteX1" fmla="*/ 772507 w 1545014"/>
              <a:gd name="connsiteY1" fmla="*/ 0 h 1545014"/>
              <a:gd name="connsiteX2" fmla="*/ 1545014 w 1545014"/>
              <a:gd name="connsiteY2" fmla="*/ 772507 h 1545014"/>
              <a:gd name="connsiteX3" fmla="*/ 772507 w 1545014"/>
              <a:gd name="connsiteY3" fmla="*/ 1545014 h 1545014"/>
              <a:gd name="connsiteX4" fmla="*/ 0 w 1545014"/>
              <a:gd name="connsiteY4" fmla="*/ 772507 h 15450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5014" h="1545014">
                <a:moveTo>
                  <a:pt x="0" y="772507"/>
                </a:moveTo>
                <a:cubicBezTo>
                  <a:pt x="0" y="345863"/>
                  <a:pt x="345863" y="0"/>
                  <a:pt x="772507" y="0"/>
                </a:cubicBezTo>
                <a:cubicBezTo>
                  <a:pt x="1199151" y="0"/>
                  <a:pt x="1545014" y="345863"/>
                  <a:pt x="1545014" y="772507"/>
                </a:cubicBezTo>
                <a:cubicBezTo>
                  <a:pt x="1545014" y="1199151"/>
                  <a:pt x="1199151" y="1545014"/>
                  <a:pt x="772507" y="1545014"/>
                </a:cubicBezTo>
                <a:cubicBezTo>
                  <a:pt x="345863" y="1545014"/>
                  <a:pt x="0" y="1199151"/>
                  <a:pt x="0" y="772507"/>
                </a:cubicBezTo>
                <a:close/>
              </a:path>
            </a:pathLst>
          </a:custGeom>
          <a:solidFill>
            <a:schemeClr val="accent6"/>
          </a:solidFill>
          <a:ln>
            <a:solidFill>
              <a:schemeClr val="accent6">
                <a:lumMod val="40000"/>
                <a:lumOff val="6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244677" tIns="244677" rIns="244677" bIns="244677" numCol="1" spcCol="1270" anchor="ctr" anchorCtr="0">
            <a:noAutofit/>
          </a:bodyPr>
          <a:lstStyle/>
          <a:p>
            <a:pPr lvl="0" algn="ctr" defTabSz="1289050" rtl="1">
              <a:lnSpc>
                <a:spcPct val="90000"/>
              </a:lnSpc>
              <a:spcBef>
                <a:spcPct val="0"/>
              </a:spcBef>
              <a:spcAft>
                <a:spcPct val="35000"/>
              </a:spcAft>
            </a:pPr>
            <a:r>
              <a:rPr lang="he-IL" sz="2900" kern="1200" dirty="0" smtClean="0"/>
              <a:t>אחריות הורית</a:t>
            </a:r>
            <a:endParaRPr lang="he-IL" sz="2900" kern="1200" dirty="0"/>
          </a:p>
        </p:txBody>
      </p:sp>
      <p:sp>
        <p:nvSpPr>
          <p:cNvPr id="8" name="צורה חופשית 7"/>
          <p:cNvSpPr/>
          <p:nvPr/>
        </p:nvSpPr>
        <p:spPr>
          <a:xfrm>
            <a:off x="4800600" y="143165"/>
            <a:ext cx="2590800" cy="400716"/>
          </a:xfrm>
          <a:custGeom>
            <a:avLst/>
            <a:gdLst>
              <a:gd name="connsiteX0" fmla="*/ 0 w 1545014"/>
              <a:gd name="connsiteY0" fmla="*/ 94340 h 566031"/>
              <a:gd name="connsiteX1" fmla="*/ 94340 w 1545014"/>
              <a:gd name="connsiteY1" fmla="*/ 0 h 566031"/>
              <a:gd name="connsiteX2" fmla="*/ 1450674 w 1545014"/>
              <a:gd name="connsiteY2" fmla="*/ 0 h 566031"/>
              <a:gd name="connsiteX3" fmla="*/ 1545014 w 1545014"/>
              <a:gd name="connsiteY3" fmla="*/ 94340 h 566031"/>
              <a:gd name="connsiteX4" fmla="*/ 1545014 w 1545014"/>
              <a:gd name="connsiteY4" fmla="*/ 471691 h 566031"/>
              <a:gd name="connsiteX5" fmla="*/ 1450674 w 1545014"/>
              <a:gd name="connsiteY5" fmla="*/ 566031 h 566031"/>
              <a:gd name="connsiteX6" fmla="*/ 94340 w 1545014"/>
              <a:gd name="connsiteY6" fmla="*/ 566031 h 566031"/>
              <a:gd name="connsiteX7" fmla="*/ 0 w 1545014"/>
              <a:gd name="connsiteY7" fmla="*/ 471691 h 566031"/>
              <a:gd name="connsiteX8" fmla="*/ 0 w 1545014"/>
              <a:gd name="connsiteY8" fmla="*/ 94340 h 5660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5014" h="566031">
                <a:moveTo>
                  <a:pt x="0" y="94340"/>
                </a:moveTo>
                <a:cubicBezTo>
                  <a:pt x="0" y="42237"/>
                  <a:pt x="42237" y="0"/>
                  <a:pt x="94340" y="0"/>
                </a:cubicBezTo>
                <a:lnTo>
                  <a:pt x="1450674" y="0"/>
                </a:lnTo>
                <a:cubicBezTo>
                  <a:pt x="1502777" y="0"/>
                  <a:pt x="1545014" y="42237"/>
                  <a:pt x="1545014" y="94340"/>
                </a:cubicBezTo>
                <a:lnTo>
                  <a:pt x="1545014" y="471691"/>
                </a:lnTo>
                <a:cubicBezTo>
                  <a:pt x="1545014" y="523794"/>
                  <a:pt x="1502777" y="566031"/>
                  <a:pt x="1450674" y="566031"/>
                </a:cubicBezTo>
                <a:lnTo>
                  <a:pt x="94340" y="566031"/>
                </a:lnTo>
                <a:cubicBezTo>
                  <a:pt x="42237" y="566031"/>
                  <a:pt x="0" y="523794"/>
                  <a:pt x="0" y="471691"/>
                </a:cubicBezTo>
                <a:lnTo>
                  <a:pt x="0" y="94340"/>
                </a:lnTo>
                <a:close/>
              </a:path>
            </a:pathLst>
          </a:custGeom>
          <a:solidFill>
            <a:srgbClr val="66FF33"/>
          </a:solidFill>
          <a:scene3d>
            <a:camera prst="orthographicFront"/>
            <a:lightRig rig="threePt" dir="t"/>
          </a:scene3d>
          <a:sp3d>
            <a:bevelT w="165100" prst="coolSlant"/>
          </a:sp3d>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7316" tIns="47316" rIns="47316" bIns="47316" numCol="1" spcCol="1270" anchor="ctr" anchorCtr="0">
            <a:noAutofit/>
          </a:bodyPr>
          <a:lstStyle/>
          <a:p>
            <a:pPr lvl="0" algn="ctr" defTabSz="1377950" rtl="1">
              <a:lnSpc>
                <a:spcPct val="90000"/>
              </a:lnSpc>
              <a:spcBef>
                <a:spcPct val="0"/>
              </a:spcBef>
              <a:spcAft>
                <a:spcPct val="35000"/>
              </a:spcAft>
            </a:pPr>
            <a:r>
              <a:rPr lang="he-IL" sz="2000" b="1" kern="1200" dirty="0" smtClean="0"/>
              <a:t>יעד תואם ויחסי שותפות</a:t>
            </a:r>
            <a:endParaRPr lang="he-IL" sz="2000" b="1" kern="1200" dirty="0"/>
          </a:p>
        </p:txBody>
      </p:sp>
      <p:sp>
        <p:nvSpPr>
          <p:cNvPr id="12" name="צורה חופשית 11"/>
          <p:cNvSpPr/>
          <p:nvPr/>
        </p:nvSpPr>
        <p:spPr>
          <a:xfrm>
            <a:off x="10972800" y="3174895"/>
            <a:ext cx="902770" cy="399830"/>
          </a:xfrm>
          <a:custGeom>
            <a:avLst/>
            <a:gdLst>
              <a:gd name="connsiteX0" fmla="*/ 0 w 1404557"/>
              <a:gd name="connsiteY0" fmla="*/ 94132 h 564780"/>
              <a:gd name="connsiteX1" fmla="*/ 94132 w 1404557"/>
              <a:gd name="connsiteY1" fmla="*/ 0 h 564780"/>
              <a:gd name="connsiteX2" fmla="*/ 1310425 w 1404557"/>
              <a:gd name="connsiteY2" fmla="*/ 0 h 564780"/>
              <a:gd name="connsiteX3" fmla="*/ 1404557 w 1404557"/>
              <a:gd name="connsiteY3" fmla="*/ 94132 h 564780"/>
              <a:gd name="connsiteX4" fmla="*/ 1404557 w 1404557"/>
              <a:gd name="connsiteY4" fmla="*/ 470648 h 564780"/>
              <a:gd name="connsiteX5" fmla="*/ 1310425 w 1404557"/>
              <a:gd name="connsiteY5" fmla="*/ 564780 h 564780"/>
              <a:gd name="connsiteX6" fmla="*/ 94132 w 1404557"/>
              <a:gd name="connsiteY6" fmla="*/ 564780 h 564780"/>
              <a:gd name="connsiteX7" fmla="*/ 0 w 1404557"/>
              <a:gd name="connsiteY7" fmla="*/ 470648 h 564780"/>
              <a:gd name="connsiteX8" fmla="*/ 0 w 1404557"/>
              <a:gd name="connsiteY8" fmla="*/ 94132 h 56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4557" h="564780">
                <a:moveTo>
                  <a:pt x="0" y="94132"/>
                </a:moveTo>
                <a:cubicBezTo>
                  <a:pt x="0" y="42144"/>
                  <a:pt x="42144" y="0"/>
                  <a:pt x="94132" y="0"/>
                </a:cubicBezTo>
                <a:lnTo>
                  <a:pt x="1310425" y="0"/>
                </a:lnTo>
                <a:cubicBezTo>
                  <a:pt x="1362413" y="0"/>
                  <a:pt x="1404557" y="42144"/>
                  <a:pt x="1404557" y="94132"/>
                </a:cubicBezTo>
                <a:lnTo>
                  <a:pt x="1404557" y="470648"/>
                </a:lnTo>
                <a:cubicBezTo>
                  <a:pt x="1404557" y="522636"/>
                  <a:pt x="1362413" y="564780"/>
                  <a:pt x="1310425" y="564780"/>
                </a:cubicBezTo>
                <a:lnTo>
                  <a:pt x="94132" y="564780"/>
                </a:lnTo>
                <a:cubicBezTo>
                  <a:pt x="42144" y="564780"/>
                  <a:pt x="0" y="522636"/>
                  <a:pt x="0" y="470648"/>
                </a:cubicBezTo>
                <a:lnTo>
                  <a:pt x="0" y="94132"/>
                </a:lnTo>
                <a:close/>
              </a:path>
            </a:pathLst>
          </a:custGeom>
          <a:solidFill>
            <a:schemeClr val="accent2">
              <a:lumMod val="60000"/>
              <a:lumOff val="40000"/>
            </a:schemeClr>
          </a:solidFill>
          <a:scene3d>
            <a:camera prst="orthographicFront"/>
            <a:lightRig rig="threePt" dir="t"/>
          </a:scene3d>
          <a:sp3d>
            <a:bevelT w="165100" prst="coolSlant"/>
          </a:sp3d>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7255" tIns="47255" rIns="47255" bIns="47255" numCol="1" spcCol="1270" anchor="ctr" anchorCtr="0">
            <a:noAutofit/>
          </a:bodyPr>
          <a:lstStyle/>
          <a:p>
            <a:pPr lvl="0" algn="ctr" defTabSz="1377950" rtl="1">
              <a:lnSpc>
                <a:spcPct val="90000"/>
              </a:lnSpc>
              <a:spcBef>
                <a:spcPct val="0"/>
              </a:spcBef>
              <a:spcAft>
                <a:spcPct val="35000"/>
              </a:spcAft>
            </a:pPr>
            <a:r>
              <a:rPr lang="he-IL" sz="2000" b="1" kern="1200" dirty="0" smtClean="0"/>
              <a:t>אחריות</a:t>
            </a:r>
            <a:endParaRPr lang="he-IL" sz="2000" b="1" kern="1200" dirty="0"/>
          </a:p>
        </p:txBody>
      </p:sp>
      <p:sp>
        <p:nvSpPr>
          <p:cNvPr id="20" name="צורה חופשית 19"/>
          <p:cNvSpPr/>
          <p:nvPr/>
        </p:nvSpPr>
        <p:spPr>
          <a:xfrm>
            <a:off x="341495" y="3191401"/>
            <a:ext cx="993048" cy="366819"/>
          </a:xfrm>
          <a:custGeom>
            <a:avLst/>
            <a:gdLst>
              <a:gd name="connsiteX0" fmla="*/ 0 w 1545014"/>
              <a:gd name="connsiteY0" fmla="*/ 86360 h 518151"/>
              <a:gd name="connsiteX1" fmla="*/ 86360 w 1545014"/>
              <a:gd name="connsiteY1" fmla="*/ 0 h 518151"/>
              <a:gd name="connsiteX2" fmla="*/ 1458654 w 1545014"/>
              <a:gd name="connsiteY2" fmla="*/ 0 h 518151"/>
              <a:gd name="connsiteX3" fmla="*/ 1545014 w 1545014"/>
              <a:gd name="connsiteY3" fmla="*/ 86360 h 518151"/>
              <a:gd name="connsiteX4" fmla="*/ 1545014 w 1545014"/>
              <a:gd name="connsiteY4" fmla="*/ 431791 h 518151"/>
              <a:gd name="connsiteX5" fmla="*/ 1458654 w 1545014"/>
              <a:gd name="connsiteY5" fmla="*/ 518151 h 518151"/>
              <a:gd name="connsiteX6" fmla="*/ 86360 w 1545014"/>
              <a:gd name="connsiteY6" fmla="*/ 518151 h 518151"/>
              <a:gd name="connsiteX7" fmla="*/ 0 w 1545014"/>
              <a:gd name="connsiteY7" fmla="*/ 431791 h 518151"/>
              <a:gd name="connsiteX8" fmla="*/ 0 w 1545014"/>
              <a:gd name="connsiteY8" fmla="*/ 86360 h 5181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5014" h="518151">
                <a:moveTo>
                  <a:pt x="0" y="86360"/>
                </a:moveTo>
                <a:cubicBezTo>
                  <a:pt x="0" y="38665"/>
                  <a:pt x="38665" y="0"/>
                  <a:pt x="86360" y="0"/>
                </a:cubicBezTo>
                <a:lnTo>
                  <a:pt x="1458654" y="0"/>
                </a:lnTo>
                <a:cubicBezTo>
                  <a:pt x="1506349" y="0"/>
                  <a:pt x="1545014" y="38665"/>
                  <a:pt x="1545014" y="86360"/>
                </a:cubicBezTo>
                <a:lnTo>
                  <a:pt x="1545014" y="431791"/>
                </a:lnTo>
                <a:cubicBezTo>
                  <a:pt x="1545014" y="479486"/>
                  <a:pt x="1506349" y="518151"/>
                  <a:pt x="1458654" y="518151"/>
                </a:cubicBezTo>
                <a:lnTo>
                  <a:pt x="86360" y="518151"/>
                </a:lnTo>
                <a:cubicBezTo>
                  <a:pt x="38665" y="518151"/>
                  <a:pt x="0" y="479486"/>
                  <a:pt x="0" y="431791"/>
                </a:cubicBezTo>
                <a:lnTo>
                  <a:pt x="0" y="86360"/>
                </a:lnTo>
                <a:close/>
              </a:path>
            </a:pathLst>
          </a:custGeom>
          <a:solidFill>
            <a:schemeClr val="accent2">
              <a:lumMod val="50000"/>
            </a:schemeClr>
          </a:solidFill>
          <a:scene3d>
            <a:camera prst="orthographicFront"/>
            <a:lightRig rig="threePt" dir="t"/>
          </a:scene3d>
          <a:sp3d>
            <a:bevelT w="165100" prst="coolSlant"/>
          </a:sp3d>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4979" tIns="44979" rIns="44979" bIns="44979" numCol="1" spcCol="1270" anchor="ctr" anchorCtr="0">
            <a:noAutofit/>
          </a:bodyPr>
          <a:lstStyle/>
          <a:p>
            <a:pPr lvl="0" algn="ctr" defTabSz="1377950" rtl="1">
              <a:lnSpc>
                <a:spcPct val="90000"/>
              </a:lnSpc>
              <a:spcBef>
                <a:spcPct val="0"/>
              </a:spcBef>
              <a:spcAft>
                <a:spcPct val="35000"/>
              </a:spcAft>
            </a:pPr>
            <a:r>
              <a:rPr lang="he-IL" sz="2000" b="1" kern="1200" dirty="0" smtClean="0">
                <a:solidFill>
                  <a:schemeClr val="bg1"/>
                </a:solidFill>
              </a:rPr>
              <a:t>אונס</a:t>
            </a:r>
            <a:endParaRPr lang="he-IL" sz="2000" b="1" kern="1200" dirty="0">
              <a:solidFill>
                <a:schemeClr val="bg1"/>
              </a:solidFill>
            </a:endParaRPr>
          </a:p>
        </p:txBody>
      </p:sp>
      <p:sp>
        <p:nvSpPr>
          <p:cNvPr id="10" name="צורה חופשית 9"/>
          <p:cNvSpPr/>
          <p:nvPr/>
        </p:nvSpPr>
        <p:spPr>
          <a:xfrm>
            <a:off x="10078207" y="1008120"/>
            <a:ext cx="1257663" cy="451699"/>
          </a:xfrm>
          <a:custGeom>
            <a:avLst/>
            <a:gdLst>
              <a:gd name="connsiteX0" fmla="*/ 0 w 1545014"/>
              <a:gd name="connsiteY0" fmla="*/ 117658 h 705932"/>
              <a:gd name="connsiteX1" fmla="*/ 117658 w 1545014"/>
              <a:gd name="connsiteY1" fmla="*/ 0 h 705932"/>
              <a:gd name="connsiteX2" fmla="*/ 1427356 w 1545014"/>
              <a:gd name="connsiteY2" fmla="*/ 0 h 705932"/>
              <a:gd name="connsiteX3" fmla="*/ 1545014 w 1545014"/>
              <a:gd name="connsiteY3" fmla="*/ 117658 h 705932"/>
              <a:gd name="connsiteX4" fmla="*/ 1545014 w 1545014"/>
              <a:gd name="connsiteY4" fmla="*/ 588274 h 705932"/>
              <a:gd name="connsiteX5" fmla="*/ 1427356 w 1545014"/>
              <a:gd name="connsiteY5" fmla="*/ 705932 h 705932"/>
              <a:gd name="connsiteX6" fmla="*/ 117658 w 1545014"/>
              <a:gd name="connsiteY6" fmla="*/ 705932 h 705932"/>
              <a:gd name="connsiteX7" fmla="*/ 0 w 1545014"/>
              <a:gd name="connsiteY7" fmla="*/ 588274 h 705932"/>
              <a:gd name="connsiteX8" fmla="*/ 0 w 1545014"/>
              <a:gd name="connsiteY8" fmla="*/ 117658 h 70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5014" h="705932">
                <a:moveTo>
                  <a:pt x="0" y="117658"/>
                </a:moveTo>
                <a:cubicBezTo>
                  <a:pt x="0" y="52677"/>
                  <a:pt x="52677" y="0"/>
                  <a:pt x="117658" y="0"/>
                </a:cubicBezTo>
                <a:lnTo>
                  <a:pt x="1427356" y="0"/>
                </a:lnTo>
                <a:cubicBezTo>
                  <a:pt x="1492337" y="0"/>
                  <a:pt x="1545014" y="52677"/>
                  <a:pt x="1545014" y="117658"/>
                </a:cubicBezTo>
                <a:lnTo>
                  <a:pt x="1545014" y="588274"/>
                </a:lnTo>
                <a:cubicBezTo>
                  <a:pt x="1545014" y="653255"/>
                  <a:pt x="1492337" y="705932"/>
                  <a:pt x="1427356" y="705932"/>
                </a:cubicBezTo>
                <a:lnTo>
                  <a:pt x="117658" y="705932"/>
                </a:lnTo>
                <a:cubicBezTo>
                  <a:pt x="52677" y="705932"/>
                  <a:pt x="0" y="653255"/>
                  <a:pt x="0" y="588274"/>
                </a:cubicBezTo>
                <a:lnTo>
                  <a:pt x="0" y="117658"/>
                </a:lnTo>
                <a:close/>
              </a:path>
            </a:pathLst>
          </a:custGeom>
          <a:solidFill>
            <a:srgbClr val="FFFF00"/>
          </a:solidFill>
          <a:scene3d>
            <a:camera prst="orthographicFront"/>
            <a:lightRig rig="threePt" dir="t"/>
          </a:scene3d>
          <a:sp3d>
            <a:bevelT w="165100" prst="coolSlant"/>
          </a:sp3d>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4146" tIns="54146" rIns="54146" bIns="54146" numCol="1" spcCol="1270" anchor="ctr" anchorCtr="0">
            <a:noAutofit/>
          </a:bodyPr>
          <a:lstStyle/>
          <a:p>
            <a:pPr lvl="0" algn="ctr" defTabSz="1377950" rtl="1">
              <a:lnSpc>
                <a:spcPct val="90000"/>
              </a:lnSpc>
              <a:spcBef>
                <a:spcPct val="0"/>
              </a:spcBef>
              <a:spcAft>
                <a:spcPct val="35000"/>
              </a:spcAft>
            </a:pPr>
            <a:r>
              <a:rPr lang="he-IL" sz="2000" b="1" kern="1200" dirty="0" smtClean="0"/>
              <a:t>הזדהות</a:t>
            </a:r>
            <a:endParaRPr lang="he-IL" sz="2000" b="1" kern="1200" dirty="0"/>
          </a:p>
        </p:txBody>
      </p:sp>
      <p:sp>
        <p:nvSpPr>
          <p:cNvPr id="22" name="צורה חופשית 21"/>
          <p:cNvSpPr/>
          <p:nvPr/>
        </p:nvSpPr>
        <p:spPr>
          <a:xfrm>
            <a:off x="949523" y="1018952"/>
            <a:ext cx="1257663" cy="430034"/>
          </a:xfrm>
          <a:custGeom>
            <a:avLst/>
            <a:gdLst>
              <a:gd name="connsiteX0" fmla="*/ 0 w 1545014"/>
              <a:gd name="connsiteY0" fmla="*/ 85091 h 510534"/>
              <a:gd name="connsiteX1" fmla="*/ 85091 w 1545014"/>
              <a:gd name="connsiteY1" fmla="*/ 0 h 510534"/>
              <a:gd name="connsiteX2" fmla="*/ 1459923 w 1545014"/>
              <a:gd name="connsiteY2" fmla="*/ 0 h 510534"/>
              <a:gd name="connsiteX3" fmla="*/ 1545014 w 1545014"/>
              <a:gd name="connsiteY3" fmla="*/ 85091 h 510534"/>
              <a:gd name="connsiteX4" fmla="*/ 1545014 w 1545014"/>
              <a:gd name="connsiteY4" fmla="*/ 425443 h 510534"/>
              <a:gd name="connsiteX5" fmla="*/ 1459923 w 1545014"/>
              <a:gd name="connsiteY5" fmla="*/ 510534 h 510534"/>
              <a:gd name="connsiteX6" fmla="*/ 85091 w 1545014"/>
              <a:gd name="connsiteY6" fmla="*/ 510534 h 510534"/>
              <a:gd name="connsiteX7" fmla="*/ 0 w 1545014"/>
              <a:gd name="connsiteY7" fmla="*/ 425443 h 510534"/>
              <a:gd name="connsiteX8" fmla="*/ 0 w 1545014"/>
              <a:gd name="connsiteY8" fmla="*/ 85091 h 510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5014" h="510534">
                <a:moveTo>
                  <a:pt x="0" y="85091"/>
                </a:moveTo>
                <a:cubicBezTo>
                  <a:pt x="0" y="38097"/>
                  <a:pt x="38097" y="0"/>
                  <a:pt x="85091" y="0"/>
                </a:cubicBezTo>
                <a:lnTo>
                  <a:pt x="1459923" y="0"/>
                </a:lnTo>
                <a:cubicBezTo>
                  <a:pt x="1506917" y="0"/>
                  <a:pt x="1545014" y="38097"/>
                  <a:pt x="1545014" y="85091"/>
                </a:cubicBezTo>
                <a:lnTo>
                  <a:pt x="1545014" y="425443"/>
                </a:lnTo>
                <a:cubicBezTo>
                  <a:pt x="1545014" y="472437"/>
                  <a:pt x="1506917" y="510534"/>
                  <a:pt x="1459923" y="510534"/>
                </a:cubicBezTo>
                <a:lnTo>
                  <a:pt x="85091" y="510534"/>
                </a:lnTo>
                <a:cubicBezTo>
                  <a:pt x="38097" y="510534"/>
                  <a:pt x="0" y="472437"/>
                  <a:pt x="0" y="425443"/>
                </a:cubicBezTo>
                <a:lnTo>
                  <a:pt x="0" y="85091"/>
                </a:lnTo>
                <a:close/>
              </a:path>
            </a:pathLst>
          </a:custGeom>
          <a:solidFill>
            <a:schemeClr val="tx1"/>
          </a:solidFill>
          <a:scene3d>
            <a:camera prst="orthographicFront"/>
            <a:lightRig rig="threePt" dir="t"/>
          </a:scene3d>
          <a:sp3d>
            <a:bevelT w="165100" prst="coolSlant"/>
          </a:sp3d>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4607" tIns="44607" rIns="44607" bIns="44607" numCol="1" spcCol="1270" anchor="ctr" anchorCtr="0">
            <a:noAutofit/>
          </a:bodyPr>
          <a:lstStyle/>
          <a:p>
            <a:pPr lvl="0" algn="ctr" defTabSz="1377950" rtl="1">
              <a:lnSpc>
                <a:spcPct val="90000"/>
              </a:lnSpc>
              <a:spcBef>
                <a:spcPct val="0"/>
              </a:spcBef>
              <a:spcAft>
                <a:spcPct val="35000"/>
              </a:spcAft>
            </a:pPr>
            <a:r>
              <a:rPr lang="he-IL" sz="2000" b="1" kern="1200" dirty="0" smtClean="0">
                <a:solidFill>
                  <a:schemeClr val="bg1"/>
                </a:solidFill>
              </a:rPr>
              <a:t>הרס</a:t>
            </a:r>
            <a:endParaRPr lang="he-IL" sz="2000" b="1" kern="1200" dirty="0">
              <a:solidFill>
                <a:schemeClr val="bg1"/>
              </a:solidFill>
            </a:endParaRPr>
          </a:p>
        </p:txBody>
      </p:sp>
      <p:grpSp>
        <p:nvGrpSpPr>
          <p:cNvPr id="59" name="קבוצה 58"/>
          <p:cNvGrpSpPr/>
          <p:nvPr/>
        </p:nvGrpSpPr>
        <p:grpSpPr>
          <a:xfrm flipH="1">
            <a:off x="1809510" y="3100780"/>
            <a:ext cx="652009" cy="548061"/>
            <a:chOff x="9839485" y="3097047"/>
            <a:chExt cx="652009" cy="548061"/>
          </a:xfrm>
        </p:grpSpPr>
        <p:sp>
          <p:nvSpPr>
            <p:cNvPr id="61" name="אליפסה 60"/>
            <p:cNvSpPr/>
            <p:nvPr/>
          </p:nvSpPr>
          <p:spPr>
            <a:xfrm>
              <a:off x="9923352" y="3170903"/>
              <a:ext cx="474265" cy="3982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2" name="אליפסה 61"/>
            <p:cNvSpPr/>
            <p:nvPr/>
          </p:nvSpPr>
          <p:spPr>
            <a:xfrm>
              <a:off x="9839485" y="3097047"/>
              <a:ext cx="652009" cy="5480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3" name="אליפסה 62"/>
            <p:cNvSpPr/>
            <p:nvPr/>
          </p:nvSpPr>
          <p:spPr>
            <a:xfrm>
              <a:off x="10116336" y="3328325"/>
              <a:ext cx="86457" cy="6901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cxnSp>
        <p:nvCxnSpPr>
          <p:cNvPr id="60" name="מחבר חץ ישר 59"/>
          <p:cNvCxnSpPr/>
          <p:nvPr/>
        </p:nvCxnSpPr>
        <p:spPr>
          <a:xfrm>
            <a:off x="1328204" y="3372632"/>
            <a:ext cx="741681" cy="435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46" name="קבוצה 45"/>
          <p:cNvGrpSpPr/>
          <p:nvPr/>
        </p:nvGrpSpPr>
        <p:grpSpPr>
          <a:xfrm>
            <a:off x="9839485" y="3100780"/>
            <a:ext cx="652009" cy="548061"/>
            <a:chOff x="9839485" y="3097047"/>
            <a:chExt cx="652009" cy="548061"/>
          </a:xfrm>
        </p:grpSpPr>
        <p:sp>
          <p:nvSpPr>
            <p:cNvPr id="42" name="אליפסה 41"/>
            <p:cNvSpPr/>
            <p:nvPr/>
          </p:nvSpPr>
          <p:spPr>
            <a:xfrm>
              <a:off x="9923352" y="3170903"/>
              <a:ext cx="474265" cy="3982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אליפסה 25"/>
            <p:cNvSpPr/>
            <p:nvPr/>
          </p:nvSpPr>
          <p:spPr>
            <a:xfrm>
              <a:off x="9839485" y="3097047"/>
              <a:ext cx="652009" cy="5480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1" name="אליפסה 40"/>
            <p:cNvSpPr/>
            <p:nvPr/>
          </p:nvSpPr>
          <p:spPr>
            <a:xfrm>
              <a:off x="10116336" y="3328325"/>
              <a:ext cx="86457" cy="6901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cxnSp>
        <p:nvCxnSpPr>
          <p:cNvPr id="36" name="מחבר חץ ישר 35"/>
          <p:cNvCxnSpPr/>
          <p:nvPr/>
        </p:nvCxnSpPr>
        <p:spPr>
          <a:xfrm flipH="1">
            <a:off x="10271191" y="3370914"/>
            <a:ext cx="701610" cy="7792"/>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צורה חופשית 71"/>
          <p:cNvSpPr/>
          <p:nvPr/>
        </p:nvSpPr>
        <p:spPr>
          <a:xfrm>
            <a:off x="935874" y="5351597"/>
            <a:ext cx="1257663" cy="430034"/>
          </a:xfrm>
          <a:custGeom>
            <a:avLst/>
            <a:gdLst>
              <a:gd name="connsiteX0" fmla="*/ 0 w 1545014"/>
              <a:gd name="connsiteY0" fmla="*/ 85091 h 510534"/>
              <a:gd name="connsiteX1" fmla="*/ 85091 w 1545014"/>
              <a:gd name="connsiteY1" fmla="*/ 0 h 510534"/>
              <a:gd name="connsiteX2" fmla="*/ 1459923 w 1545014"/>
              <a:gd name="connsiteY2" fmla="*/ 0 h 510534"/>
              <a:gd name="connsiteX3" fmla="*/ 1545014 w 1545014"/>
              <a:gd name="connsiteY3" fmla="*/ 85091 h 510534"/>
              <a:gd name="connsiteX4" fmla="*/ 1545014 w 1545014"/>
              <a:gd name="connsiteY4" fmla="*/ 425443 h 510534"/>
              <a:gd name="connsiteX5" fmla="*/ 1459923 w 1545014"/>
              <a:gd name="connsiteY5" fmla="*/ 510534 h 510534"/>
              <a:gd name="connsiteX6" fmla="*/ 85091 w 1545014"/>
              <a:gd name="connsiteY6" fmla="*/ 510534 h 510534"/>
              <a:gd name="connsiteX7" fmla="*/ 0 w 1545014"/>
              <a:gd name="connsiteY7" fmla="*/ 425443 h 510534"/>
              <a:gd name="connsiteX8" fmla="*/ 0 w 1545014"/>
              <a:gd name="connsiteY8" fmla="*/ 85091 h 510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5014" h="510534">
                <a:moveTo>
                  <a:pt x="0" y="85091"/>
                </a:moveTo>
                <a:cubicBezTo>
                  <a:pt x="0" y="38097"/>
                  <a:pt x="38097" y="0"/>
                  <a:pt x="85091" y="0"/>
                </a:cubicBezTo>
                <a:lnTo>
                  <a:pt x="1459923" y="0"/>
                </a:lnTo>
                <a:cubicBezTo>
                  <a:pt x="1506917" y="0"/>
                  <a:pt x="1545014" y="38097"/>
                  <a:pt x="1545014" y="85091"/>
                </a:cubicBezTo>
                <a:lnTo>
                  <a:pt x="1545014" y="425443"/>
                </a:lnTo>
                <a:cubicBezTo>
                  <a:pt x="1545014" y="472437"/>
                  <a:pt x="1506917" y="510534"/>
                  <a:pt x="1459923" y="510534"/>
                </a:cubicBezTo>
                <a:lnTo>
                  <a:pt x="85091" y="510534"/>
                </a:lnTo>
                <a:cubicBezTo>
                  <a:pt x="38097" y="510534"/>
                  <a:pt x="0" y="472437"/>
                  <a:pt x="0" y="425443"/>
                </a:cubicBezTo>
                <a:lnTo>
                  <a:pt x="0" y="85091"/>
                </a:lnTo>
                <a:close/>
              </a:path>
            </a:pathLst>
          </a:custGeom>
          <a:solidFill>
            <a:schemeClr val="accent2"/>
          </a:solidFill>
          <a:scene3d>
            <a:camera prst="orthographicFront"/>
            <a:lightRig rig="threePt" dir="t"/>
          </a:scene3d>
          <a:sp3d>
            <a:bevelT w="165100" prst="coolSlant"/>
          </a:sp3d>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4607" tIns="44607" rIns="44607" bIns="44607" numCol="1" spcCol="1270" anchor="ctr" anchorCtr="0">
            <a:noAutofit/>
          </a:bodyPr>
          <a:lstStyle/>
          <a:p>
            <a:pPr lvl="0" algn="ctr" defTabSz="1377950" rtl="1">
              <a:lnSpc>
                <a:spcPct val="90000"/>
              </a:lnSpc>
              <a:spcBef>
                <a:spcPct val="0"/>
              </a:spcBef>
              <a:spcAft>
                <a:spcPct val="35000"/>
              </a:spcAft>
            </a:pPr>
            <a:r>
              <a:rPr lang="he-IL" sz="2000" b="1" kern="1200" dirty="0" smtClean="0">
                <a:solidFill>
                  <a:schemeClr val="bg1"/>
                </a:solidFill>
              </a:rPr>
              <a:t>ביטול</a:t>
            </a:r>
            <a:endParaRPr lang="he-IL" sz="2000" b="1" kern="1200" dirty="0">
              <a:solidFill>
                <a:schemeClr val="bg1"/>
              </a:solidFill>
            </a:endParaRPr>
          </a:p>
        </p:txBody>
      </p:sp>
      <p:sp>
        <p:nvSpPr>
          <p:cNvPr id="73" name="צורה חופשית 72"/>
          <p:cNvSpPr/>
          <p:nvPr/>
        </p:nvSpPr>
        <p:spPr>
          <a:xfrm>
            <a:off x="10017814" y="5340269"/>
            <a:ext cx="1560775" cy="430034"/>
          </a:xfrm>
          <a:custGeom>
            <a:avLst/>
            <a:gdLst>
              <a:gd name="connsiteX0" fmla="*/ 0 w 1545014"/>
              <a:gd name="connsiteY0" fmla="*/ 85091 h 510534"/>
              <a:gd name="connsiteX1" fmla="*/ 85091 w 1545014"/>
              <a:gd name="connsiteY1" fmla="*/ 0 h 510534"/>
              <a:gd name="connsiteX2" fmla="*/ 1459923 w 1545014"/>
              <a:gd name="connsiteY2" fmla="*/ 0 h 510534"/>
              <a:gd name="connsiteX3" fmla="*/ 1545014 w 1545014"/>
              <a:gd name="connsiteY3" fmla="*/ 85091 h 510534"/>
              <a:gd name="connsiteX4" fmla="*/ 1545014 w 1545014"/>
              <a:gd name="connsiteY4" fmla="*/ 425443 h 510534"/>
              <a:gd name="connsiteX5" fmla="*/ 1459923 w 1545014"/>
              <a:gd name="connsiteY5" fmla="*/ 510534 h 510534"/>
              <a:gd name="connsiteX6" fmla="*/ 85091 w 1545014"/>
              <a:gd name="connsiteY6" fmla="*/ 510534 h 510534"/>
              <a:gd name="connsiteX7" fmla="*/ 0 w 1545014"/>
              <a:gd name="connsiteY7" fmla="*/ 425443 h 510534"/>
              <a:gd name="connsiteX8" fmla="*/ 0 w 1545014"/>
              <a:gd name="connsiteY8" fmla="*/ 85091 h 510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5014" h="510534">
                <a:moveTo>
                  <a:pt x="0" y="85091"/>
                </a:moveTo>
                <a:cubicBezTo>
                  <a:pt x="0" y="38097"/>
                  <a:pt x="38097" y="0"/>
                  <a:pt x="85091" y="0"/>
                </a:cubicBezTo>
                <a:lnTo>
                  <a:pt x="1459923" y="0"/>
                </a:lnTo>
                <a:cubicBezTo>
                  <a:pt x="1506917" y="0"/>
                  <a:pt x="1545014" y="38097"/>
                  <a:pt x="1545014" y="85091"/>
                </a:cubicBezTo>
                <a:lnTo>
                  <a:pt x="1545014" y="425443"/>
                </a:lnTo>
                <a:cubicBezTo>
                  <a:pt x="1545014" y="472437"/>
                  <a:pt x="1506917" y="510534"/>
                  <a:pt x="1459923" y="510534"/>
                </a:cubicBezTo>
                <a:lnTo>
                  <a:pt x="85091" y="510534"/>
                </a:lnTo>
                <a:cubicBezTo>
                  <a:pt x="38097" y="510534"/>
                  <a:pt x="0" y="472437"/>
                  <a:pt x="0" y="425443"/>
                </a:cubicBezTo>
                <a:lnTo>
                  <a:pt x="0" y="85091"/>
                </a:lnTo>
                <a:close/>
              </a:path>
            </a:pathLst>
          </a:custGeom>
          <a:solidFill>
            <a:schemeClr val="accent4"/>
          </a:solidFill>
          <a:scene3d>
            <a:camera prst="orthographicFront"/>
            <a:lightRig rig="threePt" dir="t"/>
          </a:scene3d>
          <a:sp3d>
            <a:bevelT w="165100" prst="coolSlant"/>
          </a:sp3d>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44607" tIns="44607" rIns="44607" bIns="44607" numCol="1" spcCol="1270" anchor="ctr" anchorCtr="0">
            <a:noAutofit/>
          </a:bodyPr>
          <a:lstStyle/>
          <a:p>
            <a:pPr lvl="0" algn="ctr" defTabSz="1377950" rtl="1">
              <a:lnSpc>
                <a:spcPct val="90000"/>
              </a:lnSpc>
              <a:spcBef>
                <a:spcPct val="0"/>
              </a:spcBef>
              <a:spcAft>
                <a:spcPct val="35000"/>
              </a:spcAft>
            </a:pPr>
            <a:r>
              <a:rPr lang="he-IL" sz="2000" b="1" kern="1200" dirty="0" smtClean="0"/>
              <a:t>כיבוד גבולות</a:t>
            </a:r>
            <a:endParaRPr lang="he-IL" sz="2000" b="1" kern="1200" dirty="0"/>
          </a:p>
        </p:txBody>
      </p:sp>
      <p:grpSp>
        <p:nvGrpSpPr>
          <p:cNvPr id="47" name="קבוצה 46"/>
          <p:cNvGrpSpPr/>
          <p:nvPr/>
        </p:nvGrpSpPr>
        <p:grpSpPr>
          <a:xfrm>
            <a:off x="8930000" y="1582876"/>
            <a:ext cx="652009" cy="548061"/>
            <a:chOff x="9839485" y="3097047"/>
            <a:chExt cx="652009" cy="548061"/>
          </a:xfrm>
        </p:grpSpPr>
        <p:sp>
          <p:nvSpPr>
            <p:cNvPr id="48" name="אליפסה 47"/>
            <p:cNvSpPr/>
            <p:nvPr/>
          </p:nvSpPr>
          <p:spPr>
            <a:xfrm>
              <a:off x="9923352" y="3170903"/>
              <a:ext cx="474265" cy="3982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9" name="אליפסה 48"/>
            <p:cNvSpPr/>
            <p:nvPr/>
          </p:nvSpPr>
          <p:spPr>
            <a:xfrm>
              <a:off x="9839485" y="3097047"/>
              <a:ext cx="652009" cy="5480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50" name="אליפסה 49"/>
            <p:cNvSpPr/>
            <p:nvPr/>
          </p:nvSpPr>
          <p:spPr>
            <a:xfrm>
              <a:off x="10116336" y="3328325"/>
              <a:ext cx="86457" cy="6901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cxnSp>
        <p:nvCxnSpPr>
          <p:cNvPr id="51" name="מחבר חץ ישר 50"/>
          <p:cNvCxnSpPr/>
          <p:nvPr/>
        </p:nvCxnSpPr>
        <p:spPr>
          <a:xfrm flipH="1">
            <a:off x="9312233" y="1465496"/>
            <a:ext cx="705581" cy="3486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1" name="קבוצה 90"/>
          <p:cNvGrpSpPr/>
          <p:nvPr/>
        </p:nvGrpSpPr>
        <p:grpSpPr>
          <a:xfrm flipV="1">
            <a:off x="8945920" y="4684058"/>
            <a:ext cx="652009" cy="548061"/>
            <a:chOff x="9839485" y="3097047"/>
            <a:chExt cx="652009" cy="548061"/>
          </a:xfrm>
        </p:grpSpPr>
        <p:sp>
          <p:nvSpPr>
            <p:cNvPr id="94" name="אליפסה 93"/>
            <p:cNvSpPr/>
            <p:nvPr/>
          </p:nvSpPr>
          <p:spPr>
            <a:xfrm>
              <a:off x="9923352" y="3170903"/>
              <a:ext cx="474265" cy="3982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5" name="אליפסה 94"/>
            <p:cNvSpPr/>
            <p:nvPr/>
          </p:nvSpPr>
          <p:spPr>
            <a:xfrm>
              <a:off x="9839485" y="3097047"/>
              <a:ext cx="652009" cy="5480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6" name="אליפסה 95"/>
            <p:cNvSpPr/>
            <p:nvPr/>
          </p:nvSpPr>
          <p:spPr>
            <a:xfrm>
              <a:off x="10116336" y="3328325"/>
              <a:ext cx="86457" cy="6901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cxnSp>
        <p:nvCxnSpPr>
          <p:cNvPr id="92" name="מחבר חץ ישר 91"/>
          <p:cNvCxnSpPr/>
          <p:nvPr/>
        </p:nvCxnSpPr>
        <p:spPr>
          <a:xfrm flipH="1" flipV="1">
            <a:off x="9328153" y="5000841"/>
            <a:ext cx="705581" cy="3486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5" name="קבוצה 104"/>
          <p:cNvGrpSpPr/>
          <p:nvPr/>
        </p:nvGrpSpPr>
        <p:grpSpPr>
          <a:xfrm flipH="1">
            <a:off x="2665338" y="1598796"/>
            <a:ext cx="652009" cy="548061"/>
            <a:chOff x="9839485" y="3097047"/>
            <a:chExt cx="652009" cy="548061"/>
          </a:xfrm>
        </p:grpSpPr>
        <p:sp>
          <p:nvSpPr>
            <p:cNvPr id="108" name="אליפסה 107"/>
            <p:cNvSpPr/>
            <p:nvPr/>
          </p:nvSpPr>
          <p:spPr>
            <a:xfrm>
              <a:off x="9923352" y="3170903"/>
              <a:ext cx="474265" cy="3982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9" name="אליפסה 108"/>
            <p:cNvSpPr/>
            <p:nvPr/>
          </p:nvSpPr>
          <p:spPr>
            <a:xfrm>
              <a:off x="9839485" y="3097047"/>
              <a:ext cx="652009" cy="5480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0" name="אליפסה 109"/>
            <p:cNvSpPr/>
            <p:nvPr/>
          </p:nvSpPr>
          <p:spPr>
            <a:xfrm>
              <a:off x="10116336" y="3328325"/>
              <a:ext cx="86457" cy="6901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cxnSp>
        <p:nvCxnSpPr>
          <p:cNvPr id="106" name="מחבר חץ ישר 105"/>
          <p:cNvCxnSpPr/>
          <p:nvPr/>
        </p:nvCxnSpPr>
        <p:spPr>
          <a:xfrm>
            <a:off x="2229533" y="1481416"/>
            <a:ext cx="705581" cy="3486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12" name="קבוצה 111"/>
          <p:cNvGrpSpPr/>
          <p:nvPr/>
        </p:nvGrpSpPr>
        <p:grpSpPr>
          <a:xfrm flipH="1" flipV="1">
            <a:off x="2667603" y="4699978"/>
            <a:ext cx="652009" cy="548061"/>
            <a:chOff x="9839485" y="3097047"/>
            <a:chExt cx="652009" cy="548061"/>
          </a:xfrm>
        </p:grpSpPr>
        <p:sp>
          <p:nvSpPr>
            <p:cNvPr id="115" name="אליפסה 114"/>
            <p:cNvSpPr/>
            <p:nvPr/>
          </p:nvSpPr>
          <p:spPr>
            <a:xfrm>
              <a:off x="9923352" y="3170903"/>
              <a:ext cx="474265" cy="3982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6" name="אליפסה 115"/>
            <p:cNvSpPr/>
            <p:nvPr/>
          </p:nvSpPr>
          <p:spPr>
            <a:xfrm>
              <a:off x="9839485" y="3097047"/>
              <a:ext cx="652009" cy="5480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7" name="אליפסה 116"/>
            <p:cNvSpPr/>
            <p:nvPr/>
          </p:nvSpPr>
          <p:spPr>
            <a:xfrm>
              <a:off x="10116336" y="3328325"/>
              <a:ext cx="86457" cy="6901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cxnSp>
        <p:nvCxnSpPr>
          <p:cNvPr id="113" name="מחבר חץ ישר 112"/>
          <p:cNvCxnSpPr/>
          <p:nvPr/>
        </p:nvCxnSpPr>
        <p:spPr>
          <a:xfrm flipV="1">
            <a:off x="2231798" y="5016761"/>
            <a:ext cx="705581" cy="34865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62" name="קבוצה 161"/>
          <p:cNvGrpSpPr/>
          <p:nvPr/>
        </p:nvGrpSpPr>
        <p:grpSpPr>
          <a:xfrm>
            <a:off x="5769996" y="5131953"/>
            <a:ext cx="652009" cy="548061"/>
            <a:chOff x="9839485" y="3097047"/>
            <a:chExt cx="652009" cy="548061"/>
          </a:xfrm>
        </p:grpSpPr>
        <p:sp>
          <p:nvSpPr>
            <p:cNvPr id="163" name="אליפסה 162"/>
            <p:cNvSpPr/>
            <p:nvPr/>
          </p:nvSpPr>
          <p:spPr>
            <a:xfrm>
              <a:off x="9923352" y="3170903"/>
              <a:ext cx="474265" cy="3982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4" name="אליפסה 163"/>
            <p:cNvSpPr/>
            <p:nvPr/>
          </p:nvSpPr>
          <p:spPr>
            <a:xfrm>
              <a:off x="9839485" y="3097047"/>
              <a:ext cx="652009" cy="5480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5" name="אליפסה 164"/>
            <p:cNvSpPr/>
            <p:nvPr/>
          </p:nvSpPr>
          <p:spPr>
            <a:xfrm>
              <a:off x="10116336" y="3328325"/>
              <a:ext cx="86457" cy="6901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169" name="קבוצה 168"/>
          <p:cNvGrpSpPr/>
          <p:nvPr/>
        </p:nvGrpSpPr>
        <p:grpSpPr>
          <a:xfrm flipV="1">
            <a:off x="5769996" y="1159729"/>
            <a:ext cx="652009" cy="548061"/>
            <a:chOff x="9839485" y="3097047"/>
            <a:chExt cx="652009" cy="548061"/>
          </a:xfrm>
        </p:grpSpPr>
        <p:sp>
          <p:nvSpPr>
            <p:cNvPr id="172" name="אליפסה 171"/>
            <p:cNvSpPr/>
            <p:nvPr/>
          </p:nvSpPr>
          <p:spPr>
            <a:xfrm>
              <a:off x="9923352" y="3170903"/>
              <a:ext cx="474265" cy="3982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3" name="אליפסה 172"/>
            <p:cNvSpPr/>
            <p:nvPr/>
          </p:nvSpPr>
          <p:spPr>
            <a:xfrm>
              <a:off x="9839485" y="3097047"/>
              <a:ext cx="652009" cy="54806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74" name="אליפסה 173"/>
            <p:cNvSpPr/>
            <p:nvPr/>
          </p:nvSpPr>
          <p:spPr>
            <a:xfrm>
              <a:off x="10116336" y="3328325"/>
              <a:ext cx="86457" cy="6901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cxnSp>
        <p:nvCxnSpPr>
          <p:cNvPr id="170" name="מחבר חץ ישר 169"/>
          <p:cNvCxnSpPr/>
          <p:nvPr/>
        </p:nvCxnSpPr>
        <p:spPr>
          <a:xfrm rot="16200000" flipH="1" flipV="1">
            <a:off x="5744513" y="989398"/>
            <a:ext cx="701610" cy="7792"/>
          </a:xfrm>
          <a:prstGeom prst="straightConnector1">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6" name="כותרת 15"/>
          <p:cNvSpPr>
            <a:spLocks noGrp="1"/>
          </p:cNvSpPr>
          <p:nvPr>
            <p:ph type="title"/>
          </p:nvPr>
        </p:nvSpPr>
        <p:spPr>
          <a:xfrm>
            <a:off x="7937850" y="100432"/>
            <a:ext cx="4185982" cy="847947"/>
          </a:xfrm>
          <a:solidFill>
            <a:schemeClr val="accent6">
              <a:lumMod val="40000"/>
              <a:lumOff val="60000"/>
            </a:schemeClr>
          </a:solidFill>
        </p:spPr>
        <p:txBody>
          <a:bodyPr>
            <a:normAutofit fontScale="90000"/>
          </a:bodyPr>
          <a:lstStyle/>
          <a:p>
            <a:r>
              <a:rPr lang="he-IL" sz="3600" dirty="0" smtClean="0"/>
              <a:t>שושנת היחסים</a:t>
            </a:r>
            <a:br>
              <a:rPr lang="he-IL" sz="3600" dirty="0" smtClean="0"/>
            </a:br>
            <a:r>
              <a:rPr lang="he-IL" altLang="he-IL" sz="2000" i="1" dirty="0" smtClean="0"/>
              <a:t>מפה </a:t>
            </a:r>
            <a:r>
              <a:rPr lang="he-IL" altLang="he-IL" sz="2000" i="1" dirty="0"/>
              <a:t>מפורטת</a:t>
            </a:r>
            <a:r>
              <a:rPr lang="he-IL" altLang="he-IL" sz="2000" b="1" i="1" dirty="0"/>
              <a:t>: </a:t>
            </a:r>
            <a:r>
              <a:rPr lang="he-IL" altLang="he-IL" sz="1400" i="1" dirty="0"/>
              <a:t>סוגים שונים של יחס במצב של פער הורה-ילד</a:t>
            </a:r>
            <a:endParaRPr lang="he-IL" sz="3600" dirty="0"/>
          </a:p>
        </p:txBody>
      </p:sp>
      <p:sp>
        <p:nvSpPr>
          <p:cNvPr id="2" name="מציין מיקום של תאריך 1"/>
          <p:cNvSpPr>
            <a:spLocks noGrp="1"/>
          </p:cNvSpPr>
          <p:nvPr>
            <p:ph type="dt" sz="half" idx="10"/>
          </p:nvPr>
        </p:nvSpPr>
        <p:spPr/>
        <p:txBody>
          <a:bodyPr/>
          <a:lstStyle/>
          <a:p>
            <a:r>
              <a:rPr lang="he-IL" smtClean="0"/>
              <a:t>2017 - תשעז</a:t>
            </a:r>
            <a:endParaRPr lang="he-IL"/>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t>17</a:t>
            </a:fld>
            <a:endParaRPr lang="he-IL"/>
          </a:p>
        </p:txBody>
      </p:sp>
      <p:grpSp>
        <p:nvGrpSpPr>
          <p:cNvPr id="24" name="קבוצה 23"/>
          <p:cNvGrpSpPr/>
          <p:nvPr/>
        </p:nvGrpSpPr>
        <p:grpSpPr>
          <a:xfrm>
            <a:off x="4388300" y="4201507"/>
            <a:ext cx="2815872" cy="1101153"/>
            <a:chOff x="4388300" y="4201507"/>
            <a:chExt cx="2815872" cy="1101153"/>
          </a:xfrm>
        </p:grpSpPr>
        <p:cxnSp>
          <p:nvCxnSpPr>
            <p:cNvPr id="158" name="מחבר חץ ישר 157"/>
            <p:cNvCxnSpPr>
              <a:stCxn id="6" idx="3"/>
            </p:cNvCxnSpPr>
            <p:nvPr/>
          </p:nvCxnSpPr>
          <p:spPr>
            <a:xfrm>
              <a:off x="6096000" y="4201507"/>
              <a:ext cx="3253" cy="110115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מלבן 69"/>
            <p:cNvSpPr/>
            <p:nvPr/>
          </p:nvSpPr>
          <p:spPr>
            <a:xfrm>
              <a:off x="4388300" y="4718359"/>
              <a:ext cx="2815872" cy="369332"/>
            </a:xfrm>
            <a:prstGeom prst="rect">
              <a:avLst/>
            </a:prstGeom>
          </p:spPr>
          <p:txBody>
            <a:bodyPr wrap="square">
              <a:spAutoFit/>
            </a:bodyPr>
            <a:lstStyle/>
            <a:p>
              <a:r>
                <a:rPr lang="he-IL" b="1" i="0" u="none" strike="noStrike" dirty="0" smtClean="0">
                  <a:solidFill>
                    <a:srgbClr val="000000"/>
                  </a:solidFill>
                  <a:effectLst/>
                  <a:latin typeface="Arial" panose="020B0604020202020204" pitchFamily="34" charset="0"/>
                </a:rPr>
                <a:t>פועל יוצא:  נורמת ויסות</a:t>
              </a:r>
              <a:endParaRPr lang="he-IL" b="0" dirty="0" smtClean="0">
                <a:effectLst/>
              </a:endParaRPr>
            </a:p>
          </p:txBody>
        </p:sp>
      </p:grpSp>
      <p:grpSp>
        <p:nvGrpSpPr>
          <p:cNvPr id="23" name="קבוצה 22"/>
          <p:cNvGrpSpPr/>
          <p:nvPr/>
        </p:nvGrpSpPr>
        <p:grpSpPr>
          <a:xfrm>
            <a:off x="6815185" y="3829969"/>
            <a:ext cx="2407586" cy="1101858"/>
            <a:chOff x="6815185" y="3829969"/>
            <a:chExt cx="2407586" cy="1101858"/>
          </a:xfrm>
        </p:grpSpPr>
        <p:cxnSp>
          <p:nvCxnSpPr>
            <p:cNvPr id="93" name="מחבר חץ ישר 92"/>
            <p:cNvCxnSpPr/>
            <p:nvPr/>
          </p:nvCxnSpPr>
          <p:spPr>
            <a:xfrm>
              <a:off x="6815185" y="3829969"/>
              <a:ext cx="2407586" cy="11018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rot="1535906">
              <a:off x="7367768" y="4093572"/>
              <a:ext cx="1571264" cy="646331"/>
            </a:xfrm>
            <a:prstGeom prst="rect">
              <a:avLst/>
            </a:prstGeom>
            <a:noFill/>
          </p:spPr>
          <p:txBody>
            <a:bodyPr wrap="none" rtlCol="1">
              <a:spAutoFit/>
            </a:bodyPr>
            <a:lstStyle/>
            <a:p>
              <a:r>
                <a:rPr lang="he-IL" b="1" dirty="0">
                  <a:solidFill>
                    <a:srgbClr val="000000"/>
                  </a:solidFill>
                  <a:latin typeface="Times New Roman" panose="02020603050405020304" pitchFamily="18" charset="0"/>
                </a:rPr>
                <a:t>גילוי והבעת</a:t>
              </a:r>
              <a:r>
                <a:rPr lang="he-IL" b="1" dirty="0">
                  <a:solidFill>
                    <a:srgbClr val="000000"/>
                  </a:solidFill>
                  <a:latin typeface="Arial" panose="020B0604020202020204" pitchFamily="34" charset="0"/>
                </a:rPr>
                <a:t> </a:t>
              </a:r>
              <a:endParaRPr lang="he-IL" dirty="0"/>
            </a:p>
            <a:p>
              <a:r>
                <a:rPr lang="he-IL" b="1" dirty="0" smtClean="0">
                  <a:solidFill>
                    <a:srgbClr val="000000"/>
                  </a:solidFill>
                  <a:latin typeface="Arial" panose="020B0604020202020204" pitchFamily="34" charset="0"/>
                </a:rPr>
                <a:t>מגבלות ההורה</a:t>
              </a:r>
              <a:endParaRPr lang="he-IL" dirty="0"/>
            </a:p>
          </p:txBody>
        </p:sp>
      </p:grpSp>
      <p:grpSp>
        <p:nvGrpSpPr>
          <p:cNvPr id="19" name="קבוצה 18"/>
          <p:cNvGrpSpPr/>
          <p:nvPr/>
        </p:nvGrpSpPr>
        <p:grpSpPr>
          <a:xfrm>
            <a:off x="6799265" y="1883168"/>
            <a:ext cx="2407586" cy="1101858"/>
            <a:chOff x="6799265" y="1883168"/>
            <a:chExt cx="2407586" cy="1101858"/>
          </a:xfrm>
        </p:grpSpPr>
        <p:cxnSp>
          <p:nvCxnSpPr>
            <p:cNvPr id="74" name="מחבר חץ ישר 73"/>
            <p:cNvCxnSpPr/>
            <p:nvPr/>
          </p:nvCxnSpPr>
          <p:spPr>
            <a:xfrm flipV="1">
              <a:off x="6799265" y="1883168"/>
              <a:ext cx="2407586" cy="11018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rot="20085944">
              <a:off x="7604915" y="1982835"/>
              <a:ext cx="1273104" cy="646331"/>
            </a:xfrm>
            <a:prstGeom prst="rect">
              <a:avLst/>
            </a:prstGeom>
            <a:noFill/>
          </p:spPr>
          <p:txBody>
            <a:bodyPr wrap="none" rtlCol="1">
              <a:spAutoFit/>
            </a:bodyPr>
            <a:lstStyle/>
            <a:p>
              <a:r>
                <a:rPr lang="he-IL" b="1" dirty="0">
                  <a:solidFill>
                    <a:srgbClr val="000000"/>
                  </a:solidFill>
                  <a:latin typeface="Arial" panose="020B0604020202020204" pitchFamily="34" charset="0"/>
                </a:rPr>
                <a:t>גילוי </a:t>
              </a:r>
              <a:r>
                <a:rPr lang="he-IL" b="1" dirty="0" smtClean="0">
                  <a:solidFill>
                    <a:srgbClr val="000000"/>
                  </a:solidFill>
                  <a:latin typeface="Arial" panose="020B0604020202020204" pitchFamily="34" charset="0"/>
                </a:rPr>
                <a:t>והבעת</a:t>
              </a:r>
              <a:endParaRPr lang="he-IL" dirty="0"/>
            </a:p>
            <a:p>
              <a:r>
                <a:rPr lang="he-IL" b="1" dirty="0" smtClean="0">
                  <a:solidFill>
                    <a:srgbClr val="000000"/>
                  </a:solidFill>
                  <a:latin typeface="Arial" panose="020B0604020202020204" pitchFamily="34" charset="0"/>
                </a:rPr>
                <a:t>רגש ההורה</a:t>
              </a:r>
              <a:endParaRPr lang="he-IL" dirty="0"/>
            </a:p>
          </p:txBody>
        </p:sp>
      </p:grpSp>
      <p:grpSp>
        <p:nvGrpSpPr>
          <p:cNvPr id="21" name="קבוצה 20"/>
          <p:cNvGrpSpPr/>
          <p:nvPr/>
        </p:nvGrpSpPr>
        <p:grpSpPr>
          <a:xfrm>
            <a:off x="6948970" y="3022123"/>
            <a:ext cx="3129237" cy="646331"/>
            <a:chOff x="6948970" y="3022123"/>
            <a:chExt cx="3129237" cy="646331"/>
          </a:xfrm>
        </p:grpSpPr>
        <p:cxnSp>
          <p:nvCxnSpPr>
            <p:cNvPr id="67" name="מחבר חץ ישר 66"/>
            <p:cNvCxnSpPr/>
            <p:nvPr/>
          </p:nvCxnSpPr>
          <p:spPr>
            <a:xfrm flipV="1">
              <a:off x="6948970" y="3370876"/>
              <a:ext cx="3129237" cy="786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8539809" y="3022123"/>
              <a:ext cx="1276311" cy="646331"/>
            </a:xfrm>
            <a:prstGeom prst="rect">
              <a:avLst/>
            </a:prstGeom>
            <a:noFill/>
          </p:spPr>
          <p:txBody>
            <a:bodyPr wrap="none" rtlCol="1">
              <a:spAutoFit/>
            </a:bodyPr>
            <a:lstStyle/>
            <a:p>
              <a:r>
                <a:rPr lang="he-IL" b="1" dirty="0">
                  <a:solidFill>
                    <a:srgbClr val="000000"/>
                  </a:solidFill>
                  <a:latin typeface="Times New Roman" panose="02020603050405020304" pitchFamily="18" charset="0"/>
                </a:rPr>
                <a:t>גילוי והבעת</a:t>
              </a:r>
              <a:endParaRPr lang="he-IL" dirty="0"/>
            </a:p>
            <a:p>
              <a:r>
                <a:rPr lang="he-IL" b="1" dirty="0" smtClean="0">
                  <a:solidFill>
                    <a:srgbClr val="000000"/>
                  </a:solidFill>
                  <a:latin typeface="Arial" panose="020B0604020202020204" pitchFamily="34" charset="0"/>
                </a:rPr>
                <a:t>צורך ההורה</a:t>
              </a:r>
              <a:endParaRPr lang="he-IL" dirty="0"/>
            </a:p>
          </p:txBody>
        </p:sp>
      </p:grpSp>
      <p:grpSp>
        <p:nvGrpSpPr>
          <p:cNvPr id="28" name="קבוצה 27"/>
          <p:cNvGrpSpPr/>
          <p:nvPr/>
        </p:nvGrpSpPr>
        <p:grpSpPr>
          <a:xfrm>
            <a:off x="3040496" y="1899088"/>
            <a:ext cx="2407586" cy="1101858"/>
            <a:chOff x="3040496" y="1899088"/>
            <a:chExt cx="2407586" cy="1101858"/>
          </a:xfrm>
        </p:grpSpPr>
        <p:cxnSp>
          <p:nvCxnSpPr>
            <p:cNvPr id="107" name="מחבר חץ ישר 106"/>
            <p:cNvCxnSpPr/>
            <p:nvPr/>
          </p:nvCxnSpPr>
          <p:spPr>
            <a:xfrm flipH="1" flipV="1">
              <a:off x="3040496" y="1899088"/>
              <a:ext cx="2407586" cy="11018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rot="1514167">
              <a:off x="3528801" y="2101088"/>
              <a:ext cx="1434907" cy="646331"/>
            </a:xfrm>
            <a:prstGeom prst="rect">
              <a:avLst/>
            </a:prstGeom>
            <a:noFill/>
          </p:spPr>
          <p:txBody>
            <a:bodyPr wrap="square" rtlCol="1">
              <a:spAutoFit/>
            </a:bodyPr>
            <a:lstStyle/>
            <a:p>
              <a:pPr algn="ctr"/>
              <a:r>
                <a:rPr lang="he-IL" b="1" dirty="0">
                  <a:solidFill>
                    <a:srgbClr val="000000"/>
                  </a:solidFill>
                  <a:latin typeface="Arial" panose="020B0604020202020204" pitchFamily="34" charset="0"/>
                </a:rPr>
                <a:t>פועל מונע</a:t>
              </a:r>
              <a:r>
                <a:rPr lang="he-IL" b="1" dirty="0" smtClean="0">
                  <a:solidFill>
                    <a:srgbClr val="000000"/>
                  </a:solidFill>
                  <a:latin typeface="Arial" panose="020B0604020202020204" pitchFamily="34" charset="0"/>
                </a:rPr>
                <a:t>:</a:t>
              </a:r>
            </a:p>
            <a:p>
              <a:pPr algn="ctr"/>
              <a:r>
                <a:rPr lang="he-IL" b="1" dirty="0" smtClean="0">
                  <a:solidFill>
                    <a:srgbClr val="000000"/>
                  </a:solidFill>
                  <a:latin typeface="Arial" panose="020B0604020202020204" pitchFamily="34" charset="0"/>
                </a:rPr>
                <a:t>הדיפה וחילוץ</a:t>
              </a:r>
              <a:endParaRPr lang="he-IL" dirty="0"/>
            </a:p>
          </p:txBody>
        </p:sp>
      </p:grpSp>
      <p:grpSp>
        <p:nvGrpSpPr>
          <p:cNvPr id="27" name="קבוצה 26"/>
          <p:cNvGrpSpPr/>
          <p:nvPr/>
        </p:nvGrpSpPr>
        <p:grpSpPr>
          <a:xfrm>
            <a:off x="2222797" y="3027258"/>
            <a:ext cx="3037454" cy="646331"/>
            <a:chOff x="2222797" y="3027258"/>
            <a:chExt cx="3037454" cy="646331"/>
          </a:xfrm>
        </p:grpSpPr>
        <p:cxnSp>
          <p:nvCxnSpPr>
            <p:cNvPr id="64" name="מחבר חץ ישר 63"/>
            <p:cNvCxnSpPr/>
            <p:nvPr/>
          </p:nvCxnSpPr>
          <p:spPr>
            <a:xfrm flipH="1" flipV="1">
              <a:off x="2222797" y="3359645"/>
              <a:ext cx="3037454" cy="3033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579413" y="3027258"/>
              <a:ext cx="2233304" cy="646331"/>
            </a:xfrm>
            <a:prstGeom prst="rect">
              <a:avLst/>
            </a:prstGeom>
            <a:noFill/>
          </p:spPr>
          <p:txBody>
            <a:bodyPr wrap="none" rtlCol="1">
              <a:spAutoFit/>
            </a:bodyPr>
            <a:lstStyle/>
            <a:p>
              <a:r>
                <a:rPr lang="he-IL" b="1" dirty="0">
                  <a:solidFill>
                    <a:srgbClr val="000000"/>
                  </a:solidFill>
                  <a:latin typeface="Arial" panose="020B0604020202020204" pitchFamily="34" charset="0"/>
                </a:rPr>
                <a:t>פועל מונע: מרחק מגן </a:t>
              </a:r>
              <a:endParaRPr lang="he-IL" b="1" dirty="0" smtClean="0">
                <a:solidFill>
                  <a:srgbClr val="000000"/>
                </a:solidFill>
                <a:latin typeface="Arial" panose="020B0604020202020204" pitchFamily="34" charset="0"/>
              </a:endParaRPr>
            </a:p>
            <a:p>
              <a:r>
                <a:rPr lang="he-IL" b="1" dirty="0" smtClean="0">
                  <a:solidFill>
                    <a:srgbClr val="000000"/>
                  </a:solidFill>
                  <a:latin typeface="Arial" panose="020B0604020202020204" pitchFamily="34" charset="0"/>
                </a:rPr>
                <a:t>או </a:t>
              </a:r>
              <a:r>
                <a:rPr lang="he-IL" b="1" dirty="0">
                  <a:solidFill>
                    <a:srgbClr val="000000"/>
                  </a:solidFill>
                  <a:latin typeface="Arial" panose="020B0604020202020204" pitchFamily="34" charset="0"/>
                </a:rPr>
                <a:t>נוכחות שומרת</a:t>
              </a:r>
              <a:endParaRPr lang="he-IL" dirty="0"/>
            </a:p>
          </p:txBody>
        </p:sp>
      </p:grpSp>
      <p:grpSp>
        <p:nvGrpSpPr>
          <p:cNvPr id="25" name="קבוצה 24"/>
          <p:cNvGrpSpPr/>
          <p:nvPr/>
        </p:nvGrpSpPr>
        <p:grpSpPr>
          <a:xfrm>
            <a:off x="3042761" y="3845889"/>
            <a:ext cx="2407586" cy="1101858"/>
            <a:chOff x="3042761" y="3845889"/>
            <a:chExt cx="2407586" cy="1101858"/>
          </a:xfrm>
        </p:grpSpPr>
        <p:cxnSp>
          <p:nvCxnSpPr>
            <p:cNvPr id="114" name="מחבר חץ ישר 113"/>
            <p:cNvCxnSpPr/>
            <p:nvPr/>
          </p:nvCxnSpPr>
          <p:spPr>
            <a:xfrm flipH="1">
              <a:off x="3042761" y="3845889"/>
              <a:ext cx="2407586" cy="1101858"/>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20107989">
              <a:off x="3133273" y="4117609"/>
              <a:ext cx="2036135" cy="646331"/>
            </a:xfrm>
            <a:prstGeom prst="rect">
              <a:avLst/>
            </a:prstGeom>
            <a:noFill/>
          </p:spPr>
          <p:txBody>
            <a:bodyPr wrap="none" rtlCol="1">
              <a:spAutoFit/>
            </a:bodyPr>
            <a:lstStyle/>
            <a:p>
              <a:r>
                <a:rPr lang="he-IL" b="1" dirty="0">
                  <a:solidFill>
                    <a:srgbClr val="000000"/>
                  </a:solidFill>
                  <a:latin typeface="Arial" panose="020B0604020202020204" pitchFamily="34" charset="0"/>
                </a:rPr>
                <a:t>פועל מונע: ערבויות </a:t>
              </a:r>
              <a:endParaRPr lang="he-IL" b="1" dirty="0" smtClean="0">
                <a:solidFill>
                  <a:srgbClr val="000000"/>
                </a:solidFill>
                <a:latin typeface="Arial" panose="020B0604020202020204" pitchFamily="34" charset="0"/>
              </a:endParaRPr>
            </a:p>
            <a:p>
              <a:r>
                <a:rPr lang="he-IL" b="1" dirty="0" smtClean="0">
                  <a:solidFill>
                    <a:srgbClr val="000000"/>
                  </a:solidFill>
                  <a:latin typeface="Arial" panose="020B0604020202020204" pitchFamily="34" charset="0"/>
                </a:rPr>
                <a:t>ועצירת </a:t>
              </a:r>
              <a:r>
                <a:rPr lang="he-IL" b="1" dirty="0">
                  <a:solidFill>
                    <a:srgbClr val="000000"/>
                  </a:solidFill>
                  <a:latin typeface="Arial" panose="020B0604020202020204" pitchFamily="34" charset="0"/>
                </a:rPr>
                <a:t>מָגן ('פּוס')</a:t>
              </a:r>
              <a:r>
                <a:rPr lang="he-IL" b="1" dirty="0" smtClean="0">
                  <a:solidFill>
                    <a:srgbClr val="000000"/>
                  </a:solidFill>
                  <a:latin typeface="Arial" panose="020B0604020202020204" pitchFamily="34" charset="0"/>
                </a:rPr>
                <a:t>‏</a:t>
              </a:r>
              <a:endParaRPr lang="he-IL" dirty="0"/>
            </a:p>
          </p:txBody>
        </p:sp>
      </p:grpSp>
      <p:grpSp>
        <p:nvGrpSpPr>
          <p:cNvPr id="18" name="קבוצה 17"/>
          <p:cNvGrpSpPr/>
          <p:nvPr/>
        </p:nvGrpSpPr>
        <p:grpSpPr>
          <a:xfrm>
            <a:off x="5024184" y="1537084"/>
            <a:ext cx="1853392" cy="1119409"/>
            <a:chOff x="5024184" y="1537084"/>
            <a:chExt cx="1853392" cy="1119409"/>
          </a:xfrm>
        </p:grpSpPr>
        <p:cxnSp>
          <p:nvCxnSpPr>
            <p:cNvPr id="171" name="מחבר חץ ישר 170"/>
            <p:cNvCxnSpPr>
              <a:stCxn id="6" idx="1"/>
            </p:cNvCxnSpPr>
            <p:nvPr/>
          </p:nvCxnSpPr>
          <p:spPr>
            <a:xfrm flipV="1">
              <a:off x="6096000" y="1537084"/>
              <a:ext cx="3253" cy="1119409"/>
            </a:xfrm>
            <a:prstGeom prst="straightConnector1">
              <a:avLst/>
            </a:prstGeom>
            <a:ln w="5715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024184" y="1631883"/>
              <a:ext cx="1853392" cy="369332"/>
            </a:xfrm>
            <a:prstGeom prst="rect">
              <a:avLst/>
            </a:prstGeom>
            <a:noFill/>
          </p:spPr>
          <p:txBody>
            <a:bodyPr wrap="none" rtlCol="1">
              <a:spAutoFit/>
            </a:bodyPr>
            <a:lstStyle/>
            <a:p>
              <a:r>
                <a:rPr lang="he-IL" b="1" dirty="0">
                  <a:solidFill>
                    <a:srgbClr val="009900"/>
                  </a:solidFill>
                  <a:latin typeface="Arial" panose="020B0604020202020204" pitchFamily="34" charset="0"/>
                </a:rPr>
                <a:t>הזמנה   והידברות</a:t>
              </a:r>
              <a:endParaRPr lang="he-IL" dirty="0"/>
            </a:p>
          </p:txBody>
        </p:sp>
      </p:grpSp>
      <p:sp>
        <p:nvSpPr>
          <p:cNvPr id="78" name="צורה חופשית 77"/>
          <p:cNvSpPr/>
          <p:nvPr/>
        </p:nvSpPr>
        <p:spPr>
          <a:xfrm>
            <a:off x="5599476" y="6001084"/>
            <a:ext cx="993048" cy="466725"/>
          </a:xfrm>
          <a:custGeom>
            <a:avLst/>
            <a:gdLst>
              <a:gd name="connsiteX0" fmla="*/ 0 w 1545014"/>
              <a:gd name="connsiteY0" fmla="*/ 109881 h 659273"/>
              <a:gd name="connsiteX1" fmla="*/ 109881 w 1545014"/>
              <a:gd name="connsiteY1" fmla="*/ 0 h 659273"/>
              <a:gd name="connsiteX2" fmla="*/ 1435133 w 1545014"/>
              <a:gd name="connsiteY2" fmla="*/ 0 h 659273"/>
              <a:gd name="connsiteX3" fmla="*/ 1545014 w 1545014"/>
              <a:gd name="connsiteY3" fmla="*/ 109881 h 659273"/>
              <a:gd name="connsiteX4" fmla="*/ 1545014 w 1545014"/>
              <a:gd name="connsiteY4" fmla="*/ 549392 h 659273"/>
              <a:gd name="connsiteX5" fmla="*/ 1435133 w 1545014"/>
              <a:gd name="connsiteY5" fmla="*/ 659273 h 659273"/>
              <a:gd name="connsiteX6" fmla="*/ 109881 w 1545014"/>
              <a:gd name="connsiteY6" fmla="*/ 659273 h 659273"/>
              <a:gd name="connsiteX7" fmla="*/ 0 w 1545014"/>
              <a:gd name="connsiteY7" fmla="*/ 549392 h 659273"/>
              <a:gd name="connsiteX8" fmla="*/ 0 w 1545014"/>
              <a:gd name="connsiteY8" fmla="*/ 109881 h 659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45014" h="659273">
                <a:moveTo>
                  <a:pt x="0" y="109881"/>
                </a:moveTo>
                <a:cubicBezTo>
                  <a:pt x="0" y="49195"/>
                  <a:pt x="49195" y="0"/>
                  <a:pt x="109881" y="0"/>
                </a:cubicBezTo>
                <a:lnTo>
                  <a:pt x="1435133" y="0"/>
                </a:lnTo>
                <a:cubicBezTo>
                  <a:pt x="1495819" y="0"/>
                  <a:pt x="1545014" y="49195"/>
                  <a:pt x="1545014" y="109881"/>
                </a:cubicBezTo>
                <a:lnTo>
                  <a:pt x="1545014" y="549392"/>
                </a:lnTo>
                <a:cubicBezTo>
                  <a:pt x="1545014" y="610078"/>
                  <a:pt x="1495819" y="659273"/>
                  <a:pt x="1435133" y="659273"/>
                </a:cubicBezTo>
                <a:lnTo>
                  <a:pt x="109881" y="659273"/>
                </a:lnTo>
                <a:cubicBezTo>
                  <a:pt x="49195" y="659273"/>
                  <a:pt x="0" y="610078"/>
                  <a:pt x="0" y="549392"/>
                </a:cubicBezTo>
                <a:lnTo>
                  <a:pt x="0" y="109881"/>
                </a:lnTo>
                <a:close/>
              </a:path>
            </a:pathLst>
          </a:custGeom>
          <a:solidFill>
            <a:srgbClr val="FF0000"/>
          </a:solidFill>
          <a:scene3d>
            <a:camera prst="orthographicFront"/>
            <a:lightRig rig="threePt" dir="t"/>
          </a:scene3d>
          <a:sp3d>
            <a:bevelT w="165100" prst="coolSlant"/>
          </a:sp3d>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1868" tIns="51868" rIns="51868" bIns="51868" numCol="1" spcCol="1270" anchor="ctr" anchorCtr="0">
            <a:noAutofit/>
          </a:bodyPr>
          <a:lstStyle/>
          <a:p>
            <a:pPr lvl="0" algn="ctr" defTabSz="1377950" rtl="1">
              <a:lnSpc>
                <a:spcPct val="90000"/>
              </a:lnSpc>
              <a:spcBef>
                <a:spcPct val="0"/>
              </a:spcBef>
              <a:spcAft>
                <a:spcPct val="35000"/>
              </a:spcAft>
            </a:pPr>
            <a:r>
              <a:rPr lang="he-IL" sz="2000" b="1" kern="1200" dirty="0" smtClean="0">
                <a:solidFill>
                  <a:schemeClr val="bg1"/>
                </a:solidFill>
              </a:rPr>
              <a:t>כדאיות</a:t>
            </a:r>
            <a:endParaRPr lang="he-IL" sz="2000" b="1" kern="1200" dirty="0">
              <a:solidFill>
                <a:schemeClr val="bg1"/>
              </a:solidFill>
            </a:endParaRPr>
          </a:p>
        </p:txBody>
      </p:sp>
      <p:cxnSp>
        <p:nvCxnSpPr>
          <p:cNvPr id="79" name="מחבר חץ ישר 78"/>
          <p:cNvCxnSpPr/>
          <p:nvPr/>
        </p:nvCxnSpPr>
        <p:spPr>
          <a:xfrm flipH="1" flipV="1">
            <a:off x="6091422" y="5495644"/>
            <a:ext cx="7792" cy="50544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2" name="כותרת משנה 2"/>
          <p:cNvSpPr txBox="1">
            <a:spLocks/>
          </p:cNvSpPr>
          <p:nvPr/>
        </p:nvSpPr>
        <p:spPr>
          <a:xfrm>
            <a:off x="29409" y="5911070"/>
            <a:ext cx="4205658" cy="711199"/>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1000" dirty="0" smtClean="0"/>
              <a:t>ד"ר איתן לבוב. כל הזכויות שמורות © </a:t>
            </a:r>
          </a:p>
          <a:p>
            <a:pPr marL="0" indent="0" algn="just">
              <a:buNone/>
            </a:pPr>
            <a:r>
              <a:rPr lang="he-IL" sz="800" dirty="0" smtClean="0"/>
              <a:t>לשימוש אישי-פרטי בלבד. שימוש אחר מכל סוג שהוא בחומר הכלול במסמך זה אסור בהחלט אלא ברשות מפורשת בכתב ומראש מאת המחבר. אין לשכפל, להעתיק, לצלם, לתרגם, לאחסן במאגר מידע, לשדר או לקלוט בכל דרך או בכל אמצעי אלקטרוני, אופטי, מכני או אחר, את מסמך זה או חלקים ממנו</a:t>
            </a:r>
            <a:r>
              <a:rPr lang="he-IL" sz="1000" dirty="0" smtClean="0"/>
              <a:t>. </a:t>
            </a:r>
          </a:p>
        </p:txBody>
      </p:sp>
      <p:sp>
        <p:nvSpPr>
          <p:cNvPr id="84" name="מציין מיקום של כותרת תחתונה 2"/>
          <p:cNvSpPr>
            <a:spLocks noGrp="1"/>
          </p:cNvSpPr>
          <p:nvPr>
            <p:ph type="ftr" sz="quarter" idx="11"/>
          </p:nvPr>
        </p:nvSpPr>
        <p:spPr>
          <a:xfrm>
            <a:off x="4038600" y="6476670"/>
            <a:ext cx="4114800" cy="365125"/>
          </a:xfrm>
        </p:spPr>
        <p:txBody>
          <a:bodyPr/>
          <a:lstStyle/>
          <a:p>
            <a:r>
              <a:rPr lang="he-IL" dirty="0" smtClean="0"/>
              <a:t>חינוך פורץ גבולות 2017 – הצגת מקרה</a:t>
            </a:r>
            <a:endParaRPr lang="he-IL" dirty="0"/>
          </a:p>
        </p:txBody>
      </p:sp>
    </p:spTree>
    <p:extLst>
      <p:ext uri="{BB962C8B-B14F-4D97-AF65-F5344CB8AC3E}">
        <p14:creationId xmlns:p14="http://schemas.microsoft.com/office/powerpoint/2010/main" val="2605017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100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750"/>
                                        <p:tgtEl>
                                          <p:spTgt spid="18"/>
                                        </p:tgtEl>
                                      </p:cBhvr>
                                    </p:animEffect>
                                  </p:childTnLst>
                                </p:cTn>
                              </p:par>
                            </p:childTnLst>
                          </p:cTn>
                        </p:par>
                        <p:par>
                          <p:cTn id="8" fill="hold">
                            <p:stCondLst>
                              <p:cond delay="1750"/>
                            </p:stCondLst>
                            <p:childTnLst>
                              <p:par>
                                <p:cTn id="9" presetID="22" presetClass="entr" presetSubtype="4" fill="hold" nodeType="after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down)">
                                      <p:cBhvr>
                                        <p:cTn id="11" dur="750"/>
                                        <p:tgtEl>
                                          <p:spTgt spid="19"/>
                                        </p:tgtEl>
                                      </p:cBhvr>
                                    </p:animEffect>
                                  </p:childTnLst>
                                </p:cTn>
                              </p:par>
                            </p:childTnLst>
                          </p:cTn>
                        </p:par>
                        <p:par>
                          <p:cTn id="12" fill="hold">
                            <p:stCondLst>
                              <p:cond delay="2500"/>
                            </p:stCondLst>
                            <p:childTnLst>
                              <p:par>
                                <p:cTn id="13" presetID="22" presetClass="entr" presetSubtype="8" fill="hold" nodeType="after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left)">
                                      <p:cBhvr>
                                        <p:cTn id="15" dur="750"/>
                                        <p:tgtEl>
                                          <p:spTgt spid="21"/>
                                        </p:tgtEl>
                                      </p:cBhvr>
                                    </p:animEffect>
                                  </p:childTnLst>
                                </p:cTn>
                              </p:par>
                            </p:childTnLst>
                          </p:cTn>
                        </p:par>
                        <p:par>
                          <p:cTn id="16" fill="hold">
                            <p:stCondLst>
                              <p:cond delay="3250"/>
                            </p:stCondLst>
                            <p:childTnLst>
                              <p:par>
                                <p:cTn id="17" presetID="22" presetClass="entr" presetSubtype="1"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Effect transition="in" filter="wipe(up)">
                                      <p:cBhvr>
                                        <p:cTn id="19" dur="750"/>
                                        <p:tgtEl>
                                          <p:spTgt spid="23"/>
                                        </p:tgtEl>
                                      </p:cBhvr>
                                    </p:animEffect>
                                  </p:childTnLst>
                                </p:cTn>
                              </p:par>
                            </p:childTnLst>
                          </p:cTn>
                        </p:par>
                        <p:par>
                          <p:cTn id="20" fill="hold">
                            <p:stCondLst>
                              <p:cond delay="4000"/>
                            </p:stCondLst>
                            <p:childTnLst>
                              <p:par>
                                <p:cTn id="21" presetID="22" presetClass="entr" presetSubtype="1" fill="hold" nodeType="after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wipe(up)">
                                      <p:cBhvr>
                                        <p:cTn id="23" dur="750"/>
                                        <p:tgtEl>
                                          <p:spTgt spid="24"/>
                                        </p:tgtEl>
                                      </p:cBhvr>
                                    </p:animEffect>
                                  </p:childTnLst>
                                </p:cTn>
                              </p:par>
                            </p:childTnLst>
                          </p:cTn>
                        </p:par>
                        <p:par>
                          <p:cTn id="24" fill="hold">
                            <p:stCondLst>
                              <p:cond delay="4750"/>
                            </p:stCondLst>
                            <p:childTnLst>
                              <p:par>
                                <p:cTn id="25" presetID="22" presetClass="entr" presetSubtype="1"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wipe(up)">
                                      <p:cBhvr>
                                        <p:cTn id="27" dur="750"/>
                                        <p:tgtEl>
                                          <p:spTgt spid="25"/>
                                        </p:tgtEl>
                                      </p:cBhvr>
                                    </p:animEffect>
                                  </p:childTnLst>
                                </p:cTn>
                              </p:par>
                            </p:childTnLst>
                          </p:cTn>
                        </p:par>
                        <p:par>
                          <p:cTn id="28" fill="hold">
                            <p:stCondLst>
                              <p:cond delay="5500"/>
                            </p:stCondLst>
                            <p:childTnLst>
                              <p:par>
                                <p:cTn id="29" presetID="22" presetClass="entr" presetSubtype="2"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right)">
                                      <p:cBhvr>
                                        <p:cTn id="31" dur="750"/>
                                        <p:tgtEl>
                                          <p:spTgt spid="27"/>
                                        </p:tgtEl>
                                      </p:cBhvr>
                                    </p:animEffect>
                                  </p:childTnLst>
                                </p:cTn>
                              </p:par>
                            </p:childTnLst>
                          </p:cTn>
                        </p:par>
                        <p:par>
                          <p:cTn id="32" fill="hold">
                            <p:stCondLst>
                              <p:cond delay="6250"/>
                            </p:stCondLst>
                            <p:childTnLst>
                              <p:par>
                                <p:cTn id="33" presetID="22" presetClass="entr" presetSubtype="4" fill="hold"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ipe(down)">
                                      <p:cBhvr>
                                        <p:cTn id="35" dur="750"/>
                                        <p:tgtEl>
                                          <p:spTgt spid="28"/>
                                        </p:tgtEl>
                                      </p:cBhvr>
                                    </p:animEffect>
                                  </p:childTnLst>
                                </p:cTn>
                              </p:par>
                            </p:childTnLst>
                          </p:cTn>
                        </p:par>
                        <p:par>
                          <p:cTn id="36" fill="hold">
                            <p:stCondLst>
                              <p:cond delay="7000"/>
                            </p:stCondLst>
                            <p:childTnLst>
                              <p:par>
                                <p:cTn id="37" presetID="22" presetClass="entr" presetSubtype="2" fill="hold" grpId="0" nodeType="afterEffect">
                                  <p:stCondLst>
                                    <p:cond delay="0"/>
                                  </p:stCondLst>
                                  <p:childTnLst>
                                    <p:set>
                                      <p:cBhvr>
                                        <p:cTn id="38" dur="1" fill="hold">
                                          <p:stCondLst>
                                            <p:cond delay="0"/>
                                          </p:stCondLst>
                                        </p:cTn>
                                        <p:tgtEl>
                                          <p:spTgt spid="82"/>
                                        </p:tgtEl>
                                        <p:attrNameLst>
                                          <p:attrName>style.visibility</p:attrName>
                                        </p:attrNameLst>
                                      </p:cBhvr>
                                      <p:to>
                                        <p:strVal val="visible"/>
                                      </p:to>
                                    </p:set>
                                    <p:animEffect transition="in" filter="wipe(right)">
                                      <p:cBhvr>
                                        <p:cTn id="39" dur="750"/>
                                        <p:tgtEl>
                                          <p:spTgt spid="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דוגמאות לפניות "רגילות" </a:t>
            </a:r>
            <a:endParaRPr lang="he-IL" dirty="0"/>
          </a:p>
        </p:txBody>
      </p:sp>
      <p:sp>
        <p:nvSpPr>
          <p:cNvPr id="7" name="מציין מיקום תוכן 6"/>
          <p:cNvSpPr>
            <a:spLocks noGrp="1"/>
          </p:cNvSpPr>
          <p:nvPr>
            <p:ph idx="1"/>
          </p:nvPr>
        </p:nvSpPr>
        <p:spPr>
          <a:xfrm>
            <a:off x="1868556" y="1908010"/>
            <a:ext cx="9485244" cy="4351338"/>
          </a:xfrm>
        </p:spPr>
        <p:txBody>
          <a:bodyPr>
            <a:normAutofit/>
          </a:bodyPr>
          <a:lstStyle/>
          <a:p>
            <a:pPr marL="0" indent="0" algn="ctr">
              <a:buNone/>
            </a:pPr>
            <a:r>
              <a:rPr lang="ar-SA" sz="4800" dirty="0" err="1" smtClean="0"/>
              <a:t>בקשר</a:t>
            </a:r>
            <a:r>
              <a:rPr lang="ar-SA" sz="4800" dirty="0" smtClean="0"/>
              <a:t> עם </a:t>
            </a:r>
            <a:r>
              <a:rPr lang="ar-SA" sz="4800" dirty="0" err="1" smtClean="0"/>
              <a:t>ילדך</a:t>
            </a:r>
            <a:r>
              <a:rPr lang="ar-SA" sz="4800" dirty="0" smtClean="0"/>
              <a:t>, </a:t>
            </a:r>
            <a:r>
              <a:rPr lang="ar-SA" sz="4800" dirty="0" err="1" smtClean="0"/>
              <a:t>כאשר</a:t>
            </a:r>
            <a:r>
              <a:rPr lang="ar-SA" sz="4800" dirty="0" smtClean="0"/>
              <a:t> </a:t>
            </a:r>
            <a:r>
              <a:rPr lang="ar-SA" sz="4800" dirty="0" err="1" smtClean="0"/>
              <a:t>מתעוררים</a:t>
            </a:r>
            <a:r>
              <a:rPr lang="ar-SA" sz="4800" dirty="0" smtClean="0"/>
              <a:t> </a:t>
            </a:r>
            <a:r>
              <a:rPr lang="ar-SA" sz="4800" dirty="0" err="1" smtClean="0"/>
              <a:t>אצלך</a:t>
            </a:r>
            <a:r>
              <a:rPr lang="ar-SA" sz="4800" dirty="0" smtClean="0"/>
              <a:t> </a:t>
            </a:r>
            <a:r>
              <a:rPr lang="ar-SA" sz="4800" dirty="0" err="1" smtClean="0"/>
              <a:t>מתח</a:t>
            </a:r>
            <a:r>
              <a:rPr lang="ar-SA" sz="4800" dirty="0" smtClean="0"/>
              <a:t> </a:t>
            </a:r>
            <a:r>
              <a:rPr lang="ar-SA" sz="4800" dirty="0" err="1" smtClean="0"/>
              <a:t>או</a:t>
            </a:r>
            <a:r>
              <a:rPr lang="ar-SA" sz="4800" dirty="0" smtClean="0"/>
              <a:t> </a:t>
            </a:r>
            <a:r>
              <a:rPr lang="ar-SA" sz="4800" dirty="0" err="1" smtClean="0"/>
              <a:t>דאגה</a:t>
            </a:r>
            <a:r>
              <a:rPr lang="ar-SA" sz="4800" dirty="0" smtClean="0"/>
              <a:t> </a:t>
            </a:r>
            <a:r>
              <a:rPr lang="ar-SA" sz="4800" dirty="0" err="1" smtClean="0"/>
              <a:t>הקשורים</a:t>
            </a:r>
            <a:r>
              <a:rPr lang="ar-SA" sz="4800" dirty="0" smtClean="0"/>
              <a:t> </a:t>
            </a:r>
            <a:r>
              <a:rPr lang="ar-SA" sz="4800" dirty="0" err="1" smtClean="0"/>
              <a:t>אליו</a:t>
            </a:r>
            <a:r>
              <a:rPr lang="ar-SA" sz="4800" dirty="0" smtClean="0"/>
              <a:t>, </a:t>
            </a:r>
            <a:r>
              <a:rPr lang="ar-SA" sz="4800" dirty="0" err="1" smtClean="0"/>
              <a:t>אך</a:t>
            </a:r>
            <a:r>
              <a:rPr lang="ar-SA" sz="4800" dirty="0" smtClean="0"/>
              <a:t> </a:t>
            </a:r>
            <a:r>
              <a:rPr lang="ar-SA" sz="4800" dirty="0" err="1" smtClean="0"/>
              <a:t>אין</a:t>
            </a:r>
            <a:r>
              <a:rPr lang="ar-SA" sz="4800" dirty="0" smtClean="0"/>
              <a:t> </a:t>
            </a:r>
            <a:r>
              <a:rPr lang="ar-SA" sz="4800" dirty="0" err="1" smtClean="0"/>
              <a:t>ביניכם</a:t>
            </a:r>
            <a:r>
              <a:rPr lang="ar-SA" sz="4800" dirty="0" smtClean="0"/>
              <a:t> </a:t>
            </a:r>
            <a:r>
              <a:rPr lang="ar-SA" sz="4800" dirty="0" err="1" smtClean="0"/>
              <a:t>דפוסי</a:t>
            </a:r>
            <a:r>
              <a:rPr lang="ar-SA" sz="4800" dirty="0" smtClean="0"/>
              <a:t> </a:t>
            </a:r>
            <a:r>
              <a:rPr lang="ar-SA" sz="4800" dirty="0" err="1" smtClean="0"/>
              <a:t>הדברות</a:t>
            </a:r>
            <a:r>
              <a:rPr lang="ar-SA" sz="4800" dirty="0" smtClean="0"/>
              <a:t> </a:t>
            </a:r>
            <a:r>
              <a:rPr lang="ar-SA" sz="4800" dirty="0" err="1" smtClean="0"/>
              <a:t>נוחה</a:t>
            </a:r>
            <a:r>
              <a:rPr lang="ar-SA" sz="4800" dirty="0" smtClean="0"/>
              <a:t> </a:t>
            </a:r>
            <a:r>
              <a:rPr lang="ar-SA" sz="4800" dirty="0" err="1" smtClean="0"/>
              <a:t>ובטוחה</a:t>
            </a:r>
            <a:r>
              <a:rPr lang="ar-SA" sz="4800" dirty="0" smtClean="0"/>
              <a:t>, </a:t>
            </a:r>
            <a:r>
              <a:rPr lang="ar-SA" sz="4800" dirty="0" err="1" smtClean="0"/>
              <a:t>קיים</a:t>
            </a:r>
            <a:r>
              <a:rPr lang="ar-SA" sz="4800" dirty="0" smtClean="0"/>
              <a:t> </a:t>
            </a:r>
            <a:r>
              <a:rPr lang="ar-SA" sz="4800" dirty="0" err="1" smtClean="0"/>
              <a:t>סיכוי</a:t>
            </a:r>
            <a:r>
              <a:rPr lang="ar-SA" sz="4800" dirty="0" smtClean="0"/>
              <a:t> </a:t>
            </a:r>
            <a:r>
              <a:rPr lang="ar-SA" sz="4800" dirty="0" err="1" smtClean="0"/>
              <a:t>גדול</a:t>
            </a:r>
            <a:r>
              <a:rPr lang="ar-SA" sz="4800" dirty="0" smtClean="0"/>
              <a:t> </a:t>
            </a:r>
            <a:r>
              <a:rPr lang="ar-SA" sz="4800" dirty="0" err="1" smtClean="0"/>
              <a:t>שכוונותיך</a:t>
            </a:r>
            <a:r>
              <a:rPr lang="ar-SA" sz="4800" dirty="0" smtClean="0"/>
              <a:t> </a:t>
            </a:r>
            <a:r>
              <a:rPr lang="ar-SA" sz="4800" dirty="0" err="1" smtClean="0"/>
              <a:t>המיטיבות</a:t>
            </a:r>
            <a:r>
              <a:rPr lang="ar-SA" sz="4800" dirty="0" smtClean="0"/>
              <a:t> </a:t>
            </a:r>
            <a:r>
              <a:rPr lang="ar-SA" sz="4800" dirty="0" err="1" smtClean="0"/>
              <a:t>יגרמו</a:t>
            </a:r>
            <a:r>
              <a:rPr lang="ar-SA" sz="4800" dirty="0" smtClean="0"/>
              <a:t> </a:t>
            </a:r>
            <a:r>
              <a:rPr lang="ar-SA" sz="4800" dirty="0" err="1" smtClean="0"/>
              <a:t>לך</a:t>
            </a:r>
            <a:r>
              <a:rPr lang="ar-SA" sz="4800" dirty="0" smtClean="0"/>
              <a:t> </a:t>
            </a:r>
            <a:r>
              <a:rPr lang="ar-SA" sz="4800" dirty="0" err="1" smtClean="0"/>
              <a:t>להגיב</a:t>
            </a:r>
            <a:r>
              <a:rPr lang="ar-SA" sz="4800" dirty="0" smtClean="0"/>
              <a:t> </a:t>
            </a:r>
            <a:r>
              <a:rPr lang="ar-SA" sz="4800" dirty="0" err="1" smtClean="0"/>
              <a:t>באופן</a:t>
            </a:r>
            <a:r>
              <a:rPr lang="ar-SA" sz="4800" dirty="0" smtClean="0"/>
              <a:t> </a:t>
            </a:r>
            <a:r>
              <a:rPr lang="ar-SA" sz="4800" dirty="0" err="1" smtClean="0"/>
              <a:t>דומה</a:t>
            </a:r>
            <a:r>
              <a:rPr lang="ar-SA" sz="4800" dirty="0" smtClean="0"/>
              <a:t> </a:t>
            </a:r>
            <a:r>
              <a:rPr lang="ar-SA" sz="4800" dirty="0" err="1" smtClean="0"/>
              <a:t>לחלק</a:t>
            </a:r>
            <a:r>
              <a:rPr lang="ar-SA" sz="4800" dirty="0" smtClean="0"/>
              <a:t> </a:t>
            </a:r>
            <a:r>
              <a:rPr lang="ar-SA" sz="4800" dirty="0" err="1" smtClean="0"/>
              <a:t>מהדוגמאות</a:t>
            </a:r>
            <a:r>
              <a:rPr lang="ar-SA" sz="4800" dirty="0" smtClean="0"/>
              <a:t> </a:t>
            </a:r>
            <a:r>
              <a:rPr lang="ar-SA" sz="4800" dirty="0" err="1" smtClean="0"/>
              <a:t>הבאות</a:t>
            </a:r>
            <a:r>
              <a:rPr lang="ar-SA" sz="4800" dirty="0" smtClean="0"/>
              <a:t>:</a:t>
            </a:r>
            <a:endParaRPr lang="en-US" sz="4800" dirty="0" smtClean="0"/>
          </a:p>
        </p:txBody>
      </p:sp>
      <p:sp>
        <p:nvSpPr>
          <p:cNvPr id="2" name="מציין מיקום של תאריך 1"/>
          <p:cNvSpPr>
            <a:spLocks noGrp="1"/>
          </p:cNvSpPr>
          <p:nvPr>
            <p:ph type="dt" sz="half" idx="10"/>
          </p:nvPr>
        </p:nvSpPr>
        <p:spPr/>
        <p:txBody>
          <a:bodyPr/>
          <a:lstStyle/>
          <a:p>
            <a:r>
              <a:rPr lang="he-IL" smtClean="0"/>
              <a:t>2017 - תשעז</a:t>
            </a:r>
            <a:endParaRPr lang="he-IL" dirty="0"/>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pPr/>
              <a:t>18</a:t>
            </a:fld>
            <a:endParaRPr lang="he-IL"/>
          </a:p>
        </p:txBody>
      </p:sp>
      <p:sp>
        <p:nvSpPr>
          <p:cNvPr id="13" name="כותרת משנה 2"/>
          <p:cNvSpPr txBox="1">
            <a:spLocks/>
          </p:cNvSpPr>
          <p:nvPr/>
        </p:nvSpPr>
        <p:spPr>
          <a:xfrm>
            <a:off x="29409" y="5838878"/>
            <a:ext cx="4205658" cy="711199"/>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1000" dirty="0" smtClean="0"/>
              <a:t>ד"ר איתן לבוב. כל הזכויות שמורות © </a:t>
            </a:r>
          </a:p>
          <a:p>
            <a:pPr marL="0" indent="0" algn="just">
              <a:buNone/>
            </a:pPr>
            <a:r>
              <a:rPr lang="he-IL" sz="800" dirty="0" smtClean="0"/>
              <a:t>לשימוש אישי-פרטי בלבד. שימוש אחר מכל סוג שהוא בחומר הכלול במסמך זה אסור בהחלט אלא ברשות מפורשת בכתב ומראש מאת המחבר. אין לשכפל, להעתיק, לצלם, לתרגם, לאחסן במאגר מידע, לשדר או לקלוט בכל דרך או בכל אמצעי אלקטרוני, אופטי, מכני או אחר, את מסמך זה או חלקים ממנו</a:t>
            </a:r>
            <a:r>
              <a:rPr lang="he-IL" sz="1000" dirty="0" smtClean="0"/>
              <a:t>. </a:t>
            </a:r>
          </a:p>
        </p:txBody>
      </p:sp>
    </p:spTree>
    <p:extLst>
      <p:ext uri="{BB962C8B-B14F-4D97-AF65-F5344CB8AC3E}">
        <p14:creationId xmlns:p14="http://schemas.microsoft.com/office/powerpoint/2010/main" val="3585470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פניות "מקטינות"</a:t>
            </a:r>
            <a:br>
              <a:rPr lang="he-IL" dirty="0" smtClean="0"/>
            </a:br>
            <a:r>
              <a:rPr lang="ar-SA" sz="2800" dirty="0" err="1" smtClean="0"/>
              <a:t>התעלמות</a:t>
            </a:r>
            <a:r>
              <a:rPr lang="ar-SA" sz="2800" dirty="0" smtClean="0"/>
              <a:t> </a:t>
            </a:r>
            <a:r>
              <a:rPr lang="ar-SA" sz="2800" dirty="0" err="1"/>
              <a:t>מכוחותיו</a:t>
            </a:r>
            <a:r>
              <a:rPr lang="ar-SA" sz="2800" dirty="0"/>
              <a:t> </a:t>
            </a:r>
            <a:r>
              <a:rPr lang="ar-SA" sz="2800" dirty="0" err="1"/>
              <a:t>ומבגרותו</a:t>
            </a:r>
            <a:r>
              <a:rPr lang="ar-SA" sz="2800" dirty="0"/>
              <a:t> של </a:t>
            </a:r>
            <a:r>
              <a:rPr lang="ar-SA" sz="2800" dirty="0" err="1"/>
              <a:t>ילדך</a:t>
            </a:r>
            <a:endParaRPr lang="he-IL" sz="2800" dirty="0"/>
          </a:p>
        </p:txBody>
      </p:sp>
      <p:sp>
        <p:nvSpPr>
          <p:cNvPr id="7" name="מציין מיקום תוכן 6"/>
          <p:cNvSpPr>
            <a:spLocks noGrp="1"/>
          </p:cNvSpPr>
          <p:nvPr>
            <p:ph sz="half" idx="1"/>
          </p:nvPr>
        </p:nvSpPr>
        <p:spPr>
          <a:xfrm>
            <a:off x="838200" y="1825625"/>
            <a:ext cx="5181600" cy="3906435"/>
          </a:xfrm>
        </p:spPr>
        <p:txBody>
          <a:bodyPr>
            <a:normAutofit/>
          </a:bodyPr>
          <a:lstStyle/>
          <a:p>
            <a:pPr lvl="1"/>
            <a:r>
              <a:rPr lang="ar-SA" dirty="0" err="1" smtClean="0"/>
              <a:t>להגיד</a:t>
            </a:r>
            <a:r>
              <a:rPr lang="ar-SA" dirty="0" smtClean="0"/>
              <a:t> </a:t>
            </a:r>
            <a:r>
              <a:rPr lang="ar-SA" dirty="0" err="1" smtClean="0"/>
              <a:t>לו</a:t>
            </a:r>
            <a:r>
              <a:rPr lang="ar-SA" dirty="0" smtClean="0"/>
              <a:t> </a:t>
            </a:r>
            <a:r>
              <a:rPr lang="ar-SA" dirty="0" err="1" smtClean="0"/>
              <a:t>מה</a:t>
            </a:r>
            <a:r>
              <a:rPr lang="ar-SA" dirty="0" smtClean="0"/>
              <a:t> </a:t>
            </a:r>
            <a:r>
              <a:rPr lang="ar-SA" dirty="0" err="1" smtClean="0"/>
              <a:t>לעשות</a:t>
            </a:r>
            <a:r>
              <a:rPr lang="ar-SA" dirty="0" smtClean="0"/>
              <a:t> </a:t>
            </a:r>
            <a:r>
              <a:rPr lang="ar-SA" dirty="0" err="1" smtClean="0"/>
              <a:t>למען</a:t>
            </a:r>
            <a:r>
              <a:rPr lang="ar-SA" dirty="0" smtClean="0"/>
              <a:t> </a:t>
            </a:r>
            <a:r>
              <a:rPr lang="ar-SA" dirty="0" err="1" smtClean="0"/>
              <a:t>עצמו</a:t>
            </a:r>
            <a:r>
              <a:rPr lang="ar-SA" dirty="0" smtClean="0"/>
              <a:t> </a:t>
            </a:r>
            <a:r>
              <a:rPr lang="ar-SA" dirty="0" err="1" smtClean="0"/>
              <a:t>בלי</a:t>
            </a:r>
            <a:r>
              <a:rPr lang="ar-SA" dirty="0" smtClean="0"/>
              <a:t> </a:t>
            </a:r>
            <a:r>
              <a:rPr lang="ar-SA" dirty="0" err="1" smtClean="0"/>
              <a:t>בקשה</a:t>
            </a:r>
            <a:r>
              <a:rPr lang="ar-SA" dirty="0" smtClean="0"/>
              <a:t> </a:t>
            </a:r>
            <a:r>
              <a:rPr lang="ar-SA" dirty="0" err="1" smtClean="0"/>
              <a:t>מצידו</a:t>
            </a:r>
            <a:endParaRPr lang="en-US" dirty="0" smtClean="0"/>
          </a:p>
          <a:p>
            <a:pPr lvl="1"/>
            <a:r>
              <a:rPr lang="ar-SA" dirty="0" smtClean="0"/>
              <a:t>"</a:t>
            </a:r>
            <a:r>
              <a:rPr lang="ar-SA" dirty="0" err="1" smtClean="0"/>
              <a:t>לפרש</a:t>
            </a:r>
            <a:r>
              <a:rPr lang="ar-SA" dirty="0" smtClean="0"/>
              <a:t>" </a:t>
            </a:r>
            <a:r>
              <a:rPr lang="ar-SA" dirty="0" err="1" smtClean="0"/>
              <a:t>אותו</a:t>
            </a:r>
            <a:r>
              <a:rPr lang="ar-SA" dirty="0" smtClean="0"/>
              <a:t> </a:t>
            </a:r>
            <a:r>
              <a:rPr lang="he-IL" dirty="0" smtClean="0"/>
              <a:t>בלי בקשה מצדו</a:t>
            </a:r>
          </a:p>
          <a:p>
            <a:pPr lvl="2"/>
            <a:r>
              <a:rPr lang="ar-SA" sz="1600" dirty="0" err="1" smtClean="0"/>
              <a:t>להגיד</a:t>
            </a:r>
            <a:r>
              <a:rPr lang="ar-SA" sz="1600" dirty="0" smtClean="0"/>
              <a:t> </a:t>
            </a:r>
            <a:r>
              <a:rPr lang="ar-SA" sz="1600" dirty="0" err="1" smtClean="0"/>
              <a:t>לו</a:t>
            </a:r>
            <a:r>
              <a:rPr lang="ar-SA" sz="1600" dirty="0" smtClean="0"/>
              <a:t> </a:t>
            </a:r>
            <a:r>
              <a:rPr lang="ar-SA" sz="1600" dirty="0" err="1" smtClean="0"/>
              <a:t>מה</a:t>
            </a:r>
            <a:r>
              <a:rPr lang="ar-SA" sz="1600" dirty="0" smtClean="0"/>
              <a:t> </a:t>
            </a:r>
            <a:r>
              <a:rPr lang="ar-SA" sz="1600" dirty="0" err="1" smtClean="0"/>
              <a:t>הוא</a:t>
            </a:r>
            <a:r>
              <a:rPr lang="ar-SA" sz="1600" dirty="0" smtClean="0"/>
              <a:t> </a:t>
            </a:r>
            <a:r>
              <a:rPr lang="ar-SA" sz="1600" dirty="0" err="1" smtClean="0"/>
              <a:t>מרגיש</a:t>
            </a:r>
            <a:r>
              <a:rPr lang="ar-SA" sz="1600" dirty="0" smtClean="0"/>
              <a:t> </a:t>
            </a:r>
            <a:r>
              <a:rPr lang="ar-SA" sz="1600" dirty="0" err="1" smtClean="0"/>
              <a:t>ומדוע</a:t>
            </a:r>
            <a:r>
              <a:rPr lang="ar-SA" sz="1600" dirty="0" smtClean="0"/>
              <a:t> </a:t>
            </a:r>
            <a:r>
              <a:rPr lang="ar-SA" sz="1600" dirty="0" err="1" smtClean="0"/>
              <a:t>הוא</a:t>
            </a:r>
            <a:r>
              <a:rPr lang="ar-SA" sz="1600" dirty="0" smtClean="0"/>
              <a:t> </a:t>
            </a:r>
            <a:r>
              <a:rPr lang="ar-SA" sz="1600" dirty="0" err="1" smtClean="0"/>
              <a:t>נוהג</a:t>
            </a:r>
            <a:r>
              <a:rPr lang="ar-SA" sz="1600" dirty="0" smtClean="0"/>
              <a:t> </a:t>
            </a:r>
            <a:r>
              <a:rPr lang="ar-SA" sz="1600" dirty="0" err="1" smtClean="0"/>
              <a:t>בדרך</a:t>
            </a:r>
            <a:r>
              <a:rPr lang="ar-SA" sz="1600" dirty="0" smtClean="0"/>
              <a:t> </a:t>
            </a:r>
            <a:r>
              <a:rPr lang="ar-SA" sz="1600" dirty="0" err="1" smtClean="0"/>
              <a:t>מסוימת</a:t>
            </a:r>
            <a:endParaRPr lang="he-IL" sz="1600" dirty="0" smtClean="0"/>
          </a:p>
          <a:p>
            <a:pPr lvl="2"/>
            <a:r>
              <a:rPr lang="ar-SA" sz="1600" dirty="0" smtClean="0"/>
              <a:t>"</a:t>
            </a:r>
            <a:r>
              <a:rPr lang="ar-SA" sz="1600" dirty="0" err="1" smtClean="0"/>
              <a:t>לדעת</a:t>
            </a:r>
            <a:r>
              <a:rPr lang="ar-SA" sz="1600" dirty="0" smtClean="0"/>
              <a:t>" </a:t>
            </a:r>
            <a:r>
              <a:rPr lang="ar-SA" sz="1600" dirty="0" err="1" smtClean="0"/>
              <a:t>ולהחליט</a:t>
            </a:r>
            <a:r>
              <a:rPr lang="ar-SA" sz="1600" dirty="0" smtClean="0"/>
              <a:t> </a:t>
            </a:r>
            <a:r>
              <a:rPr lang="ar-SA" sz="1600" dirty="0" err="1" smtClean="0"/>
              <a:t>מה</a:t>
            </a:r>
            <a:r>
              <a:rPr lang="ar-SA" sz="1600" dirty="0" smtClean="0"/>
              <a:t> </a:t>
            </a:r>
            <a:r>
              <a:rPr lang="ar-SA" sz="1600" dirty="0" err="1" smtClean="0"/>
              <a:t>הוא</a:t>
            </a:r>
            <a:r>
              <a:rPr lang="ar-SA" sz="1600" dirty="0" smtClean="0"/>
              <a:t> </a:t>
            </a:r>
            <a:r>
              <a:rPr lang="ar-SA" sz="1600" dirty="0" err="1" smtClean="0"/>
              <a:t>צריך</a:t>
            </a:r>
            <a:endParaRPr lang="en-US" sz="1600" dirty="0" smtClean="0"/>
          </a:p>
          <a:p>
            <a:pPr lvl="1"/>
            <a:r>
              <a:rPr lang="ar-SA" dirty="0" err="1" smtClean="0"/>
              <a:t>לרצות</a:t>
            </a:r>
            <a:r>
              <a:rPr lang="ar-SA" dirty="0" smtClean="0"/>
              <a:t> </a:t>
            </a:r>
            <a:r>
              <a:rPr lang="ar-SA" dirty="0" err="1" smtClean="0"/>
              <a:t>אותו</a:t>
            </a:r>
            <a:endParaRPr lang="en-US" dirty="0" smtClean="0"/>
          </a:p>
          <a:p>
            <a:pPr lvl="1"/>
            <a:r>
              <a:rPr lang="ar-SA" dirty="0" smtClean="0"/>
              <a:t>"</a:t>
            </a:r>
            <a:r>
              <a:rPr lang="ar-SA" dirty="0" err="1" smtClean="0"/>
              <a:t>לשחד</a:t>
            </a:r>
            <a:r>
              <a:rPr lang="ar-SA" dirty="0" smtClean="0"/>
              <a:t>" </a:t>
            </a:r>
            <a:r>
              <a:rPr lang="ar-SA" dirty="0" err="1" smtClean="0"/>
              <a:t>אותו</a:t>
            </a:r>
            <a:endParaRPr lang="en-US" dirty="0" smtClean="0"/>
          </a:p>
          <a:p>
            <a:pPr lvl="1"/>
            <a:r>
              <a:rPr lang="ar-SA" dirty="0" err="1" smtClean="0"/>
              <a:t>לנהוג</a:t>
            </a:r>
            <a:r>
              <a:rPr lang="ar-SA" dirty="0" smtClean="0"/>
              <a:t> </a:t>
            </a:r>
            <a:r>
              <a:rPr lang="ar-SA" dirty="0" err="1" smtClean="0"/>
              <a:t>כאילו</a:t>
            </a:r>
            <a:r>
              <a:rPr lang="ar-SA" dirty="0" smtClean="0"/>
              <a:t> </a:t>
            </a:r>
            <a:r>
              <a:rPr lang="ar-SA" dirty="0" err="1" smtClean="0"/>
              <a:t>לא</a:t>
            </a:r>
            <a:r>
              <a:rPr lang="ar-SA" dirty="0" smtClean="0"/>
              <a:t> </a:t>
            </a:r>
            <a:r>
              <a:rPr lang="ar-SA" dirty="0" err="1" smtClean="0"/>
              <a:t>קרה</a:t>
            </a:r>
            <a:r>
              <a:rPr lang="ar-SA" dirty="0" smtClean="0"/>
              <a:t> </a:t>
            </a:r>
            <a:r>
              <a:rPr lang="ar-SA" dirty="0" err="1" smtClean="0"/>
              <a:t>כלום</a:t>
            </a:r>
            <a:endParaRPr lang="en-US" dirty="0" smtClean="0"/>
          </a:p>
          <a:p>
            <a:pPr lvl="1"/>
            <a:r>
              <a:rPr lang="ar-SA" dirty="0" err="1" smtClean="0"/>
              <a:t>להגיב</a:t>
            </a:r>
            <a:r>
              <a:rPr lang="ar-SA" dirty="0" smtClean="0"/>
              <a:t> </a:t>
            </a:r>
            <a:r>
              <a:rPr lang="ar-SA" dirty="0" err="1" smtClean="0"/>
              <a:t>באופן</a:t>
            </a:r>
            <a:r>
              <a:rPr lang="ar-SA" dirty="0" smtClean="0"/>
              <a:t> </a:t>
            </a:r>
            <a:r>
              <a:rPr lang="ar-SA" dirty="0" err="1" smtClean="0"/>
              <a:t>נקודתי</a:t>
            </a:r>
            <a:r>
              <a:rPr lang="ar-SA" dirty="0" smtClean="0"/>
              <a:t> </a:t>
            </a:r>
            <a:r>
              <a:rPr lang="ar-SA" dirty="0" err="1" smtClean="0"/>
              <a:t>כאשר</a:t>
            </a:r>
            <a:r>
              <a:rPr lang="ar-SA" dirty="0" smtClean="0"/>
              <a:t> </a:t>
            </a:r>
            <a:r>
              <a:rPr lang="ar-SA" dirty="0" err="1" smtClean="0"/>
              <a:t>מדובר</a:t>
            </a:r>
            <a:r>
              <a:rPr lang="ar-SA" dirty="0" smtClean="0"/>
              <a:t> </a:t>
            </a:r>
            <a:r>
              <a:rPr lang="ar-SA" dirty="0" err="1" smtClean="0"/>
              <a:t>בדפוס</a:t>
            </a:r>
            <a:r>
              <a:rPr lang="ar-SA" dirty="0" smtClean="0"/>
              <a:t> </a:t>
            </a:r>
            <a:r>
              <a:rPr lang="ar-SA" dirty="0" err="1" smtClean="0"/>
              <a:t>התנהגות</a:t>
            </a:r>
            <a:r>
              <a:rPr lang="ar-SA" dirty="0" smtClean="0"/>
              <a:t> </a:t>
            </a:r>
            <a:r>
              <a:rPr lang="ar-SA" dirty="0" err="1" smtClean="0"/>
              <a:t>חוזרת</a:t>
            </a:r>
            <a:endParaRPr lang="en-US" dirty="0" smtClean="0"/>
          </a:p>
        </p:txBody>
      </p:sp>
      <p:sp>
        <p:nvSpPr>
          <p:cNvPr id="10" name="מציין מיקום תוכן 9"/>
          <p:cNvSpPr>
            <a:spLocks noGrp="1"/>
          </p:cNvSpPr>
          <p:nvPr>
            <p:ph sz="half" idx="2"/>
          </p:nvPr>
        </p:nvSpPr>
        <p:spPr>
          <a:xfrm>
            <a:off x="6172200" y="1825625"/>
            <a:ext cx="5181600" cy="3906435"/>
          </a:xfrm>
        </p:spPr>
        <p:txBody>
          <a:bodyPr>
            <a:normAutofit/>
          </a:bodyPr>
          <a:lstStyle/>
          <a:p>
            <a:pPr lvl="1"/>
            <a:r>
              <a:rPr lang="ar-SA" dirty="0" err="1"/>
              <a:t>לפטור</a:t>
            </a:r>
            <a:r>
              <a:rPr lang="ar-SA" dirty="0"/>
              <a:t> </a:t>
            </a:r>
            <a:r>
              <a:rPr lang="ar-SA" dirty="0" err="1"/>
              <a:t>אותו</a:t>
            </a:r>
            <a:r>
              <a:rPr lang="ar-SA" dirty="0"/>
              <a:t> </a:t>
            </a:r>
            <a:r>
              <a:rPr lang="ar-SA" dirty="0" err="1"/>
              <a:t>מהתוצאות</a:t>
            </a:r>
            <a:r>
              <a:rPr lang="ar-SA" dirty="0"/>
              <a:t> </a:t>
            </a:r>
            <a:r>
              <a:rPr lang="ar-SA" dirty="0" err="1"/>
              <a:t>הלא</a:t>
            </a:r>
            <a:r>
              <a:rPr lang="ar-SA" dirty="0"/>
              <a:t> </a:t>
            </a:r>
            <a:r>
              <a:rPr lang="ar-SA" dirty="0" err="1"/>
              <a:t>נעימות</a:t>
            </a:r>
            <a:r>
              <a:rPr lang="ar-SA" dirty="0"/>
              <a:t> (</a:t>
            </a:r>
            <a:r>
              <a:rPr lang="ar-SA" dirty="0" err="1"/>
              <a:t>בהתאם</a:t>
            </a:r>
            <a:r>
              <a:rPr lang="ar-SA" dirty="0"/>
              <a:t> </a:t>
            </a:r>
            <a:r>
              <a:rPr lang="ar-SA" dirty="0" err="1"/>
              <a:t>לגילו</a:t>
            </a:r>
            <a:r>
              <a:rPr lang="ar-SA" dirty="0"/>
              <a:t>) של </a:t>
            </a:r>
            <a:r>
              <a:rPr lang="ar-SA" dirty="0" err="1"/>
              <a:t>מעשיו</a:t>
            </a:r>
            <a:r>
              <a:rPr lang="ar-SA" dirty="0"/>
              <a:t>.</a:t>
            </a:r>
            <a:endParaRPr lang="en-US" dirty="0"/>
          </a:p>
          <a:p>
            <a:pPr lvl="1"/>
            <a:r>
              <a:rPr lang="ar-SA" dirty="0" err="1"/>
              <a:t>לקחת</a:t>
            </a:r>
            <a:r>
              <a:rPr lang="ar-SA" dirty="0"/>
              <a:t> </a:t>
            </a:r>
            <a:r>
              <a:rPr lang="ar-SA" dirty="0" err="1"/>
              <a:t>אחריות</a:t>
            </a:r>
            <a:r>
              <a:rPr lang="ar-SA" dirty="0"/>
              <a:t> </a:t>
            </a:r>
            <a:r>
              <a:rPr lang="ar-SA" dirty="0" err="1"/>
              <a:t>במקומו</a:t>
            </a:r>
            <a:r>
              <a:rPr lang="ar-SA" dirty="0"/>
              <a:t>.</a:t>
            </a:r>
            <a:endParaRPr lang="en-US" dirty="0"/>
          </a:p>
          <a:p>
            <a:pPr lvl="1"/>
            <a:r>
              <a:rPr lang="ar-SA" dirty="0" err="1"/>
              <a:t>לגונן</a:t>
            </a:r>
            <a:r>
              <a:rPr lang="ar-SA" dirty="0"/>
              <a:t> </a:t>
            </a:r>
            <a:r>
              <a:rPr lang="ar-SA" dirty="0" err="1"/>
              <a:t>עליו</a:t>
            </a:r>
            <a:r>
              <a:rPr lang="ar-SA" dirty="0"/>
              <a:t> </a:t>
            </a:r>
            <a:endParaRPr lang="he-IL" dirty="0" smtClean="0"/>
          </a:p>
          <a:p>
            <a:pPr lvl="2"/>
            <a:r>
              <a:rPr lang="ar-SA" sz="1400" dirty="0" err="1" smtClean="0"/>
              <a:t>להצדיק</a:t>
            </a:r>
            <a:r>
              <a:rPr lang="ar-SA" sz="1400" dirty="0" smtClean="0"/>
              <a:t> </a:t>
            </a:r>
            <a:r>
              <a:rPr lang="ar-SA" sz="1400" dirty="0" err="1"/>
              <a:t>אותו</a:t>
            </a:r>
            <a:r>
              <a:rPr lang="ar-SA" sz="1400" dirty="0"/>
              <a:t>, "</a:t>
            </a:r>
            <a:r>
              <a:rPr lang="ar-SA" sz="1400" dirty="0" err="1"/>
              <a:t>לרחם</a:t>
            </a:r>
            <a:r>
              <a:rPr lang="ar-SA" sz="1400" dirty="0"/>
              <a:t>"  </a:t>
            </a:r>
            <a:r>
              <a:rPr lang="ar-SA" sz="1400" dirty="0" err="1"/>
              <a:t>עליו</a:t>
            </a:r>
            <a:r>
              <a:rPr lang="ar-SA" sz="1400" dirty="0"/>
              <a:t>, "</a:t>
            </a:r>
            <a:r>
              <a:rPr lang="ar-SA" sz="1400" dirty="0" err="1"/>
              <a:t>להתערב</a:t>
            </a:r>
            <a:r>
              <a:rPr lang="ar-SA" sz="1400" dirty="0"/>
              <a:t> </a:t>
            </a:r>
            <a:r>
              <a:rPr lang="ar-SA" sz="1400" dirty="0" err="1"/>
              <a:t>באמצע</a:t>
            </a:r>
            <a:r>
              <a:rPr lang="ar-SA" sz="1400" dirty="0"/>
              <a:t>" </a:t>
            </a:r>
            <a:r>
              <a:rPr lang="ar-SA" sz="1400" dirty="0" err="1"/>
              <a:t>וכו</a:t>
            </a:r>
            <a:r>
              <a:rPr lang="ar-SA" sz="1400" dirty="0" smtClean="0"/>
              <a:t>'...</a:t>
            </a:r>
            <a:endParaRPr lang="en-US" sz="1400" dirty="0"/>
          </a:p>
          <a:p>
            <a:pPr lvl="1"/>
            <a:r>
              <a:rPr lang="ar-SA" dirty="0" err="1"/>
              <a:t>לייעץ</a:t>
            </a:r>
            <a:r>
              <a:rPr lang="ar-SA" dirty="0"/>
              <a:t> </a:t>
            </a:r>
            <a:r>
              <a:rPr lang="ar-SA" dirty="0" err="1"/>
              <a:t>לו</a:t>
            </a:r>
            <a:r>
              <a:rPr lang="ar-SA" dirty="0"/>
              <a:t> </a:t>
            </a:r>
            <a:r>
              <a:rPr lang="ar-SA" dirty="0" err="1"/>
              <a:t>בלי</a:t>
            </a:r>
            <a:r>
              <a:rPr lang="ar-SA" dirty="0"/>
              <a:t> </a:t>
            </a:r>
            <a:r>
              <a:rPr lang="ar-SA" dirty="0" err="1"/>
              <a:t>בקשה</a:t>
            </a:r>
            <a:r>
              <a:rPr lang="ar-SA" dirty="0"/>
              <a:t> </a:t>
            </a:r>
            <a:r>
              <a:rPr lang="ar-SA" dirty="0" err="1"/>
              <a:t>מצדו</a:t>
            </a:r>
            <a:r>
              <a:rPr lang="ar-SA" dirty="0"/>
              <a:t> </a:t>
            </a:r>
            <a:endParaRPr lang="he-IL" dirty="0" smtClean="0"/>
          </a:p>
          <a:p>
            <a:pPr lvl="2"/>
            <a:r>
              <a:rPr lang="ar-SA" sz="1600" dirty="0" err="1" smtClean="0"/>
              <a:t>עניין</a:t>
            </a:r>
            <a:r>
              <a:rPr lang="ar-SA" sz="1600" dirty="0"/>
              <a:t>, </a:t>
            </a:r>
            <a:r>
              <a:rPr lang="ar-SA" sz="1600" dirty="0" err="1"/>
              <a:t>שת"פ</a:t>
            </a:r>
            <a:r>
              <a:rPr lang="ar-SA" sz="1600" dirty="0"/>
              <a:t>, </a:t>
            </a:r>
            <a:r>
              <a:rPr lang="ar-SA" sz="1600" dirty="0" err="1"/>
              <a:t>הכרה</a:t>
            </a:r>
            <a:r>
              <a:rPr lang="ar-SA" sz="1600" dirty="0"/>
              <a:t>, </a:t>
            </a:r>
            <a:r>
              <a:rPr lang="ar-SA" sz="1600" dirty="0" err="1"/>
              <a:t>תודה</a:t>
            </a:r>
            <a:r>
              <a:rPr lang="ar-SA" sz="1600" dirty="0"/>
              <a:t> </a:t>
            </a:r>
            <a:r>
              <a:rPr lang="ar-SA" sz="1600" dirty="0" err="1"/>
              <a:t>וכו</a:t>
            </a:r>
            <a:r>
              <a:rPr lang="ar-SA" sz="1600" dirty="0" smtClean="0"/>
              <a:t>'...</a:t>
            </a:r>
            <a:endParaRPr lang="en-US" sz="1600" dirty="0"/>
          </a:p>
          <a:p>
            <a:pPr lvl="1"/>
            <a:r>
              <a:rPr lang="ar-SA" dirty="0" err="1"/>
              <a:t>לעשות</a:t>
            </a:r>
            <a:r>
              <a:rPr lang="ar-SA" dirty="0"/>
              <a:t> </a:t>
            </a:r>
            <a:r>
              <a:rPr lang="ar-SA" dirty="0" err="1"/>
              <a:t>בשבילו</a:t>
            </a:r>
            <a:r>
              <a:rPr lang="ar-SA" dirty="0"/>
              <a:t> </a:t>
            </a:r>
            <a:r>
              <a:rPr lang="ar-SA" dirty="0" err="1"/>
              <a:t>דברים</a:t>
            </a:r>
            <a:r>
              <a:rPr lang="ar-SA" dirty="0"/>
              <a:t> </a:t>
            </a:r>
            <a:r>
              <a:rPr lang="ar-SA" dirty="0" err="1"/>
              <a:t>בלי</a:t>
            </a:r>
            <a:r>
              <a:rPr lang="ar-SA" dirty="0"/>
              <a:t> </a:t>
            </a:r>
            <a:r>
              <a:rPr lang="ar-SA" dirty="0" err="1"/>
              <a:t>בקשה</a:t>
            </a:r>
            <a:r>
              <a:rPr lang="ar-SA" dirty="0"/>
              <a:t> </a:t>
            </a:r>
            <a:r>
              <a:rPr lang="ar-SA" dirty="0" err="1"/>
              <a:t>מצדו</a:t>
            </a:r>
            <a:endParaRPr lang="en-US" dirty="0"/>
          </a:p>
          <a:p>
            <a:pPr lvl="1"/>
            <a:r>
              <a:rPr lang="ar-SA" dirty="0" err="1"/>
              <a:t>להסביר</a:t>
            </a:r>
            <a:r>
              <a:rPr lang="ar-SA" dirty="0"/>
              <a:t> </a:t>
            </a:r>
            <a:r>
              <a:rPr lang="ar-SA" dirty="0" err="1"/>
              <a:t>לו</a:t>
            </a:r>
            <a:r>
              <a:rPr lang="ar-SA" dirty="0"/>
              <a:t> </a:t>
            </a:r>
            <a:r>
              <a:rPr lang="ar-SA" dirty="0" err="1"/>
              <a:t>בלי</a:t>
            </a:r>
            <a:r>
              <a:rPr lang="ar-SA" dirty="0"/>
              <a:t> </a:t>
            </a:r>
            <a:r>
              <a:rPr lang="ar-SA" dirty="0" err="1"/>
              <a:t>בקשה</a:t>
            </a:r>
            <a:r>
              <a:rPr lang="ar-SA" dirty="0"/>
              <a:t> </a:t>
            </a:r>
            <a:r>
              <a:rPr lang="ar-SA" dirty="0" err="1" smtClean="0"/>
              <a:t>מצידו</a:t>
            </a:r>
            <a:endParaRPr lang="en-US" dirty="0"/>
          </a:p>
        </p:txBody>
      </p:sp>
      <p:sp>
        <p:nvSpPr>
          <p:cNvPr id="2" name="מציין מיקום של תאריך 1"/>
          <p:cNvSpPr>
            <a:spLocks noGrp="1"/>
          </p:cNvSpPr>
          <p:nvPr>
            <p:ph type="dt" sz="half" idx="10"/>
          </p:nvPr>
        </p:nvSpPr>
        <p:spPr/>
        <p:txBody>
          <a:bodyPr/>
          <a:lstStyle/>
          <a:p>
            <a:r>
              <a:rPr lang="he-IL" smtClean="0"/>
              <a:t>2017 - תשעז</a:t>
            </a:r>
            <a:endParaRPr lang="he-IL" dirty="0"/>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pPr/>
              <a:t>19</a:t>
            </a:fld>
            <a:endParaRPr lang="he-IL"/>
          </a:p>
        </p:txBody>
      </p:sp>
      <p:sp>
        <p:nvSpPr>
          <p:cNvPr id="9" name="כותרת משנה 2"/>
          <p:cNvSpPr txBox="1">
            <a:spLocks/>
          </p:cNvSpPr>
          <p:nvPr/>
        </p:nvSpPr>
        <p:spPr>
          <a:xfrm>
            <a:off x="29409" y="6331131"/>
            <a:ext cx="2069357" cy="218946"/>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1000" dirty="0" smtClean="0"/>
              <a:t>ד"ר איתן לבוב. כל הזכויות שמורות ©</a:t>
            </a:r>
          </a:p>
        </p:txBody>
      </p:sp>
      <p:sp>
        <p:nvSpPr>
          <p:cNvPr id="11" name="TextBox 10"/>
          <p:cNvSpPr txBox="1"/>
          <p:nvPr/>
        </p:nvSpPr>
        <p:spPr>
          <a:xfrm>
            <a:off x="1351129" y="5663819"/>
            <a:ext cx="9553433" cy="923330"/>
          </a:xfrm>
          <a:prstGeom prst="rect">
            <a:avLst/>
          </a:prstGeo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ctr"/>
            <a:r>
              <a:rPr lang="ar-SA" dirty="0" err="1">
                <a:solidFill>
                  <a:srgbClr val="FF0000"/>
                </a:solidFill>
              </a:rPr>
              <a:t>במצבים</a:t>
            </a:r>
            <a:r>
              <a:rPr lang="ar-SA" dirty="0">
                <a:solidFill>
                  <a:srgbClr val="FF0000"/>
                </a:solidFill>
              </a:rPr>
              <a:t> של </a:t>
            </a:r>
            <a:r>
              <a:rPr lang="ar-SA" dirty="0" err="1">
                <a:solidFill>
                  <a:srgbClr val="FF0000"/>
                </a:solidFill>
              </a:rPr>
              <a:t>היעדר</a:t>
            </a:r>
            <a:r>
              <a:rPr lang="ar-SA" dirty="0">
                <a:solidFill>
                  <a:srgbClr val="FF0000"/>
                </a:solidFill>
              </a:rPr>
              <a:t> </a:t>
            </a:r>
            <a:r>
              <a:rPr lang="ar-SA" dirty="0" err="1">
                <a:solidFill>
                  <a:srgbClr val="FF0000"/>
                </a:solidFill>
              </a:rPr>
              <a:t>הדדיות</a:t>
            </a:r>
            <a:r>
              <a:rPr lang="ar-SA" dirty="0">
                <a:solidFill>
                  <a:srgbClr val="FF0000"/>
                </a:solidFill>
              </a:rPr>
              <a:t> </a:t>
            </a:r>
            <a:r>
              <a:rPr lang="ar-SA" dirty="0" err="1">
                <a:solidFill>
                  <a:srgbClr val="FF0000"/>
                </a:solidFill>
              </a:rPr>
              <a:t>ושותפות</a:t>
            </a:r>
            <a:r>
              <a:rPr lang="ar-SA" dirty="0">
                <a:solidFill>
                  <a:srgbClr val="FF0000"/>
                </a:solidFill>
              </a:rPr>
              <a:t>, </a:t>
            </a:r>
            <a:r>
              <a:rPr lang="ar-SA" dirty="0" err="1">
                <a:solidFill>
                  <a:srgbClr val="FF0000"/>
                </a:solidFill>
              </a:rPr>
              <a:t>יש</a:t>
            </a:r>
            <a:r>
              <a:rPr lang="ar-SA" dirty="0">
                <a:solidFill>
                  <a:srgbClr val="FF0000"/>
                </a:solidFill>
              </a:rPr>
              <a:t> </a:t>
            </a:r>
            <a:r>
              <a:rPr lang="ar-SA" dirty="0" err="1">
                <a:solidFill>
                  <a:srgbClr val="FF0000"/>
                </a:solidFill>
              </a:rPr>
              <a:t>בכל</a:t>
            </a:r>
            <a:r>
              <a:rPr lang="ar-SA" dirty="0">
                <a:solidFill>
                  <a:srgbClr val="FF0000"/>
                </a:solidFill>
              </a:rPr>
              <a:t> </a:t>
            </a:r>
            <a:r>
              <a:rPr lang="ar-SA" dirty="0" err="1">
                <a:solidFill>
                  <a:srgbClr val="FF0000"/>
                </a:solidFill>
              </a:rPr>
              <a:t>הדוגמאות</a:t>
            </a:r>
            <a:r>
              <a:rPr lang="ar-SA" dirty="0">
                <a:solidFill>
                  <a:srgbClr val="FF0000"/>
                </a:solidFill>
              </a:rPr>
              <a:t> </a:t>
            </a:r>
            <a:r>
              <a:rPr lang="ar-SA" dirty="0" err="1">
                <a:solidFill>
                  <a:srgbClr val="FF0000"/>
                </a:solidFill>
              </a:rPr>
              <a:t>האלו</a:t>
            </a:r>
            <a:r>
              <a:rPr lang="ar-SA" dirty="0">
                <a:solidFill>
                  <a:srgbClr val="FF0000"/>
                </a:solidFill>
              </a:rPr>
              <a:t> </a:t>
            </a:r>
            <a:r>
              <a:rPr lang="ar-SA" dirty="0" err="1">
                <a:solidFill>
                  <a:srgbClr val="FF0000"/>
                </a:solidFill>
              </a:rPr>
              <a:t>מידה</a:t>
            </a:r>
            <a:r>
              <a:rPr lang="ar-SA" dirty="0">
                <a:solidFill>
                  <a:srgbClr val="FF0000"/>
                </a:solidFill>
              </a:rPr>
              <a:t> של </a:t>
            </a:r>
            <a:r>
              <a:rPr lang="ar-SA" b="1" dirty="0" err="1">
                <a:solidFill>
                  <a:srgbClr val="FF0000"/>
                </a:solidFill>
              </a:rPr>
              <a:t>התעלמות</a:t>
            </a:r>
            <a:r>
              <a:rPr lang="ar-SA" b="1" dirty="0">
                <a:solidFill>
                  <a:srgbClr val="FF0000"/>
                </a:solidFill>
              </a:rPr>
              <a:t> </a:t>
            </a:r>
            <a:r>
              <a:rPr lang="ar-SA" b="1" dirty="0" err="1">
                <a:solidFill>
                  <a:srgbClr val="FF0000"/>
                </a:solidFill>
              </a:rPr>
              <a:t>מכוחותיו</a:t>
            </a:r>
            <a:r>
              <a:rPr lang="ar-SA" b="1" dirty="0">
                <a:solidFill>
                  <a:srgbClr val="FF0000"/>
                </a:solidFill>
              </a:rPr>
              <a:t> </a:t>
            </a:r>
            <a:r>
              <a:rPr lang="ar-SA" b="1" dirty="0" err="1">
                <a:solidFill>
                  <a:srgbClr val="FF0000"/>
                </a:solidFill>
              </a:rPr>
              <a:t>ומבגרותו</a:t>
            </a:r>
            <a:r>
              <a:rPr lang="ar-SA" dirty="0">
                <a:solidFill>
                  <a:srgbClr val="FF0000"/>
                </a:solidFill>
              </a:rPr>
              <a:t> של </a:t>
            </a:r>
            <a:r>
              <a:rPr lang="ar-SA" dirty="0" err="1">
                <a:solidFill>
                  <a:srgbClr val="FF0000"/>
                </a:solidFill>
              </a:rPr>
              <a:t>ילדך</a:t>
            </a:r>
            <a:r>
              <a:rPr lang="ar-SA" dirty="0">
                <a:solidFill>
                  <a:srgbClr val="FF0000"/>
                </a:solidFill>
              </a:rPr>
              <a:t>. </a:t>
            </a:r>
            <a:r>
              <a:rPr lang="ar-SA" dirty="0" err="1">
                <a:solidFill>
                  <a:srgbClr val="FF0000"/>
                </a:solidFill>
              </a:rPr>
              <a:t>בניגוד</a:t>
            </a:r>
            <a:r>
              <a:rPr lang="ar-SA" dirty="0">
                <a:solidFill>
                  <a:srgbClr val="FF0000"/>
                </a:solidFill>
              </a:rPr>
              <a:t> </a:t>
            </a:r>
            <a:r>
              <a:rPr lang="ar-SA" dirty="0" err="1">
                <a:solidFill>
                  <a:srgbClr val="FF0000"/>
                </a:solidFill>
              </a:rPr>
              <a:t>למטרה</a:t>
            </a:r>
            <a:r>
              <a:rPr lang="ar-SA" dirty="0">
                <a:solidFill>
                  <a:srgbClr val="FF0000"/>
                </a:solidFill>
              </a:rPr>
              <a:t> </a:t>
            </a:r>
            <a:r>
              <a:rPr lang="ar-SA" dirty="0" err="1">
                <a:solidFill>
                  <a:srgbClr val="FF0000"/>
                </a:solidFill>
              </a:rPr>
              <a:t>שלך</a:t>
            </a:r>
            <a:r>
              <a:rPr lang="ar-SA" dirty="0">
                <a:solidFill>
                  <a:srgbClr val="FF0000"/>
                </a:solidFill>
              </a:rPr>
              <a:t> </a:t>
            </a:r>
            <a:r>
              <a:rPr lang="ar-SA" dirty="0" err="1">
                <a:solidFill>
                  <a:srgbClr val="FF0000"/>
                </a:solidFill>
              </a:rPr>
              <a:t>כהורה</a:t>
            </a:r>
            <a:r>
              <a:rPr lang="ar-SA" dirty="0">
                <a:solidFill>
                  <a:srgbClr val="FF0000"/>
                </a:solidFill>
              </a:rPr>
              <a:t> </a:t>
            </a:r>
            <a:r>
              <a:rPr lang="ar-SA" dirty="0" err="1">
                <a:solidFill>
                  <a:srgbClr val="FF0000"/>
                </a:solidFill>
              </a:rPr>
              <a:t>טוב</a:t>
            </a:r>
            <a:r>
              <a:rPr lang="he-IL" dirty="0">
                <a:solidFill>
                  <a:srgbClr val="FF0000"/>
                </a:solidFill>
              </a:rPr>
              <a:t>.</a:t>
            </a:r>
          </a:p>
          <a:p>
            <a:pPr algn="ctr"/>
            <a:r>
              <a:rPr lang="ar-SA" dirty="0" err="1">
                <a:solidFill>
                  <a:srgbClr val="FF0000"/>
                </a:solidFill>
              </a:rPr>
              <a:t>שפה</a:t>
            </a:r>
            <a:r>
              <a:rPr lang="ar-SA" dirty="0">
                <a:solidFill>
                  <a:srgbClr val="FF0000"/>
                </a:solidFill>
              </a:rPr>
              <a:t> </a:t>
            </a:r>
            <a:r>
              <a:rPr lang="ar-SA" dirty="0" err="1">
                <a:solidFill>
                  <a:srgbClr val="FF0000"/>
                </a:solidFill>
              </a:rPr>
              <a:t>שמתעלמת</a:t>
            </a:r>
            <a:r>
              <a:rPr lang="ar-SA" dirty="0">
                <a:solidFill>
                  <a:srgbClr val="FF0000"/>
                </a:solidFill>
              </a:rPr>
              <a:t> </a:t>
            </a:r>
            <a:r>
              <a:rPr lang="he-IL" dirty="0">
                <a:solidFill>
                  <a:srgbClr val="FF0000"/>
                </a:solidFill>
              </a:rPr>
              <a:t>מ</a:t>
            </a:r>
            <a:r>
              <a:rPr lang="ar-SA" dirty="0" err="1">
                <a:solidFill>
                  <a:srgbClr val="FF0000"/>
                </a:solidFill>
              </a:rPr>
              <a:t>כוחו</a:t>
            </a:r>
            <a:r>
              <a:rPr lang="ar-SA" dirty="0">
                <a:solidFill>
                  <a:srgbClr val="FF0000"/>
                </a:solidFill>
              </a:rPr>
              <a:t>, </a:t>
            </a:r>
            <a:r>
              <a:rPr lang="ar-SA" dirty="0" err="1">
                <a:solidFill>
                  <a:srgbClr val="FF0000"/>
                </a:solidFill>
              </a:rPr>
              <a:t>אינה</a:t>
            </a:r>
            <a:r>
              <a:rPr lang="ar-SA" dirty="0">
                <a:solidFill>
                  <a:srgbClr val="FF0000"/>
                </a:solidFill>
              </a:rPr>
              <a:t> "</a:t>
            </a:r>
            <a:r>
              <a:rPr lang="ar-SA" dirty="0" err="1">
                <a:solidFill>
                  <a:srgbClr val="FF0000"/>
                </a:solidFill>
              </a:rPr>
              <a:t>מגדלת</a:t>
            </a:r>
            <a:r>
              <a:rPr lang="ar-SA" dirty="0">
                <a:solidFill>
                  <a:srgbClr val="FF0000"/>
                </a:solidFill>
              </a:rPr>
              <a:t>" </a:t>
            </a:r>
            <a:r>
              <a:rPr lang="ar-SA" dirty="0" err="1">
                <a:solidFill>
                  <a:srgbClr val="FF0000"/>
                </a:solidFill>
              </a:rPr>
              <a:t>את</a:t>
            </a:r>
            <a:r>
              <a:rPr lang="ar-SA" dirty="0">
                <a:solidFill>
                  <a:srgbClr val="FF0000"/>
                </a:solidFill>
              </a:rPr>
              <a:t> </a:t>
            </a:r>
            <a:r>
              <a:rPr lang="ar-SA" dirty="0" err="1">
                <a:solidFill>
                  <a:srgbClr val="FF0000"/>
                </a:solidFill>
              </a:rPr>
              <a:t>ילדך</a:t>
            </a:r>
            <a:r>
              <a:rPr lang="ar-SA" dirty="0">
                <a:solidFill>
                  <a:srgbClr val="FF0000"/>
                </a:solidFill>
              </a:rPr>
              <a:t> </a:t>
            </a:r>
            <a:r>
              <a:rPr lang="ar-SA" dirty="0" err="1">
                <a:solidFill>
                  <a:srgbClr val="FF0000"/>
                </a:solidFill>
              </a:rPr>
              <a:t>אלא</a:t>
            </a:r>
            <a:r>
              <a:rPr lang="ar-SA" dirty="0">
                <a:solidFill>
                  <a:srgbClr val="FF0000"/>
                </a:solidFill>
              </a:rPr>
              <a:t> "</a:t>
            </a:r>
            <a:r>
              <a:rPr lang="ar-SA" dirty="0" err="1">
                <a:solidFill>
                  <a:srgbClr val="FF0000"/>
                </a:solidFill>
              </a:rPr>
              <a:t>מקטינה</a:t>
            </a:r>
            <a:r>
              <a:rPr lang="ar-SA" dirty="0">
                <a:solidFill>
                  <a:srgbClr val="FF0000"/>
                </a:solidFill>
              </a:rPr>
              <a:t>" </a:t>
            </a:r>
            <a:r>
              <a:rPr lang="ar-SA" dirty="0" err="1" smtClean="0">
                <a:solidFill>
                  <a:srgbClr val="FF0000"/>
                </a:solidFill>
              </a:rPr>
              <a:t>אותו</a:t>
            </a:r>
            <a:endParaRPr lang="en-US" dirty="0">
              <a:solidFill>
                <a:srgbClr val="FF0000"/>
              </a:solidFill>
            </a:endParaRPr>
          </a:p>
        </p:txBody>
      </p:sp>
    </p:spTree>
    <p:extLst>
      <p:ext uri="{BB962C8B-B14F-4D97-AF65-F5344CB8AC3E}">
        <p14:creationId xmlns:p14="http://schemas.microsoft.com/office/powerpoint/2010/main" val="132679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2500"/>
                                  </p:stCondLst>
                                  <p:childTnLst>
                                    <p:set>
                                      <p:cBhvr>
                                        <p:cTn id="6" dur="1" fill="hold">
                                          <p:stCondLst>
                                            <p:cond delay="0"/>
                                          </p:stCondLst>
                                        </p:cTn>
                                        <p:tgtEl>
                                          <p:spTgt spid="11">
                                            <p:bg/>
                                          </p:spTgt>
                                        </p:tgtEl>
                                        <p:attrNameLst>
                                          <p:attrName>style.visibility</p:attrName>
                                        </p:attrNameLst>
                                      </p:cBhvr>
                                      <p:to>
                                        <p:strVal val="visible"/>
                                      </p:to>
                                    </p:set>
                                    <p:animEffect transition="in" filter="circle(in)">
                                      <p:cBhvr>
                                        <p:cTn id="7" dur="2000"/>
                                        <p:tgtEl>
                                          <p:spTgt spid="11">
                                            <p:bg/>
                                          </p:spTgt>
                                        </p:tgtEl>
                                      </p:cBhvr>
                                    </p:animEffect>
                                  </p:childTnLst>
                                </p:cTn>
                              </p:par>
                              <p:par>
                                <p:cTn id="8" presetID="6" presetClass="entr" presetSubtype="16" fill="hold" grpId="0" nodeType="withEffect">
                                  <p:stCondLst>
                                    <p:cond delay="2500"/>
                                  </p:stCondLst>
                                  <p:childTnLst>
                                    <p:set>
                                      <p:cBhvr>
                                        <p:cTn id="9" dur="1" fill="hold">
                                          <p:stCondLst>
                                            <p:cond delay="0"/>
                                          </p:stCondLst>
                                        </p:cTn>
                                        <p:tgtEl>
                                          <p:spTgt spid="11">
                                            <p:txEl>
                                              <p:pRg st="0" end="0"/>
                                            </p:txEl>
                                          </p:spTgt>
                                        </p:tgtEl>
                                        <p:attrNameLst>
                                          <p:attrName>style.visibility</p:attrName>
                                        </p:attrNameLst>
                                      </p:cBhvr>
                                      <p:to>
                                        <p:strVal val="visible"/>
                                      </p:to>
                                    </p:set>
                                    <p:animEffect transition="in" filter="circle(in)">
                                      <p:cBhvr>
                                        <p:cTn id="10" dur="2000"/>
                                        <p:tgtEl>
                                          <p:spTgt spid="11">
                                            <p:txEl>
                                              <p:pRg st="0" end="0"/>
                                            </p:txEl>
                                          </p:spTgt>
                                        </p:tgtEl>
                                      </p:cBhvr>
                                    </p:animEffect>
                                  </p:childTnLst>
                                </p:cTn>
                              </p:par>
                            </p:childTnLst>
                          </p:cTn>
                        </p:par>
                        <p:par>
                          <p:cTn id="11" fill="hold">
                            <p:stCondLst>
                              <p:cond delay="4500"/>
                            </p:stCondLst>
                            <p:childTnLst>
                              <p:par>
                                <p:cTn id="12" presetID="6" presetClass="entr" presetSubtype="16" fill="hold" grpId="0" nodeType="afterEffect">
                                  <p:stCondLst>
                                    <p:cond delay="1000"/>
                                  </p:stCondLst>
                                  <p:childTnLst>
                                    <p:set>
                                      <p:cBhvr>
                                        <p:cTn id="13" dur="1" fill="hold">
                                          <p:stCondLst>
                                            <p:cond delay="0"/>
                                          </p:stCondLst>
                                        </p:cTn>
                                        <p:tgtEl>
                                          <p:spTgt spid="11">
                                            <p:txEl>
                                              <p:pRg st="1" end="1"/>
                                            </p:txEl>
                                          </p:spTgt>
                                        </p:tgtEl>
                                        <p:attrNameLst>
                                          <p:attrName>style.visibility</p:attrName>
                                        </p:attrNameLst>
                                      </p:cBhvr>
                                      <p:to>
                                        <p:strVal val="visible"/>
                                      </p:to>
                                    </p:set>
                                    <p:animEffect transition="in" filter="circle(in)">
                                      <p:cBhvr>
                                        <p:cTn id="14" dur="20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דיאגרמה 2"/>
          <p:cNvGraphicFramePr/>
          <p:nvPr>
            <p:extLst>
              <p:ext uri="{D42A27DB-BD31-4B8C-83A1-F6EECF244321}">
                <p14:modId xmlns:p14="http://schemas.microsoft.com/office/powerpoint/2010/main" val="1944416163"/>
              </p:ext>
            </p:extLst>
          </p:nvPr>
        </p:nvGraphicFramePr>
        <p:xfrm>
          <a:off x="2667127" y="1244754"/>
          <a:ext cx="7063151" cy="5231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8" name="כותרת 17"/>
          <p:cNvSpPr>
            <a:spLocks noGrp="1"/>
          </p:cNvSpPr>
          <p:nvPr>
            <p:ph type="title"/>
          </p:nvPr>
        </p:nvSpPr>
        <p:spPr>
          <a:xfrm>
            <a:off x="1868556" y="365125"/>
            <a:ext cx="9485244" cy="737165"/>
          </a:xfrm>
        </p:spPr>
        <p:txBody>
          <a:bodyPr>
            <a:normAutofit/>
          </a:bodyPr>
          <a:lstStyle/>
          <a:p>
            <a:r>
              <a:rPr lang="he-IL" dirty="0" smtClean="0"/>
              <a:t>נסיבות, פעילות, תוצאות</a:t>
            </a:r>
            <a:endParaRPr lang="he-IL" dirty="0"/>
          </a:p>
        </p:txBody>
      </p:sp>
      <p:sp>
        <p:nvSpPr>
          <p:cNvPr id="8" name="מציין מיקום של תאריך 7"/>
          <p:cNvSpPr>
            <a:spLocks noGrp="1"/>
          </p:cNvSpPr>
          <p:nvPr>
            <p:ph type="dt" sz="half" idx="10"/>
          </p:nvPr>
        </p:nvSpPr>
        <p:spPr/>
        <p:txBody>
          <a:bodyPr/>
          <a:lstStyle/>
          <a:p>
            <a:r>
              <a:rPr lang="he-IL" smtClean="0"/>
              <a:t>2017 - תשעז</a:t>
            </a:r>
            <a:endParaRPr lang="he-IL"/>
          </a:p>
        </p:txBody>
      </p:sp>
      <p:sp>
        <p:nvSpPr>
          <p:cNvPr id="9" name="מציין מיקום של כותרת תחתונה 8"/>
          <p:cNvSpPr>
            <a:spLocks noGrp="1"/>
          </p:cNvSpPr>
          <p:nvPr>
            <p:ph type="ftr" sz="quarter" idx="11"/>
          </p:nvPr>
        </p:nvSpPr>
        <p:spPr/>
        <p:txBody>
          <a:bodyPr/>
          <a:lstStyle/>
          <a:p>
            <a:r>
              <a:rPr lang="he-IL" smtClean="0"/>
              <a:t>חינוך פורץ גבולות 2017 – הצגת מקרה</a:t>
            </a:r>
            <a:endParaRPr lang="he-IL" dirty="0"/>
          </a:p>
        </p:txBody>
      </p:sp>
      <p:sp>
        <p:nvSpPr>
          <p:cNvPr id="17" name="מציין מיקום של מספר שקופית 16"/>
          <p:cNvSpPr>
            <a:spLocks noGrp="1"/>
          </p:cNvSpPr>
          <p:nvPr>
            <p:ph type="sldNum" sz="quarter" idx="12"/>
          </p:nvPr>
        </p:nvSpPr>
        <p:spPr/>
        <p:txBody>
          <a:bodyPr/>
          <a:lstStyle/>
          <a:p>
            <a:fld id="{86FB9953-940C-41E6-AB0E-17E13B7110C6}" type="slidenum">
              <a:rPr lang="he-IL" smtClean="0"/>
              <a:t>2</a:t>
            </a:fld>
            <a:endParaRPr lang="he-IL"/>
          </a:p>
        </p:txBody>
      </p:sp>
    </p:spTree>
    <p:extLst>
      <p:ext uri="{BB962C8B-B14F-4D97-AF65-F5344CB8AC3E}">
        <p14:creationId xmlns:p14="http://schemas.microsoft.com/office/powerpoint/2010/main" val="3998612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right)">
                                      <p:cBhvr>
                                        <p:cTn id="7" dur="2000"/>
                                        <p:tgtEl>
                                          <p:spTgt spid="18"/>
                                        </p:tgtEl>
                                      </p:cBhvr>
                                    </p:animEffect>
                                  </p:childTnLst>
                                </p:cTn>
                              </p:par>
                            </p:childTnLst>
                          </p:cTn>
                        </p:par>
                        <p:par>
                          <p:cTn id="8" fill="hold">
                            <p:stCondLst>
                              <p:cond delay="2000"/>
                            </p:stCondLst>
                            <p:childTnLst>
                              <p:par>
                                <p:cTn id="9" presetID="22" presetClass="entr" presetSubtype="1" fill="hold" grpId="0" nodeType="afterEffect">
                                  <p:stCondLst>
                                    <p:cond delay="500"/>
                                  </p:stCondLst>
                                  <p:childTnLst>
                                    <p:set>
                                      <p:cBhvr>
                                        <p:cTn id="10" dur="1" fill="hold">
                                          <p:stCondLst>
                                            <p:cond delay="0"/>
                                          </p:stCondLst>
                                        </p:cTn>
                                        <p:tgtEl>
                                          <p:spTgt spid="3">
                                            <p:graphicEl>
                                              <a:dgm id="{189858B4-12B6-4E01-A68C-F54401CE7C96}"/>
                                            </p:graphicEl>
                                          </p:spTgt>
                                        </p:tgtEl>
                                        <p:attrNameLst>
                                          <p:attrName>style.visibility</p:attrName>
                                        </p:attrNameLst>
                                      </p:cBhvr>
                                      <p:to>
                                        <p:strVal val="visible"/>
                                      </p:to>
                                    </p:set>
                                    <p:animEffect transition="in" filter="wipe(up)">
                                      <p:cBhvr>
                                        <p:cTn id="11" dur="2000"/>
                                        <p:tgtEl>
                                          <p:spTgt spid="3">
                                            <p:graphicEl>
                                              <a:dgm id="{189858B4-12B6-4E01-A68C-F54401CE7C96}"/>
                                            </p:graphicEl>
                                          </p:spTgt>
                                        </p:tgtEl>
                                      </p:cBhvr>
                                    </p:animEffect>
                                  </p:childTnLst>
                                </p:cTn>
                              </p:par>
                            </p:childTnLst>
                          </p:cTn>
                        </p:par>
                        <p:par>
                          <p:cTn id="12" fill="hold">
                            <p:stCondLst>
                              <p:cond delay="4500"/>
                            </p:stCondLst>
                            <p:childTnLst>
                              <p:par>
                                <p:cTn id="13" presetID="22" presetClass="entr" presetSubtype="1" fill="hold" grpId="0" nodeType="afterEffect">
                                  <p:stCondLst>
                                    <p:cond delay="500"/>
                                  </p:stCondLst>
                                  <p:childTnLst>
                                    <p:set>
                                      <p:cBhvr>
                                        <p:cTn id="14" dur="1" fill="hold">
                                          <p:stCondLst>
                                            <p:cond delay="0"/>
                                          </p:stCondLst>
                                        </p:cTn>
                                        <p:tgtEl>
                                          <p:spTgt spid="3">
                                            <p:graphicEl>
                                              <a:dgm id="{F7561B70-DEDA-4A8F-B294-593899189CCB}"/>
                                            </p:graphicEl>
                                          </p:spTgt>
                                        </p:tgtEl>
                                        <p:attrNameLst>
                                          <p:attrName>style.visibility</p:attrName>
                                        </p:attrNameLst>
                                      </p:cBhvr>
                                      <p:to>
                                        <p:strVal val="visible"/>
                                      </p:to>
                                    </p:set>
                                    <p:animEffect transition="in" filter="wipe(up)">
                                      <p:cBhvr>
                                        <p:cTn id="15" dur="2000"/>
                                        <p:tgtEl>
                                          <p:spTgt spid="3">
                                            <p:graphicEl>
                                              <a:dgm id="{F7561B70-DEDA-4A8F-B294-593899189CCB}"/>
                                            </p:graphicEl>
                                          </p:spTgt>
                                        </p:tgtEl>
                                      </p:cBhvr>
                                    </p:animEffect>
                                  </p:childTnLst>
                                </p:cTn>
                              </p:par>
                            </p:childTnLst>
                          </p:cTn>
                        </p:par>
                        <p:par>
                          <p:cTn id="16" fill="hold">
                            <p:stCondLst>
                              <p:cond delay="7000"/>
                            </p:stCondLst>
                            <p:childTnLst>
                              <p:par>
                                <p:cTn id="17" presetID="22" presetClass="entr" presetSubtype="1" fill="hold" grpId="0" nodeType="afterEffect">
                                  <p:stCondLst>
                                    <p:cond delay="500"/>
                                  </p:stCondLst>
                                  <p:childTnLst>
                                    <p:set>
                                      <p:cBhvr>
                                        <p:cTn id="18" dur="1" fill="hold">
                                          <p:stCondLst>
                                            <p:cond delay="0"/>
                                          </p:stCondLst>
                                        </p:cTn>
                                        <p:tgtEl>
                                          <p:spTgt spid="3">
                                            <p:graphicEl>
                                              <a:dgm id="{A286A7C6-CE85-4786-B782-892929DDFEC3}"/>
                                            </p:graphicEl>
                                          </p:spTgt>
                                        </p:tgtEl>
                                        <p:attrNameLst>
                                          <p:attrName>style.visibility</p:attrName>
                                        </p:attrNameLst>
                                      </p:cBhvr>
                                      <p:to>
                                        <p:strVal val="visible"/>
                                      </p:to>
                                    </p:set>
                                    <p:animEffect transition="in" filter="wipe(up)">
                                      <p:cBhvr>
                                        <p:cTn id="19" dur="2000"/>
                                        <p:tgtEl>
                                          <p:spTgt spid="3">
                                            <p:graphicEl>
                                              <a:dgm id="{A286A7C6-CE85-4786-B782-892929DDFEC3}"/>
                                            </p:graphicEl>
                                          </p:spTgt>
                                        </p:tgtEl>
                                      </p:cBhvr>
                                    </p:animEffect>
                                  </p:childTnLst>
                                </p:cTn>
                              </p:par>
                            </p:childTnLst>
                          </p:cTn>
                        </p:par>
                        <p:par>
                          <p:cTn id="20" fill="hold">
                            <p:stCondLst>
                              <p:cond delay="9500"/>
                            </p:stCondLst>
                            <p:childTnLst>
                              <p:par>
                                <p:cTn id="21" presetID="22" presetClass="entr" presetSubtype="1" fill="hold" grpId="0" nodeType="afterEffect">
                                  <p:stCondLst>
                                    <p:cond delay="500"/>
                                  </p:stCondLst>
                                  <p:childTnLst>
                                    <p:set>
                                      <p:cBhvr>
                                        <p:cTn id="22" dur="1" fill="hold">
                                          <p:stCondLst>
                                            <p:cond delay="0"/>
                                          </p:stCondLst>
                                        </p:cTn>
                                        <p:tgtEl>
                                          <p:spTgt spid="3">
                                            <p:graphicEl>
                                              <a:dgm id="{709771E9-5889-4C06-8233-398D97D2D88B}"/>
                                            </p:graphicEl>
                                          </p:spTgt>
                                        </p:tgtEl>
                                        <p:attrNameLst>
                                          <p:attrName>style.visibility</p:attrName>
                                        </p:attrNameLst>
                                      </p:cBhvr>
                                      <p:to>
                                        <p:strVal val="visible"/>
                                      </p:to>
                                    </p:set>
                                    <p:animEffect transition="in" filter="wipe(up)">
                                      <p:cBhvr>
                                        <p:cTn id="23" dur="2000"/>
                                        <p:tgtEl>
                                          <p:spTgt spid="3">
                                            <p:graphicEl>
                                              <a:dgm id="{709771E9-5889-4C06-8233-398D97D2D88B}"/>
                                            </p:graphicEl>
                                          </p:spTgt>
                                        </p:tgtEl>
                                      </p:cBhvr>
                                    </p:animEffect>
                                  </p:childTnLst>
                                </p:cTn>
                              </p:par>
                            </p:childTnLst>
                          </p:cTn>
                        </p:par>
                        <p:par>
                          <p:cTn id="24" fill="hold">
                            <p:stCondLst>
                              <p:cond delay="12000"/>
                            </p:stCondLst>
                            <p:childTnLst>
                              <p:par>
                                <p:cTn id="25" presetID="22" presetClass="entr" presetSubtype="1" fill="hold" grpId="0" nodeType="afterEffect">
                                  <p:stCondLst>
                                    <p:cond delay="500"/>
                                  </p:stCondLst>
                                  <p:childTnLst>
                                    <p:set>
                                      <p:cBhvr>
                                        <p:cTn id="26" dur="1" fill="hold">
                                          <p:stCondLst>
                                            <p:cond delay="0"/>
                                          </p:stCondLst>
                                        </p:cTn>
                                        <p:tgtEl>
                                          <p:spTgt spid="3">
                                            <p:graphicEl>
                                              <a:dgm id="{6121BAF5-8B49-4BDC-92E0-91581C7168C5}"/>
                                            </p:graphicEl>
                                          </p:spTgt>
                                        </p:tgtEl>
                                        <p:attrNameLst>
                                          <p:attrName>style.visibility</p:attrName>
                                        </p:attrNameLst>
                                      </p:cBhvr>
                                      <p:to>
                                        <p:strVal val="visible"/>
                                      </p:to>
                                    </p:set>
                                    <p:animEffect transition="in" filter="wipe(up)">
                                      <p:cBhvr>
                                        <p:cTn id="27" dur="2000"/>
                                        <p:tgtEl>
                                          <p:spTgt spid="3">
                                            <p:graphicEl>
                                              <a:dgm id="{6121BAF5-8B49-4BDC-92E0-91581C7168C5}"/>
                                            </p:graphicEl>
                                          </p:spTgt>
                                        </p:tgtEl>
                                      </p:cBhvr>
                                    </p:animEffect>
                                  </p:childTnLst>
                                </p:cTn>
                              </p:par>
                            </p:childTnLst>
                          </p:cTn>
                        </p:par>
                        <p:par>
                          <p:cTn id="28" fill="hold">
                            <p:stCondLst>
                              <p:cond delay="14500"/>
                            </p:stCondLst>
                            <p:childTnLst>
                              <p:par>
                                <p:cTn id="29" presetID="22" presetClass="entr" presetSubtype="1" fill="hold" grpId="0" nodeType="afterEffect">
                                  <p:stCondLst>
                                    <p:cond delay="500"/>
                                  </p:stCondLst>
                                  <p:childTnLst>
                                    <p:set>
                                      <p:cBhvr>
                                        <p:cTn id="30" dur="1" fill="hold">
                                          <p:stCondLst>
                                            <p:cond delay="0"/>
                                          </p:stCondLst>
                                        </p:cTn>
                                        <p:tgtEl>
                                          <p:spTgt spid="3">
                                            <p:graphicEl>
                                              <a:dgm id="{5943B1F1-6C51-4474-93D4-92F1F7836A74}"/>
                                            </p:graphicEl>
                                          </p:spTgt>
                                        </p:tgtEl>
                                        <p:attrNameLst>
                                          <p:attrName>style.visibility</p:attrName>
                                        </p:attrNameLst>
                                      </p:cBhvr>
                                      <p:to>
                                        <p:strVal val="visible"/>
                                      </p:to>
                                    </p:set>
                                    <p:animEffect transition="in" filter="wipe(up)">
                                      <p:cBhvr>
                                        <p:cTn id="31" dur="2000"/>
                                        <p:tgtEl>
                                          <p:spTgt spid="3">
                                            <p:graphicEl>
                                              <a:dgm id="{5943B1F1-6C51-4474-93D4-92F1F7836A74}"/>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P spid="1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פניות "מקטינות"</a:t>
            </a:r>
            <a:br>
              <a:rPr lang="he-IL" dirty="0" smtClean="0"/>
            </a:br>
            <a:r>
              <a:rPr lang="he-IL" sz="2800" dirty="0"/>
              <a:t>התעלמות מכבודו וערכו של ילדך</a:t>
            </a:r>
            <a:endParaRPr lang="he-IL" sz="4000" dirty="0"/>
          </a:p>
        </p:txBody>
      </p:sp>
      <p:sp>
        <p:nvSpPr>
          <p:cNvPr id="7" name="מציין מיקום תוכן 6"/>
          <p:cNvSpPr>
            <a:spLocks noGrp="1"/>
          </p:cNvSpPr>
          <p:nvPr>
            <p:ph sz="half" idx="1"/>
          </p:nvPr>
        </p:nvSpPr>
        <p:spPr>
          <a:xfrm>
            <a:off x="838200" y="1825625"/>
            <a:ext cx="5181600" cy="3636707"/>
          </a:xfrm>
        </p:spPr>
        <p:txBody>
          <a:bodyPr>
            <a:normAutofit fontScale="70000" lnSpcReduction="20000"/>
          </a:bodyPr>
          <a:lstStyle/>
          <a:p>
            <a:r>
              <a:rPr lang="ar-SA" dirty="0" err="1" smtClean="0"/>
              <a:t>לנהוג</a:t>
            </a:r>
            <a:r>
              <a:rPr lang="ar-SA" dirty="0" smtClean="0"/>
              <a:t> </a:t>
            </a:r>
            <a:r>
              <a:rPr lang="ar-SA" dirty="0" err="1"/>
              <a:t>כאילו</a:t>
            </a:r>
            <a:r>
              <a:rPr lang="ar-SA" dirty="0"/>
              <a:t> </a:t>
            </a:r>
            <a:r>
              <a:rPr lang="ar-SA" dirty="0" err="1"/>
              <a:t>הוא</a:t>
            </a:r>
            <a:r>
              <a:rPr lang="ar-SA" dirty="0"/>
              <a:t> </a:t>
            </a:r>
            <a:r>
              <a:rPr lang="ar-SA" dirty="0" err="1"/>
              <a:t>לא</a:t>
            </a:r>
            <a:r>
              <a:rPr lang="ar-SA" dirty="0"/>
              <a:t> </a:t>
            </a:r>
            <a:r>
              <a:rPr lang="ar-SA" dirty="0" err="1" smtClean="0"/>
              <a:t>קיים</a:t>
            </a:r>
            <a:endParaRPr lang="en-US" dirty="0"/>
          </a:p>
          <a:p>
            <a:r>
              <a:rPr lang="ar-SA" dirty="0" err="1"/>
              <a:t>להאשים</a:t>
            </a:r>
            <a:r>
              <a:rPr lang="ar-SA" dirty="0"/>
              <a:t> </a:t>
            </a:r>
            <a:r>
              <a:rPr lang="ar-SA" dirty="0" err="1" smtClean="0"/>
              <a:t>אותו</a:t>
            </a:r>
            <a:endParaRPr lang="en-US" dirty="0"/>
          </a:p>
          <a:p>
            <a:r>
              <a:rPr lang="ar-SA" dirty="0" err="1"/>
              <a:t>לכפות</a:t>
            </a:r>
            <a:r>
              <a:rPr lang="ar-SA" dirty="0"/>
              <a:t> </a:t>
            </a:r>
            <a:r>
              <a:rPr lang="ar-SA" dirty="0" err="1" smtClean="0"/>
              <a:t>עליו</a:t>
            </a:r>
            <a:endParaRPr lang="en-US" dirty="0"/>
          </a:p>
          <a:p>
            <a:r>
              <a:rPr lang="ar-SA" dirty="0" err="1"/>
              <a:t>לאיים</a:t>
            </a:r>
            <a:r>
              <a:rPr lang="ar-SA" dirty="0"/>
              <a:t> </a:t>
            </a:r>
            <a:r>
              <a:rPr lang="ar-SA" dirty="0" err="1" smtClean="0"/>
              <a:t>עליו</a:t>
            </a:r>
            <a:endParaRPr lang="en-US" dirty="0"/>
          </a:p>
          <a:p>
            <a:r>
              <a:rPr lang="en-US" dirty="0"/>
              <a:t> </a:t>
            </a:r>
            <a:r>
              <a:rPr lang="ar-SA" dirty="0" err="1"/>
              <a:t>לצפות</a:t>
            </a:r>
            <a:r>
              <a:rPr lang="ar-SA" dirty="0"/>
              <a:t> </a:t>
            </a:r>
            <a:r>
              <a:rPr lang="ar-SA" dirty="0" err="1"/>
              <a:t>לשינוי</a:t>
            </a:r>
            <a:r>
              <a:rPr lang="ar-SA" dirty="0"/>
              <a:t> </a:t>
            </a:r>
            <a:r>
              <a:rPr lang="ar-SA" dirty="0" err="1"/>
              <a:t>מיידי</a:t>
            </a:r>
            <a:r>
              <a:rPr lang="ar-SA" dirty="0"/>
              <a:t> </a:t>
            </a:r>
            <a:r>
              <a:rPr lang="ar-SA" dirty="0" err="1"/>
              <a:t>בעמדתו</a:t>
            </a:r>
            <a:r>
              <a:rPr lang="ar-SA" dirty="0"/>
              <a:t> </a:t>
            </a:r>
            <a:r>
              <a:rPr lang="ar-SA" dirty="0" err="1"/>
              <a:t>בעקבות</a:t>
            </a:r>
            <a:r>
              <a:rPr lang="ar-SA" dirty="0"/>
              <a:t> </a:t>
            </a:r>
            <a:r>
              <a:rPr lang="ar-SA" dirty="0" err="1" smtClean="0"/>
              <a:t>פנייתך</a:t>
            </a:r>
            <a:endParaRPr lang="en-US" dirty="0"/>
          </a:p>
          <a:p>
            <a:r>
              <a:rPr lang="en-US" dirty="0"/>
              <a:t> </a:t>
            </a:r>
            <a:r>
              <a:rPr lang="ar-SA" dirty="0"/>
              <a:t>"</a:t>
            </a:r>
            <a:r>
              <a:rPr lang="ar-SA" dirty="0" err="1"/>
              <a:t>לשפוך</a:t>
            </a:r>
            <a:r>
              <a:rPr lang="ar-SA" dirty="0"/>
              <a:t>" </a:t>
            </a:r>
            <a:r>
              <a:rPr lang="ar-SA" dirty="0" err="1"/>
              <a:t>עליו</a:t>
            </a:r>
            <a:r>
              <a:rPr lang="ar-SA" dirty="0"/>
              <a:t> </a:t>
            </a:r>
            <a:r>
              <a:rPr lang="ar-SA" dirty="0" err="1"/>
              <a:t>את</a:t>
            </a:r>
            <a:r>
              <a:rPr lang="ar-SA" dirty="0"/>
              <a:t> </a:t>
            </a:r>
            <a:r>
              <a:rPr lang="ar-SA" dirty="0" err="1"/>
              <a:t>הרגשות</a:t>
            </a:r>
            <a:r>
              <a:rPr lang="ar-SA" dirty="0"/>
              <a:t> </a:t>
            </a:r>
            <a:r>
              <a:rPr lang="ar-SA" dirty="0" err="1"/>
              <a:t>שלך</a:t>
            </a:r>
            <a:r>
              <a:rPr lang="ar-SA" dirty="0"/>
              <a:t> </a:t>
            </a:r>
            <a:r>
              <a:rPr lang="ar-SA" dirty="0" err="1"/>
              <a:t>כשאינך</a:t>
            </a:r>
            <a:r>
              <a:rPr lang="ar-SA" dirty="0"/>
              <a:t> </a:t>
            </a:r>
            <a:r>
              <a:rPr lang="ar-SA" dirty="0" err="1"/>
              <a:t>שולט</a:t>
            </a:r>
            <a:r>
              <a:rPr lang="ar-SA" dirty="0"/>
              <a:t>/ת </a:t>
            </a:r>
            <a:r>
              <a:rPr lang="ar-SA" dirty="0" err="1"/>
              <a:t>בתגובות</a:t>
            </a:r>
            <a:r>
              <a:rPr lang="ar-SA" dirty="0"/>
              <a:t> </a:t>
            </a:r>
            <a:r>
              <a:rPr lang="ar-SA" dirty="0" err="1" smtClean="0"/>
              <a:t>שלך</a:t>
            </a:r>
            <a:endParaRPr lang="en-US" dirty="0"/>
          </a:p>
          <a:p>
            <a:r>
              <a:rPr lang="en-US" dirty="0"/>
              <a:t> </a:t>
            </a:r>
            <a:r>
              <a:rPr lang="ar-SA" dirty="0" err="1"/>
              <a:t>ל"פקד</a:t>
            </a:r>
            <a:r>
              <a:rPr lang="ar-SA" dirty="0"/>
              <a:t>" </a:t>
            </a:r>
            <a:r>
              <a:rPr lang="ar-SA" dirty="0" err="1"/>
              <a:t>עליו</a:t>
            </a:r>
            <a:r>
              <a:rPr lang="ar-SA" dirty="0"/>
              <a:t> </a:t>
            </a:r>
            <a:r>
              <a:rPr lang="ar-SA" dirty="0" err="1"/>
              <a:t>ולבקש</a:t>
            </a:r>
            <a:r>
              <a:rPr lang="ar-SA" dirty="0"/>
              <a:t> </a:t>
            </a:r>
            <a:r>
              <a:rPr lang="ar-SA" dirty="0" err="1"/>
              <a:t>דברים</a:t>
            </a:r>
            <a:r>
              <a:rPr lang="ar-SA" dirty="0"/>
              <a:t> </a:t>
            </a:r>
            <a:r>
              <a:rPr lang="ar-SA" dirty="0" err="1" smtClean="0"/>
              <a:t>כדרישה</a:t>
            </a:r>
            <a:endParaRPr lang="en-US" dirty="0"/>
          </a:p>
          <a:p>
            <a:r>
              <a:rPr lang="en-US" dirty="0"/>
              <a:t> </a:t>
            </a:r>
            <a:r>
              <a:rPr lang="ar-SA" b="1" dirty="0" err="1"/>
              <a:t>לתקוף</a:t>
            </a:r>
            <a:r>
              <a:rPr lang="ar-SA" b="1" dirty="0"/>
              <a:t> </a:t>
            </a:r>
            <a:r>
              <a:rPr lang="ar-SA" b="1" dirty="0" err="1"/>
              <a:t>אותו</a:t>
            </a:r>
            <a:r>
              <a:rPr lang="ar-SA" dirty="0"/>
              <a:t> </a:t>
            </a:r>
            <a:endParaRPr lang="he-IL" dirty="0" smtClean="0"/>
          </a:p>
          <a:p>
            <a:pPr lvl="1"/>
            <a:r>
              <a:rPr lang="ar-SA" sz="1800" dirty="0" smtClean="0"/>
              <a:t>"</a:t>
            </a:r>
            <a:r>
              <a:rPr lang="ar-SA" sz="1800" dirty="0" err="1"/>
              <a:t>לקרוא</a:t>
            </a:r>
            <a:r>
              <a:rPr lang="ar-SA" sz="1800" dirty="0"/>
              <a:t> </a:t>
            </a:r>
            <a:r>
              <a:rPr lang="ar-SA" sz="1800" dirty="0" err="1"/>
              <a:t>לו</a:t>
            </a:r>
            <a:r>
              <a:rPr lang="ar-SA" sz="1800" dirty="0"/>
              <a:t> </a:t>
            </a:r>
            <a:r>
              <a:rPr lang="ar-SA" sz="1800" dirty="0" err="1"/>
              <a:t>בשמות</a:t>
            </a:r>
            <a:r>
              <a:rPr lang="ar-SA" sz="1800" dirty="0"/>
              <a:t>", </a:t>
            </a:r>
            <a:r>
              <a:rPr lang="ar-SA" sz="1800" dirty="0" err="1"/>
              <a:t>ללעוג</a:t>
            </a:r>
            <a:r>
              <a:rPr lang="ar-SA" sz="1800" dirty="0"/>
              <a:t> </a:t>
            </a:r>
            <a:r>
              <a:rPr lang="ar-SA" sz="1800" dirty="0" err="1"/>
              <a:t>לו</a:t>
            </a:r>
            <a:r>
              <a:rPr lang="ar-SA" sz="1800" dirty="0"/>
              <a:t>, </a:t>
            </a:r>
            <a:r>
              <a:rPr lang="ar-SA" sz="1800" dirty="0" err="1" smtClean="0"/>
              <a:t>לצעוק</a:t>
            </a:r>
            <a:r>
              <a:rPr lang="ar-SA" sz="1800" dirty="0" smtClean="0"/>
              <a:t> </a:t>
            </a:r>
            <a:r>
              <a:rPr lang="ar-SA" sz="1800" dirty="0" err="1" smtClean="0"/>
              <a:t>עליו</a:t>
            </a:r>
            <a:r>
              <a:rPr lang="ar-SA" sz="1800" dirty="0" smtClean="0"/>
              <a:t>, </a:t>
            </a:r>
            <a:r>
              <a:rPr lang="ar-SA" sz="1800" dirty="0" err="1"/>
              <a:t>להשפיל</a:t>
            </a:r>
            <a:r>
              <a:rPr lang="ar-SA" sz="1800" dirty="0"/>
              <a:t> </a:t>
            </a:r>
            <a:r>
              <a:rPr lang="ar-SA" sz="1800" dirty="0" err="1"/>
              <a:t>אותו</a:t>
            </a:r>
            <a:r>
              <a:rPr lang="ar-SA" sz="1800" dirty="0"/>
              <a:t> </a:t>
            </a:r>
            <a:r>
              <a:rPr lang="ar-SA" sz="1800" dirty="0" err="1"/>
              <a:t>וכו</a:t>
            </a:r>
            <a:r>
              <a:rPr lang="ar-SA" sz="1800" dirty="0" smtClean="0"/>
              <a:t>'...</a:t>
            </a:r>
            <a:endParaRPr lang="en-US" sz="1800" dirty="0"/>
          </a:p>
        </p:txBody>
      </p:sp>
      <p:sp>
        <p:nvSpPr>
          <p:cNvPr id="5" name="מציין מיקום תוכן 4"/>
          <p:cNvSpPr>
            <a:spLocks noGrp="1"/>
          </p:cNvSpPr>
          <p:nvPr>
            <p:ph sz="half" idx="2"/>
          </p:nvPr>
        </p:nvSpPr>
        <p:spPr>
          <a:xfrm>
            <a:off x="6172200" y="1825625"/>
            <a:ext cx="5181600" cy="3636707"/>
          </a:xfrm>
        </p:spPr>
        <p:txBody>
          <a:bodyPr>
            <a:normAutofit fontScale="70000" lnSpcReduction="20000"/>
          </a:bodyPr>
          <a:lstStyle/>
          <a:p>
            <a:r>
              <a:rPr lang="ar-SA" dirty="0" err="1"/>
              <a:t>לשכנע</a:t>
            </a:r>
            <a:r>
              <a:rPr lang="ar-SA" dirty="0"/>
              <a:t> </a:t>
            </a:r>
            <a:r>
              <a:rPr lang="ar-SA" dirty="0" err="1" smtClean="0"/>
              <a:t>אותו</a:t>
            </a:r>
            <a:endParaRPr lang="en-US" dirty="0"/>
          </a:p>
          <a:p>
            <a:r>
              <a:rPr lang="ar-SA" dirty="0" err="1"/>
              <a:t>להטיף</a:t>
            </a:r>
            <a:r>
              <a:rPr lang="ar-SA" dirty="0"/>
              <a:t> </a:t>
            </a:r>
            <a:r>
              <a:rPr lang="ar-SA" dirty="0" err="1" smtClean="0"/>
              <a:t>לו</a:t>
            </a:r>
            <a:endParaRPr lang="en-US" dirty="0"/>
          </a:p>
          <a:p>
            <a:r>
              <a:rPr lang="ar-SA" dirty="0"/>
              <a:t>"</a:t>
            </a:r>
            <a:r>
              <a:rPr lang="ar-SA" dirty="0" err="1"/>
              <a:t>לחנך</a:t>
            </a:r>
            <a:r>
              <a:rPr lang="ar-SA" dirty="0"/>
              <a:t>" </a:t>
            </a:r>
            <a:r>
              <a:rPr lang="ar-SA" dirty="0" err="1" smtClean="0"/>
              <a:t>אותו</a:t>
            </a:r>
            <a:endParaRPr lang="en-US" dirty="0"/>
          </a:p>
          <a:p>
            <a:r>
              <a:rPr lang="ar-SA" dirty="0" err="1"/>
              <a:t>לדבר</a:t>
            </a:r>
            <a:r>
              <a:rPr lang="ar-SA" dirty="0"/>
              <a:t> </a:t>
            </a:r>
            <a:r>
              <a:rPr lang="ar-SA" dirty="0" err="1"/>
              <a:t>אליו</a:t>
            </a:r>
            <a:r>
              <a:rPr lang="ar-SA" dirty="0"/>
              <a:t> </a:t>
            </a:r>
            <a:r>
              <a:rPr lang="ar-SA" dirty="0" err="1"/>
              <a:t>בהכללות</a:t>
            </a:r>
            <a:r>
              <a:rPr lang="ar-SA" dirty="0"/>
              <a:t> </a:t>
            </a:r>
            <a:endParaRPr lang="he-IL" dirty="0" smtClean="0"/>
          </a:p>
          <a:p>
            <a:pPr lvl="1"/>
            <a:r>
              <a:rPr lang="ar-SA" sz="1700" dirty="0" smtClean="0"/>
              <a:t>"</a:t>
            </a:r>
            <a:r>
              <a:rPr lang="ar-SA" sz="1700" dirty="0" err="1"/>
              <a:t>צריך</a:t>
            </a:r>
            <a:r>
              <a:rPr lang="ar-SA" sz="1700" dirty="0"/>
              <a:t>", "</a:t>
            </a:r>
            <a:r>
              <a:rPr lang="ar-SA" sz="1700" dirty="0" err="1"/>
              <a:t>כך</a:t>
            </a:r>
            <a:r>
              <a:rPr lang="ar-SA" sz="1700" dirty="0"/>
              <a:t> </a:t>
            </a:r>
            <a:r>
              <a:rPr lang="ar-SA" sz="1700" dirty="0" err="1"/>
              <a:t>עושים</a:t>
            </a:r>
            <a:r>
              <a:rPr lang="ar-SA" sz="1700" dirty="0"/>
              <a:t>", "</a:t>
            </a:r>
            <a:r>
              <a:rPr lang="ar-SA" sz="1700" dirty="0" err="1"/>
              <a:t>לא</a:t>
            </a:r>
            <a:r>
              <a:rPr lang="ar-SA" sz="1700" dirty="0"/>
              <a:t> </a:t>
            </a:r>
            <a:r>
              <a:rPr lang="ar-SA" sz="1700" dirty="0" err="1"/>
              <a:t>הגיוני</a:t>
            </a:r>
            <a:r>
              <a:rPr lang="ar-SA" sz="1700" dirty="0"/>
              <a:t>" </a:t>
            </a:r>
            <a:r>
              <a:rPr lang="ar-SA" sz="1700" dirty="0" err="1"/>
              <a:t>וכו</a:t>
            </a:r>
            <a:r>
              <a:rPr lang="ar-SA" sz="1700" dirty="0" smtClean="0"/>
              <a:t>'...</a:t>
            </a:r>
            <a:endParaRPr lang="en-US" dirty="0"/>
          </a:p>
          <a:p>
            <a:r>
              <a:rPr lang="ar-SA" dirty="0" err="1"/>
              <a:t>להתווכח</a:t>
            </a:r>
            <a:r>
              <a:rPr lang="ar-SA" dirty="0"/>
              <a:t> </a:t>
            </a:r>
            <a:r>
              <a:rPr lang="ar-SA" dirty="0" err="1" smtClean="0"/>
              <a:t>איתו</a:t>
            </a:r>
            <a:endParaRPr lang="en-US" dirty="0"/>
          </a:p>
          <a:p>
            <a:r>
              <a:rPr lang="ar-SA" dirty="0"/>
              <a:t>"</a:t>
            </a:r>
            <a:r>
              <a:rPr lang="ar-SA" dirty="0" err="1"/>
              <a:t>לתחקר</a:t>
            </a:r>
            <a:r>
              <a:rPr lang="ar-SA" dirty="0"/>
              <a:t>" </a:t>
            </a:r>
            <a:r>
              <a:rPr lang="ar-SA" dirty="0" err="1"/>
              <a:t>אותו</a:t>
            </a:r>
            <a:r>
              <a:rPr lang="ar-SA" dirty="0"/>
              <a:t>, "</a:t>
            </a:r>
            <a:r>
              <a:rPr lang="ar-SA" dirty="0" err="1"/>
              <a:t>לראיין</a:t>
            </a:r>
            <a:r>
              <a:rPr lang="ar-SA" dirty="0"/>
              <a:t>" </a:t>
            </a:r>
            <a:r>
              <a:rPr lang="ar-SA" dirty="0" err="1"/>
              <a:t>אותו</a:t>
            </a:r>
            <a:r>
              <a:rPr lang="ar-SA" dirty="0"/>
              <a:t>, </a:t>
            </a:r>
            <a:r>
              <a:rPr lang="ar-SA" dirty="0" err="1"/>
              <a:t>לבוא</a:t>
            </a:r>
            <a:r>
              <a:rPr lang="ar-SA" dirty="0"/>
              <a:t> </a:t>
            </a:r>
            <a:r>
              <a:rPr lang="ar-SA" dirty="0" err="1"/>
              <a:t>אליו</a:t>
            </a:r>
            <a:r>
              <a:rPr lang="ar-SA" dirty="0"/>
              <a:t> </a:t>
            </a:r>
            <a:r>
              <a:rPr lang="ar-SA" dirty="0" err="1" smtClean="0"/>
              <a:t>בשאלות</a:t>
            </a:r>
            <a:endParaRPr lang="he-IL" dirty="0"/>
          </a:p>
          <a:p>
            <a:r>
              <a:rPr lang="ar-SA" dirty="0" err="1"/>
              <a:t>להגדיר</a:t>
            </a:r>
            <a:r>
              <a:rPr lang="ar-SA" dirty="0"/>
              <a:t> </a:t>
            </a:r>
            <a:r>
              <a:rPr lang="ar-SA" dirty="0" err="1"/>
              <a:t>אותו</a:t>
            </a:r>
            <a:r>
              <a:rPr lang="ar-SA" dirty="0"/>
              <a:t> </a:t>
            </a:r>
            <a:endParaRPr lang="he-IL" dirty="0" smtClean="0"/>
          </a:p>
          <a:p>
            <a:pPr lvl="1"/>
            <a:r>
              <a:rPr lang="ar-SA" sz="2000" dirty="0" err="1" smtClean="0"/>
              <a:t>להגיד</a:t>
            </a:r>
            <a:r>
              <a:rPr lang="ar-SA" sz="2000" dirty="0" smtClean="0"/>
              <a:t> </a:t>
            </a:r>
            <a:r>
              <a:rPr lang="ar-SA" sz="2000" dirty="0" err="1"/>
              <a:t>לו</a:t>
            </a:r>
            <a:r>
              <a:rPr lang="ar-SA" sz="2000" dirty="0"/>
              <a:t> </a:t>
            </a:r>
            <a:r>
              <a:rPr lang="ar-SA" sz="2000" dirty="0" err="1"/>
              <a:t>מי</a:t>
            </a:r>
            <a:r>
              <a:rPr lang="ar-SA" sz="2000" dirty="0"/>
              <a:t> </a:t>
            </a:r>
            <a:r>
              <a:rPr lang="ar-SA" sz="2000" dirty="0" err="1"/>
              <a:t>הוא</a:t>
            </a:r>
            <a:r>
              <a:rPr lang="ar-SA" sz="2000" dirty="0"/>
              <a:t> </a:t>
            </a:r>
            <a:r>
              <a:rPr lang="ar-SA" sz="2000" dirty="0" err="1"/>
              <a:t>ומה</a:t>
            </a:r>
            <a:r>
              <a:rPr lang="ar-SA" sz="2000" dirty="0"/>
              <a:t> </a:t>
            </a:r>
            <a:r>
              <a:rPr lang="ar-SA" sz="2000" dirty="0" err="1" smtClean="0"/>
              <a:t>הוא</a:t>
            </a:r>
            <a:endParaRPr lang="en-US" dirty="0"/>
          </a:p>
          <a:p>
            <a:r>
              <a:rPr lang="ar-SA" dirty="0" err="1"/>
              <a:t>להעיר</a:t>
            </a:r>
            <a:r>
              <a:rPr lang="ar-SA" dirty="0"/>
              <a:t> </a:t>
            </a:r>
            <a:r>
              <a:rPr lang="ar-SA" dirty="0" err="1"/>
              <a:t>לו</a:t>
            </a:r>
            <a:r>
              <a:rPr lang="ar-SA" dirty="0"/>
              <a:t> / </a:t>
            </a:r>
            <a:r>
              <a:rPr lang="ar-SA" dirty="0" err="1"/>
              <a:t>לבקר</a:t>
            </a:r>
            <a:r>
              <a:rPr lang="ar-SA" dirty="0"/>
              <a:t> </a:t>
            </a:r>
            <a:r>
              <a:rPr lang="ar-SA" dirty="0" err="1" smtClean="0"/>
              <a:t>אותו</a:t>
            </a:r>
            <a:endParaRPr lang="en-US" dirty="0"/>
          </a:p>
          <a:p>
            <a:r>
              <a:rPr lang="ar-SA" dirty="0"/>
              <a:t>"</a:t>
            </a:r>
            <a:r>
              <a:rPr lang="ar-SA" dirty="0" err="1"/>
              <a:t>להתבדח</a:t>
            </a:r>
            <a:r>
              <a:rPr lang="ar-SA" dirty="0" smtClean="0"/>
              <a:t>"</a:t>
            </a:r>
            <a:endParaRPr lang="en-US" dirty="0"/>
          </a:p>
        </p:txBody>
      </p:sp>
      <p:sp>
        <p:nvSpPr>
          <p:cNvPr id="2" name="מציין מיקום של תאריך 1"/>
          <p:cNvSpPr>
            <a:spLocks noGrp="1"/>
          </p:cNvSpPr>
          <p:nvPr>
            <p:ph type="dt" sz="half" idx="10"/>
          </p:nvPr>
        </p:nvSpPr>
        <p:spPr/>
        <p:txBody>
          <a:bodyPr/>
          <a:lstStyle/>
          <a:p>
            <a:r>
              <a:rPr lang="he-IL" smtClean="0"/>
              <a:t>2017 - תשעז</a:t>
            </a:r>
            <a:endParaRPr lang="he-IL" dirty="0"/>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pPr/>
              <a:t>20</a:t>
            </a:fld>
            <a:endParaRPr lang="he-IL"/>
          </a:p>
        </p:txBody>
      </p:sp>
      <p:sp>
        <p:nvSpPr>
          <p:cNvPr id="9" name="כותרת משנה 2"/>
          <p:cNvSpPr txBox="1">
            <a:spLocks/>
          </p:cNvSpPr>
          <p:nvPr/>
        </p:nvSpPr>
        <p:spPr>
          <a:xfrm>
            <a:off x="29409" y="6331131"/>
            <a:ext cx="2069357" cy="218946"/>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1000" dirty="0" smtClean="0"/>
              <a:t>ד"ר איתן לבוב. כל הזכויות שמורות ©</a:t>
            </a:r>
          </a:p>
        </p:txBody>
      </p:sp>
      <p:sp>
        <p:nvSpPr>
          <p:cNvPr id="8" name="TextBox 7"/>
          <p:cNvSpPr txBox="1"/>
          <p:nvPr/>
        </p:nvSpPr>
        <p:spPr>
          <a:xfrm>
            <a:off x="717881" y="5342012"/>
            <a:ext cx="10820400" cy="1015663"/>
          </a:xfrm>
          <a:prstGeom prst="rect">
            <a:avLst/>
          </a:prstGeo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ctr"/>
            <a:r>
              <a:rPr lang="ar-SA" sz="2000" dirty="0" err="1">
                <a:solidFill>
                  <a:srgbClr val="FF0000"/>
                </a:solidFill>
              </a:rPr>
              <a:t>במצבים</a:t>
            </a:r>
            <a:r>
              <a:rPr lang="ar-SA" sz="2000" dirty="0">
                <a:solidFill>
                  <a:srgbClr val="FF0000"/>
                </a:solidFill>
              </a:rPr>
              <a:t> של </a:t>
            </a:r>
            <a:r>
              <a:rPr lang="ar-SA" sz="2000" dirty="0" err="1">
                <a:solidFill>
                  <a:srgbClr val="FF0000"/>
                </a:solidFill>
              </a:rPr>
              <a:t>היעדר</a:t>
            </a:r>
            <a:r>
              <a:rPr lang="ar-SA" sz="2000" dirty="0">
                <a:solidFill>
                  <a:srgbClr val="FF0000"/>
                </a:solidFill>
              </a:rPr>
              <a:t> </a:t>
            </a:r>
            <a:r>
              <a:rPr lang="ar-SA" sz="2000" dirty="0" err="1">
                <a:solidFill>
                  <a:srgbClr val="FF0000"/>
                </a:solidFill>
              </a:rPr>
              <a:t>הדדיות</a:t>
            </a:r>
            <a:r>
              <a:rPr lang="ar-SA" sz="2000" dirty="0">
                <a:solidFill>
                  <a:srgbClr val="FF0000"/>
                </a:solidFill>
              </a:rPr>
              <a:t> </a:t>
            </a:r>
            <a:r>
              <a:rPr lang="ar-SA" sz="2000" dirty="0" err="1">
                <a:solidFill>
                  <a:srgbClr val="FF0000"/>
                </a:solidFill>
              </a:rPr>
              <a:t>ושותפות</a:t>
            </a:r>
            <a:r>
              <a:rPr lang="ar-SA" sz="2000" dirty="0">
                <a:solidFill>
                  <a:srgbClr val="FF0000"/>
                </a:solidFill>
              </a:rPr>
              <a:t>, </a:t>
            </a:r>
            <a:r>
              <a:rPr lang="ar-SA" sz="2000" dirty="0" err="1">
                <a:solidFill>
                  <a:srgbClr val="FF0000"/>
                </a:solidFill>
              </a:rPr>
              <a:t>יש</a:t>
            </a:r>
            <a:r>
              <a:rPr lang="ar-SA" sz="2000" dirty="0">
                <a:solidFill>
                  <a:srgbClr val="FF0000"/>
                </a:solidFill>
              </a:rPr>
              <a:t> </a:t>
            </a:r>
            <a:r>
              <a:rPr lang="ar-SA" sz="2000" dirty="0" err="1">
                <a:solidFill>
                  <a:srgbClr val="FF0000"/>
                </a:solidFill>
              </a:rPr>
              <a:t>בכל</a:t>
            </a:r>
            <a:r>
              <a:rPr lang="ar-SA" sz="2000" dirty="0">
                <a:solidFill>
                  <a:srgbClr val="FF0000"/>
                </a:solidFill>
              </a:rPr>
              <a:t> </a:t>
            </a:r>
            <a:r>
              <a:rPr lang="ar-SA" sz="2000" dirty="0" err="1">
                <a:solidFill>
                  <a:srgbClr val="FF0000"/>
                </a:solidFill>
              </a:rPr>
              <a:t>הדוגמאות</a:t>
            </a:r>
            <a:r>
              <a:rPr lang="ar-SA" sz="2000" dirty="0">
                <a:solidFill>
                  <a:srgbClr val="FF0000"/>
                </a:solidFill>
              </a:rPr>
              <a:t> </a:t>
            </a:r>
            <a:r>
              <a:rPr lang="ar-SA" sz="2000" dirty="0" err="1">
                <a:solidFill>
                  <a:srgbClr val="FF0000"/>
                </a:solidFill>
              </a:rPr>
              <a:t>האלו</a:t>
            </a:r>
            <a:r>
              <a:rPr lang="ar-SA" sz="2000" dirty="0">
                <a:solidFill>
                  <a:srgbClr val="FF0000"/>
                </a:solidFill>
              </a:rPr>
              <a:t> </a:t>
            </a:r>
            <a:r>
              <a:rPr lang="ar-SA" sz="2000" dirty="0" err="1">
                <a:solidFill>
                  <a:srgbClr val="FF0000"/>
                </a:solidFill>
              </a:rPr>
              <a:t>מידה</a:t>
            </a:r>
            <a:r>
              <a:rPr lang="ar-SA" sz="2000" dirty="0">
                <a:solidFill>
                  <a:srgbClr val="FF0000"/>
                </a:solidFill>
              </a:rPr>
              <a:t> של </a:t>
            </a:r>
            <a:r>
              <a:rPr lang="ar-SA" sz="2000" b="1" u="sng" dirty="0" err="1">
                <a:solidFill>
                  <a:srgbClr val="FF0000"/>
                </a:solidFill>
              </a:rPr>
              <a:t>המתעלמות</a:t>
            </a:r>
            <a:r>
              <a:rPr lang="ar-SA" sz="2000" b="1" u="sng" dirty="0">
                <a:solidFill>
                  <a:srgbClr val="FF0000"/>
                </a:solidFill>
              </a:rPr>
              <a:t> </a:t>
            </a:r>
            <a:r>
              <a:rPr lang="ar-SA" sz="2000" b="1" u="sng" dirty="0" err="1">
                <a:solidFill>
                  <a:srgbClr val="FF0000"/>
                </a:solidFill>
              </a:rPr>
              <a:t>מכבודו</a:t>
            </a:r>
            <a:r>
              <a:rPr lang="ar-SA" sz="2000" b="1" u="sng" dirty="0">
                <a:solidFill>
                  <a:srgbClr val="FF0000"/>
                </a:solidFill>
              </a:rPr>
              <a:t> </a:t>
            </a:r>
            <a:r>
              <a:rPr lang="ar-SA" sz="2000" b="1" u="sng" dirty="0" err="1">
                <a:solidFill>
                  <a:srgbClr val="FF0000"/>
                </a:solidFill>
              </a:rPr>
              <a:t>וערכו</a:t>
            </a:r>
            <a:r>
              <a:rPr lang="ar-SA" sz="2000" b="1" u="sng" dirty="0">
                <a:solidFill>
                  <a:srgbClr val="FF0000"/>
                </a:solidFill>
              </a:rPr>
              <a:t> </a:t>
            </a:r>
            <a:r>
              <a:rPr lang="ar-SA" sz="2000" dirty="0">
                <a:solidFill>
                  <a:srgbClr val="FF0000"/>
                </a:solidFill>
              </a:rPr>
              <a:t>של </a:t>
            </a:r>
            <a:r>
              <a:rPr lang="ar-SA" sz="2000" dirty="0" err="1">
                <a:solidFill>
                  <a:srgbClr val="FF0000"/>
                </a:solidFill>
              </a:rPr>
              <a:t>ילדך</a:t>
            </a:r>
            <a:r>
              <a:rPr lang="ar-SA" sz="2000" dirty="0">
                <a:solidFill>
                  <a:srgbClr val="FF0000"/>
                </a:solidFill>
              </a:rPr>
              <a:t>. </a:t>
            </a:r>
            <a:r>
              <a:rPr lang="ar-SA" sz="2000" b="1" u="sng" dirty="0" err="1">
                <a:solidFill>
                  <a:srgbClr val="FF0000"/>
                </a:solidFill>
              </a:rPr>
              <a:t>בניגוד</a:t>
            </a:r>
            <a:r>
              <a:rPr lang="ar-SA" sz="2000" b="1" u="sng" dirty="0">
                <a:solidFill>
                  <a:srgbClr val="FF0000"/>
                </a:solidFill>
              </a:rPr>
              <a:t> </a:t>
            </a:r>
            <a:r>
              <a:rPr lang="ar-SA" sz="2000" b="1" u="sng" dirty="0" err="1">
                <a:solidFill>
                  <a:srgbClr val="FF0000"/>
                </a:solidFill>
              </a:rPr>
              <a:t>למטרה</a:t>
            </a:r>
            <a:r>
              <a:rPr lang="ar-SA" sz="2000" b="1" u="sng" dirty="0">
                <a:solidFill>
                  <a:srgbClr val="FF0000"/>
                </a:solidFill>
              </a:rPr>
              <a:t> </a:t>
            </a:r>
            <a:r>
              <a:rPr lang="ar-SA" sz="2000" b="1" u="sng" dirty="0" err="1">
                <a:solidFill>
                  <a:srgbClr val="FF0000"/>
                </a:solidFill>
              </a:rPr>
              <a:t>שלך</a:t>
            </a:r>
            <a:r>
              <a:rPr lang="ar-SA" sz="2000" b="1" u="sng" dirty="0">
                <a:solidFill>
                  <a:srgbClr val="FF0000"/>
                </a:solidFill>
              </a:rPr>
              <a:t> </a:t>
            </a:r>
            <a:r>
              <a:rPr lang="ar-SA" sz="2000" b="1" u="sng" dirty="0" err="1">
                <a:solidFill>
                  <a:srgbClr val="FF0000"/>
                </a:solidFill>
              </a:rPr>
              <a:t>כהורה</a:t>
            </a:r>
            <a:r>
              <a:rPr lang="ar-SA" sz="2000" b="1" u="sng" dirty="0">
                <a:solidFill>
                  <a:srgbClr val="FF0000"/>
                </a:solidFill>
              </a:rPr>
              <a:t> </a:t>
            </a:r>
            <a:r>
              <a:rPr lang="ar-SA" sz="2000" b="1" u="sng" dirty="0" err="1" smtClean="0">
                <a:solidFill>
                  <a:srgbClr val="FF0000"/>
                </a:solidFill>
              </a:rPr>
              <a:t>טוב</a:t>
            </a:r>
            <a:r>
              <a:rPr lang="he-IL" sz="2000" b="1" u="sng" dirty="0" smtClean="0">
                <a:solidFill>
                  <a:srgbClr val="FF0000"/>
                </a:solidFill>
              </a:rPr>
              <a:t>.</a:t>
            </a:r>
          </a:p>
          <a:p>
            <a:pPr algn="ctr"/>
            <a:r>
              <a:rPr lang="ar-SA" sz="2000" b="1" u="sng" dirty="0" smtClean="0">
                <a:solidFill>
                  <a:srgbClr val="FF0000"/>
                </a:solidFill>
              </a:rPr>
              <a:t> </a:t>
            </a:r>
            <a:r>
              <a:rPr lang="ar-SA" sz="2000" dirty="0" err="1">
                <a:solidFill>
                  <a:srgbClr val="FF0000"/>
                </a:solidFill>
              </a:rPr>
              <a:t>שפה</a:t>
            </a:r>
            <a:r>
              <a:rPr lang="ar-SA" sz="2000" dirty="0">
                <a:solidFill>
                  <a:srgbClr val="FF0000"/>
                </a:solidFill>
              </a:rPr>
              <a:t> </a:t>
            </a:r>
            <a:r>
              <a:rPr lang="ar-SA" sz="2000" dirty="0" err="1">
                <a:solidFill>
                  <a:srgbClr val="FF0000"/>
                </a:solidFill>
              </a:rPr>
              <a:t>ש</a:t>
            </a:r>
            <a:r>
              <a:rPr lang="ar-SA" sz="2000" b="1" u="sng" dirty="0" err="1">
                <a:solidFill>
                  <a:srgbClr val="FF0000"/>
                </a:solidFill>
              </a:rPr>
              <a:t>מתעלמת</a:t>
            </a:r>
            <a:r>
              <a:rPr lang="ar-SA" sz="2000" b="1" u="sng" dirty="0">
                <a:solidFill>
                  <a:srgbClr val="FF0000"/>
                </a:solidFill>
              </a:rPr>
              <a:t> </a:t>
            </a:r>
            <a:r>
              <a:rPr lang="ar-SA" sz="2000" b="1" u="sng" dirty="0" err="1">
                <a:solidFill>
                  <a:srgbClr val="FF0000"/>
                </a:solidFill>
              </a:rPr>
              <a:t>מהכבוד</a:t>
            </a:r>
            <a:r>
              <a:rPr lang="ar-SA" sz="2000" b="1" u="sng" dirty="0">
                <a:solidFill>
                  <a:srgbClr val="FF0000"/>
                </a:solidFill>
              </a:rPr>
              <a:t> </a:t>
            </a:r>
            <a:r>
              <a:rPr lang="ar-SA" sz="2000" b="1" u="sng" dirty="0" err="1">
                <a:solidFill>
                  <a:srgbClr val="FF0000"/>
                </a:solidFill>
              </a:rPr>
              <a:t>והערך</a:t>
            </a:r>
            <a:r>
              <a:rPr lang="ar-SA" sz="2000" dirty="0">
                <a:solidFill>
                  <a:srgbClr val="FF0000"/>
                </a:solidFill>
              </a:rPr>
              <a:t> של </a:t>
            </a:r>
            <a:r>
              <a:rPr lang="ar-SA" sz="2000" dirty="0" err="1">
                <a:solidFill>
                  <a:srgbClr val="FF0000"/>
                </a:solidFill>
              </a:rPr>
              <a:t>הילד</a:t>
            </a:r>
            <a:r>
              <a:rPr lang="ar-SA" sz="2000" dirty="0">
                <a:solidFill>
                  <a:srgbClr val="FF0000"/>
                </a:solidFill>
              </a:rPr>
              <a:t> </a:t>
            </a:r>
            <a:r>
              <a:rPr lang="ar-SA" sz="2000" dirty="0" err="1">
                <a:solidFill>
                  <a:srgbClr val="FF0000"/>
                </a:solidFill>
              </a:rPr>
              <a:t>שלך</a:t>
            </a:r>
            <a:r>
              <a:rPr lang="ar-SA" sz="2000" dirty="0">
                <a:solidFill>
                  <a:srgbClr val="FF0000"/>
                </a:solidFill>
              </a:rPr>
              <a:t>, </a:t>
            </a:r>
            <a:r>
              <a:rPr lang="ar-SA" sz="2000" dirty="0" err="1">
                <a:solidFill>
                  <a:srgbClr val="FF0000"/>
                </a:solidFill>
              </a:rPr>
              <a:t>אינה</a:t>
            </a:r>
            <a:r>
              <a:rPr lang="ar-SA" sz="2000" dirty="0">
                <a:solidFill>
                  <a:srgbClr val="FF0000"/>
                </a:solidFill>
              </a:rPr>
              <a:t> "</a:t>
            </a:r>
            <a:r>
              <a:rPr lang="ar-SA" sz="2000" dirty="0" err="1">
                <a:solidFill>
                  <a:srgbClr val="FF0000"/>
                </a:solidFill>
              </a:rPr>
              <a:t>מגדלת</a:t>
            </a:r>
            <a:r>
              <a:rPr lang="ar-SA" sz="2000" dirty="0">
                <a:solidFill>
                  <a:srgbClr val="FF0000"/>
                </a:solidFill>
              </a:rPr>
              <a:t>" </a:t>
            </a:r>
            <a:r>
              <a:rPr lang="ar-SA" sz="2000" dirty="0" err="1">
                <a:solidFill>
                  <a:srgbClr val="FF0000"/>
                </a:solidFill>
              </a:rPr>
              <a:t>אותו</a:t>
            </a:r>
            <a:r>
              <a:rPr lang="ar-SA" sz="2000" dirty="0">
                <a:solidFill>
                  <a:srgbClr val="FF0000"/>
                </a:solidFill>
              </a:rPr>
              <a:t> </a:t>
            </a:r>
            <a:r>
              <a:rPr lang="ar-SA" sz="2000" dirty="0" err="1">
                <a:solidFill>
                  <a:srgbClr val="FF0000"/>
                </a:solidFill>
              </a:rPr>
              <a:t>אלא</a:t>
            </a:r>
            <a:r>
              <a:rPr lang="ar-SA" sz="2000" dirty="0">
                <a:solidFill>
                  <a:srgbClr val="FF0000"/>
                </a:solidFill>
              </a:rPr>
              <a:t> "</a:t>
            </a:r>
            <a:r>
              <a:rPr lang="ar-SA" sz="2000" dirty="0" err="1">
                <a:solidFill>
                  <a:srgbClr val="FF0000"/>
                </a:solidFill>
              </a:rPr>
              <a:t>מקטינה</a:t>
            </a:r>
            <a:r>
              <a:rPr lang="ar-SA" sz="2000" dirty="0">
                <a:solidFill>
                  <a:srgbClr val="FF0000"/>
                </a:solidFill>
              </a:rPr>
              <a:t>"</a:t>
            </a:r>
            <a:r>
              <a:rPr lang="ar-SA" sz="2000" b="1" dirty="0">
                <a:solidFill>
                  <a:srgbClr val="FF0000"/>
                </a:solidFill>
              </a:rPr>
              <a:t> </a:t>
            </a:r>
            <a:r>
              <a:rPr lang="ar-SA" sz="2000" dirty="0" err="1">
                <a:solidFill>
                  <a:srgbClr val="FF0000"/>
                </a:solidFill>
              </a:rPr>
              <a:t>אותו</a:t>
            </a:r>
            <a:endParaRPr lang="en-US" sz="2000" dirty="0">
              <a:solidFill>
                <a:srgbClr val="FF0000"/>
              </a:solidFill>
            </a:endParaRPr>
          </a:p>
        </p:txBody>
      </p:sp>
    </p:spTree>
    <p:extLst>
      <p:ext uri="{BB962C8B-B14F-4D97-AF65-F5344CB8AC3E}">
        <p14:creationId xmlns:p14="http://schemas.microsoft.com/office/powerpoint/2010/main" val="3912141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2500"/>
                                  </p:stCondLst>
                                  <p:childTnLst>
                                    <p:set>
                                      <p:cBhvr>
                                        <p:cTn id="6" dur="1" fill="hold">
                                          <p:stCondLst>
                                            <p:cond delay="0"/>
                                          </p:stCondLst>
                                        </p:cTn>
                                        <p:tgtEl>
                                          <p:spTgt spid="8">
                                            <p:bg/>
                                          </p:spTgt>
                                        </p:tgtEl>
                                        <p:attrNameLst>
                                          <p:attrName>style.visibility</p:attrName>
                                        </p:attrNameLst>
                                      </p:cBhvr>
                                      <p:to>
                                        <p:strVal val="visible"/>
                                      </p:to>
                                    </p:set>
                                    <p:animEffect transition="in" filter="wipe(right)">
                                      <p:cBhvr>
                                        <p:cTn id="7" dur="2000"/>
                                        <p:tgtEl>
                                          <p:spTgt spid="8">
                                            <p:bg/>
                                          </p:spTgt>
                                        </p:tgtEl>
                                      </p:cBhvr>
                                    </p:animEffect>
                                  </p:childTnLst>
                                </p:cTn>
                              </p:par>
                              <p:par>
                                <p:cTn id="8" presetID="22" presetClass="entr" presetSubtype="2" fill="hold" grpId="0" nodeType="withEffect">
                                  <p:stCondLst>
                                    <p:cond delay="25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wipe(right)">
                                      <p:cBhvr>
                                        <p:cTn id="10" dur="2000"/>
                                        <p:tgtEl>
                                          <p:spTgt spid="8">
                                            <p:txEl>
                                              <p:pRg st="0" end="0"/>
                                            </p:txEl>
                                          </p:spTgt>
                                        </p:tgtEl>
                                      </p:cBhvr>
                                    </p:animEffect>
                                  </p:childTnLst>
                                </p:cTn>
                              </p:par>
                            </p:childTnLst>
                          </p:cTn>
                        </p:par>
                        <p:par>
                          <p:cTn id="11" fill="hold">
                            <p:stCondLst>
                              <p:cond delay="4500"/>
                            </p:stCondLst>
                            <p:childTnLst>
                              <p:par>
                                <p:cTn id="12" presetID="22" presetClass="entr" presetSubtype="2" fill="hold" grpId="0" nodeType="afterEffect">
                                  <p:stCondLst>
                                    <p:cond delay="150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wipe(right)">
                                      <p:cBhvr>
                                        <p:cTn id="14"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כותרת 5"/>
          <p:cNvSpPr>
            <a:spLocks noGrp="1"/>
          </p:cNvSpPr>
          <p:nvPr>
            <p:ph type="title"/>
          </p:nvPr>
        </p:nvSpPr>
        <p:spPr/>
        <p:txBody>
          <a:bodyPr/>
          <a:lstStyle/>
          <a:p>
            <a:r>
              <a:rPr lang="he-IL" dirty="0" smtClean="0"/>
              <a:t>פניות "מקטינות"</a:t>
            </a:r>
            <a:br>
              <a:rPr lang="he-IL" dirty="0" smtClean="0"/>
            </a:br>
            <a:r>
              <a:rPr lang="he-IL" sz="2800" dirty="0" smtClean="0"/>
              <a:t>התעלמות </a:t>
            </a:r>
            <a:r>
              <a:rPr lang="he-IL" sz="2800" dirty="0"/>
              <a:t>מעצמך</a:t>
            </a:r>
          </a:p>
        </p:txBody>
      </p:sp>
      <p:sp>
        <p:nvSpPr>
          <p:cNvPr id="7" name="מציין מיקום תוכן 6"/>
          <p:cNvSpPr>
            <a:spLocks noGrp="1"/>
          </p:cNvSpPr>
          <p:nvPr>
            <p:ph sz="half" idx="1"/>
          </p:nvPr>
        </p:nvSpPr>
        <p:spPr>
          <a:xfrm>
            <a:off x="838200" y="1825625"/>
            <a:ext cx="5181600" cy="3757028"/>
          </a:xfrm>
        </p:spPr>
        <p:txBody>
          <a:bodyPr>
            <a:normAutofit fontScale="92500" lnSpcReduction="10000"/>
          </a:bodyPr>
          <a:lstStyle/>
          <a:p>
            <a:r>
              <a:rPr lang="ar-SA" dirty="0" err="1" smtClean="0"/>
              <a:t>להתעלם</a:t>
            </a:r>
            <a:r>
              <a:rPr lang="ar-SA" dirty="0" smtClean="0"/>
              <a:t> </a:t>
            </a:r>
            <a:r>
              <a:rPr lang="ar-SA" dirty="0" err="1"/>
              <a:t>מרגשותיך</a:t>
            </a:r>
            <a:r>
              <a:rPr lang="ar-SA" dirty="0"/>
              <a:t> </a:t>
            </a:r>
            <a:r>
              <a:rPr lang="ar-SA" dirty="0" err="1"/>
              <a:t>או</a:t>
            </a:r>
            <a:r>
              <a:rPr lang="ar-SA" dirty="0"/>
              <a:t> </a:t>
            </a:r>
            <a:r>
              <a:rPr lang="ar-SA" dirty="0" err="1"/>
              <a:t>לטשטש</a:t>
            </a:r>
            <a:r>
              <a:rPr lang="ar-SA" dirty="0"/>
              <a:t> </a:t>
            </a:r>
            <a:r>
              <a:rPr lang="ar-SA" dirty="0" err="1"/>
              <a:t>אותם</a:t>
            </a:r>
            <a:r>
              <a:rPr lang="ar-SA" dirty="0"/>
              <a:t>.</a:t>
            </a:r>
            <a:endParaRPr lang="en-US" dirty="0"/>
          </a:p>
          <a:p>
            <a:r>
              <a:rPr lang="ar-SA" dirty="0" err="1"/>
              <a:t>להתעלם</a:t>
            </a:r>
            <a:r>
              <a:rPr lang="ar-SA" dirty="0"/>
              <a:t> </a:t>
            </a:r>
            <a:r>
              <a:rPr lang="ar-SA" dirty="0" err="1"/>
              <a:t>מהערכים</a:t>
            </a:r>
            <a:r>
              <a:rPr lang="ar-SA" dirty="0"/>
              <a:t>, </a:t>
            </a:r>
            <a:r>
              <a:rPr lang="ar-SA" dirty="0" err="1"/>
              <a:t>הצרכים</a:t>
            </a:r>
            <a:r>
              <a:rPr lang="ar-SA" dirty="0"/>
              <a:t> </a:t>
            </a:r>
            <a:r>
              <a:rPr lang="ar-SA" dirty="0" err="1"/>
              <a:t>ובקשות</a:t>
            </a:r>
            <a:r>
              <a:rPr lang="ar-SA" dirty="0"/>
              <a:t> </a:t>
            </a:r>
            <a:r>
              <a:rPr lang="ar-SA" dirty="0" err="1"/>
              <a:t>שלך</a:t>
            </a:r>
            <a:r>
              <a:rPr lang="ar-SA" dirty="0"/>
              <a:t> </a:t>
            </a:r>
            <a:r>
              <a:rPr lang="ar-SA" dirty="0" err="1"/>
              <a:t>או</a:t>
            </a:r>
            <a:r>
              <a:rPr lang="ar-SA" dirty="0"/>
              <a:t> </a:t>
            </a:r>
            <a:r>
              <a:rPr lang="ar-SA" dirty="0" err="1"/>
              <a:t>לטשטש</a:t>
            </a:r>
            <a:r>
              <a:rPr lang="ar-SA" dirty="0"/>
              <a:t> </a:t>
            </a:r>
            <a:r>
              <a:rPr lang="ar-SA" dirty="0" err="1"/>
              <a:t>אותם</a:t>
            </a:r>
            <a:r>
              <a:rPr lang="ar-SA" dirty="0"/>
              <a:t>. </a:t>
            </a:r>
            <a:endParaRPr lang="en-US" dirty="0"/>
          </a:p>
          <a:p>
            <a:r>
              <a:rPr lang="ar-SA" dirty="0" err="1"/>
              <a:t>להתכחש</a:t>
            </a:r>
            <a:r>
              <a:rPr lang="ar-SA" dirty="0"/>
              <a:t> </a:t>
            </a:r>
            <a:r>
              <a:rPr lang="ar-SA" dirty="0" err="1"/>
              <a:t>לגבולות</a:t>
            </a:r>
            <a:r>
              <a:rPr lang="ar-SA" dirty="0"/>
              <a:t> </a:t>
            </a:r>
            <a:r>
              <a:rPr lang="ar-SA" dirty="0" err="1"/>
              <a:t>השלמות</a:t>
            </a:r>
            <a:r>
              <a:rPr lang="ar-SA" dirty="0"/>
              <a:t> </a:t>
            </a:r>
            <a:r>
              <a:rPr lang="ar-SA" dirty="0" err="1"/>
              <a:t>ולמגבלות</a:t>
            </a:r>
            <a:r>
              <a:rPr lang="ar-SA" dirty="0"/>
              <a:t> </a:t>
            </a:r>
            <a:r>
              <a:rPr lang="ar-SA" dirty="0" err="1"/>
              <a:t>שלך</a:t>
            </a:r>
            <a:r>
              <a:rPr lang="ar-SA" dirty="0"/>
              <a:t>.</a:t>
            </a:r>
            <a:endParaRPr lang="en-US" dirty="0"/>
          </a:p>
          <a:p>
            <a:r>
              <a:rPr lang="ar-SA" dirty="0" err="1"/>
              <a:t>לוותר</a:t>
            </a:r>
            <a:r>
              <a:rPr lang="ar-SA" dirty="0"/>
              <a:t> </a:t>
            </a:r>
            <a:r>
              <a:rPr lang="ar-SA" dirty="0" err="1"/>
              <a:t>על</a:t>
            </a:r>
            <a:r>
              <a:rPr lang="ar-SA" dirty="0"/>
              <a:t> </a:t>
            </a:r>
            <a:r>
              <a:rPr lang="ar-SA" dirty="0" err="1"/>
              <a:t>הגנה</a:t>
            </a:r>
            <a:r>
              <a:rPr lang="ar-SA" dirty="0"/>
              <a:t> </a:t>
            </a:r>
            <a:r>
              <a:rPr lang="ar-SA" dirty="0" err="1"/>
              <a:t>על</a:t>
            </a:r>
            <a:r>
              <a:rPr lang="ar-SA" dirty="0"/>
              <a:t> </a:t>
            </a:r>
            <a:r>
              <a:rPr lang="ar-SA" dirty="0" err="1"/>
              <a:t>עצמך</a:t>
            </a:r>
            <a:r>
              <a:rPr lang="ar-SA" dirty="0"/>
              <a:t> </a:t>
            </a:r>
            <a:r>
              <a:rPr lang="ar-SA" dirty="0" err="1"/>
              <a:t>ועל</a:t>
            </a:r>
            <a:r>
              <a:rPr lang="ar-SA" dirty="0"/>
              <a:t> היקר </a:t>
            </a:r>
            <a:r>
              <a:rPr lang="ar-SA" dirty="0" err="1"/>
              <a:t>לך</a:t>
            </a:r>
            <a:r>
              <a:rPr lang="ar-SA" dirty="0"/>
              <a:t>.</a:t>
            </a:r>
            <a:endParaRPr lang="en-US" dirty="0"/>
          </a:p>
          <a:p>
            <a:r>
              <a:rPr lang="ar-SA" dirty="0" err="1"/>
              <a:t>להישאר</a:t>
            </a:r>
            <a:r>
              <a:rPr lang="ar-SA" dirty="0"/>
              <a:t> </a:t>
            </a:r>
            <a:r>
              <a:rPr lang="ar-SA" dirty="0" err="1"/>
              <a:t>במרחב</a:t>
            </a:r>
            <a:r>
              <a:rPr lang="ar-SA" dirty="0"/>
              <a:t> </a:t>
            </a:r>
            <a:r>
              <a:rPr lang="ar-SA" dirty="0" err="1"/>
              <a:t>המשותף</a:t>
            </a:r>
            <a:r>
              <a:rPr lang="ar-SA" dirty="0"/>
              <a:t> </a:t>
            </a:r>
            <a:r>
              <a:rPr lang="ar-SA" dirty="0" err="1"/>
              <a:t>כאשר</a:t>
            </a:r>
            <a:r>
              <a:rPr lang="ar-SA" dirty="0"/>
              <a:t> </a:t>
            </a:r>
            <a:r>
              <a:rPr lang="ar-SA" dirty="0" err="1"/>
              <a:t>הנך</a:t>
            </a:r>
            <a:r>
              <a:rPr lang="ar-SA" dirty="0"/>
              <a:t> </a:t>
            </a:r>
            <a:r>
              <a:rPr lang="ar-SA" dirty="0" err="1"/>
              <a:t>חש</a:t>
            </a:r>
            <a:r>
              <a:rPr lang="ar-SA" dirty="0"/>
              <a:t>/ה </a:t>
            </a:r>
            <a:r>
              <a:rPr lang="ar-SA" dirty="0" err="1"/>
              <a:t>מותקף</a:t>
            </a:r>
            <a:r>
              <a:rPr lang="ar-SA" dirty="0"/>
              <a:t>/ת </a:t>
            </a:r>
            <a:r>
              <a:rPr lang="ar-SA" dirty="0" err="1"/>
              <a:t>או</a:t>
            </a:r>
            <a:r>
              <a:rPr lang="ar-SA" dirty="0"/>
              <a:t> </a:t>
            </a:r>
            <a:r>
              <a:rPr lang="ar-SA" dirty="0" err="1" smtClean="0"/>
              <a:t>מאיום</a:t>
            </a:r>
            <a:r>
              <a:rPr lang="ar-SA" dirty="0" smtClean="0"/>
              <a:t>/ת</a:t>
            </a:r>
            <a:endParaRPr lang="en-US" dirty="0"/>
          </a:p>
        </p:txBody>
      </p:sp>
      <p:sp>
        <p:nvSpPr>
          <p:cNvPr id="5" name="מציין מיקום תוכן 4"/>
          <p:cNvSpPr>
            <a:spLocks noGrp="1"/>
          </p:cNvSpPr>
          <p:nvPr>
            <p:ph sz="half" idx="2"/>
          </p:nvPr>
        </p:nvSpPr>
        <p:spPr>
          <a:xfrm>
            <a:off x="6172200" y="1825625"/>
            <a:ext cx="5181600" cy="3757028"/>
          </a:xfrm>
        </p:spPr>
        <p:txBody>
          <a:bodyPr>
            <a:normAutofit fontScale="92500" lnSpcReduction="10000"/>
          </a:bodyPr>
          <a:lstStyle/>
          <a:p>
            <a:r>
              <a:rPr lang="ar-SA" dirty="0" err="1"/>
              <a:t>להתעלם</a:t>
            </a:r>
            <a:r>
              <a:rPr lang="ar-SA" dirty="0"/>
              <a:t> </a:t>
            </a:r>
            <a:r>
              <a:rPr lang="ar-SA" dirty="0" err="1"/>
              <a:t>מהשפעת</a:t>
            </a:r>
            <a:r>
              <a:rPr lang="ar-SA" dirty="0"/>
              <a:t> </a:t>
            </a:r>
            <a:r>
              <a:rPr lang="ar-SA" dirty="0" err="1"/>
              <a:t>דבריו</a:t>
            </a:r>
            <a:r>
              <a:rPr lang="ar-SA" dirty="0"/>
              <a:t> </a:t>
            </a:r>
            <a:r>
              <a:rPr lang="ar-SA" dirty="0" err="1"/>
              <a:t>ומעשיו</a:t>
            </a:r>
            <a:r>
              <a:rPr lang="ar-SA" dirty="0"/>
              <a:t> </a:t>
            </a:r>
            <a:r>
              <a:rPr lang="ar-SA" dirty="0" err="1"/>
              <a:t>עליך</a:t>
            </a:r>
            <a:r>
              <a:rPr lang="ar-SA" dirty="0"/>
              <a:t>. </a:t>
            </a:r>
            <a:endParaRPr lang="en-US" dirty="0"/>
          </a:p>
          <a:p>
            <a:r>
              <a:rPr lang="ar-SA" dirty="0" err="1"/>
              <a:t>להסכים</a:t>
            </a:r>
            <a:r>
              <a:rPr lang="ar-SA" dirty="0"/>
              <a:t> "</a:t>
            </a:r>
            <a:r>
              <a:rPr lang="ar-SA" dirty="0" err="1"/>
              <a:t>בתנאי</a:t>
            </a:r>
            <a:r>
              <a:rPr lang="ar-SA" dirty="0"/>
              <a:t> ש..." .  </a:t>
            </a:r>
            <a:endParaRPr lang="en-US" dirty="0"/>
          </a:p>
          <a:p>
            <a:r>
              <a:rPr lang="ar-SA" dirty="0" err="1"/>
              <a:t>להעביר</a:t>
            </a:r>
            <a:r>
              <a:rPr lang="ar-SA" dirty="0"/>
              <a:t> </a:t>
            </a:r>
            <a:r>
              <a:rPr lang="ar-SA" dirty="0" err="1"/>
              <a:t>לו</a:t>
            </a:r>
            <a:r>
              <a:rPr lang="ar-SA" dirty="0"/>
              <a:t> </a:t>
            </a:r>
            <a:r>
              <a:rPr lang="ar-SA" dirty="0" err="1"/>
              <a:t>מסרים</a:t>
            </a:r>
            <a:r>
              <a:rPr lang="ar-SA" dirty="0"/>
              <a:t> </a:t>
            </a:r>
            <a:r>
              <a:rPr lang="ar-SA" dirty="0" err="1"/>
              <a:t>השונים</a:t>
            </a:r>
            <a:r>
              <a:rPr lang="ar-SA" dirty="0"/>
              <a:t> </a:t>
            </a:r>
            <a:r>
              <a:rPr lang="ar-SA" dirty="0" err="1"/>
              <a:t>מעמדתך</a:t>
            </a:r>
            <a:r>
              <a:rPr lang="ar-SA" dirty="0"/>
              <a:t> </a:t>
            </a:r>
            <a:r>
              <a:rPr lang="ar-SA" dirty="0" err="1"/>
              <a:t>הפנימית</a:t>
            </a:r>
            <a:r>
              <a:rPr lang="ar-SA" dirty="0"/>
              <a:t>.</a:t>
            </a:r>
            <a:endParaRPr lang="en-US" dirty="0"/>
          </a:p>
          <a:p>
            <a:r>
              <a:rPr lang="ar-SA" dirty="0" err="1"/>
              <a:t>לדבר</a:t>
            </a:r>
            <a:r>
              <a:rPr lang="ar-SA" dirty="0"/>
              <a:t> </a:t>
            </a:r>
            <a:r>
              <a:rPr lang="ar-SA" dirty="0" err="1"/>
              <a:t>אליו</a:t>
            </a:r>
            <a:r>
              <a:rPr lang="ar-SA" dirty="0"/>
              <a:t> </a:t>
            </a:r>
            <a:r>
              <a:rPr lang="ar-SA" dirty="0" err="1"/>
              <a:t>באופן</a:t>
            </a:r>
            <a:r>
              <a:rPr lang="ar-SA" dirty="0"/>
              <a:t> </a:t>
            </a:r>
            <a:r>
              <a:rPr lang="ar-SA" dirty="0" err="1"/>
              <a:t>מעורפל</a:t>
            </a:r>
            <a:r>
              <a:rPr lang="ar-SA" dirty="0"/>
              <a:t> </a:t>
            </a:r>
            <a:endParaRPr lang="he-IL" dirty="0" smtClean="0"/>
          </a:p>
          <a:p>
            <a:pPr lvl="1"/>
            <a:r>
              <a:rPr lang="ar-SA" sz="1800" dirty="0" smtClean="0"/>
              <a:t>"</a:t>
            </a:r>
            <a:r>
              <a:rPr lang="ar-SA" sz="1800" dirty="0" err="1"/>
              <a:t>מסביב</a:t>
            </a:r>
            <a:r>
              <a:rPr lang="ar-SA" sz="1800" dirty="0"/>
              <a:t>", "</a:t>
            </a:r>
            <a:r>
              <a:rPr lang="ar-SA" sz="1800" dirty="0" err="1"/>
              <a:t>סחור-סחור</a:t>
            </a:r>
            <a:r>
              <a:rPr lang="ar-SA" sz="1800" dirty="0"/>
              <a:t>" </a:t>
            </a:r>
            <a:r>
              <a:rPr lang="ar-SA" sz="1800" dirty="0" err="1"/>
              <a:t>או</a:t>
            </a:r>
            <a:r>
              <a:rPr lang="ar-SA" sz="1800" dirty="0"/>
              <a:t> </a:t>
            </a:r>
            <a:r>
              <a:rPr lang="ar-SA" sz="1800" dirty="0" err="1"/>
              <a:t>ממקום</a:t>
            </a:r>
            <a:r>
              <a:rPr lang="ar-SA" sz="1800" dirty="0"/>
              <a:t> </a:t>
            </a:r>
            <a:r>
              <a:rPr lang="ar-SA" sz="1800" dirty="0" err="1"/>
              <a:t>לא</a:t>
            </a:r>
            <a:r>
              <a:rPr lang="ar-SA" sz="1800" dirty="0"/>
              <a:t> </a:t>
            </a:r>
            <a:r>
              <a:rPr lang="ar-SA" sz="1800" dirty="0" err="1" smtClean="0"/>
              <a:t>אישי</a:t>
            </a:r>
            <a:endParaRPr lang="en-US" sz="1800" dirty="0"/>
          </a:p>
          <a:p>
            <a:r>
              <a:rPr lang="ar-SA" dirty="0" err="1"/>
              <a:t>להפעיל</a:t>
            </a:r>
            <a:r>
              <a:rPr lang="ar-SA" dirty="0"/>
              <a:t> </a:t>
            </a:r>
            <a:r>
              <a:rPr lang="ar-SA" dirty="0" err="1"/>
              <a:t>אחרים</a:t>
            </a:r>
            <a:r>
              <a:rPr lang="ar-SA" dirty="0"/>
              <a:t> </a:t>
            </a:r>
            <a:r>
              <a:rPr lang="ar-SA" dirty="0" err="1"/>
              <a:t>במקומך</a:t>
            </a:r>
            <a:r>
              <a:rPr lang="ar-SA" dirty="0"/>
              <a:t> </a:t>
            </a:r>
            <a:r>
              <a:rPr lang="ar-SA" dirty="0" err="1"/>
              <a:t>אך</a:t>
            </a:r>
            <a:r>
              <a:rPr lang="ar-SA" dirty="0"/>
              <a:t> </a:t>
            </a:r>
            <a:r>
              <a:rPr lang="ar-SA" dirty="0" err="1"/>
              <a:t>לא</a:t>
            </a:r>
            <a:r>
              <a:rPr lang="ar-SA" dirty="0"/>
              <a:t> </a:t>
            </a:r>
            <a:r>
              <a:rPr lang="ar-SA" dirty="0" err="1"/>
              <a:t>בשמך</a:t>
            </a:r>
            <a:r>
              <a:rPr lang="ar-SA" dirty="0"/>
              <a:t>.</a:t>
            </a:r>
            <a:endParaRPr lang="he-IL" dirty="0"/>
          </a:p>
        </p:txBody>
      </p:sp>
      <p:sp>
        <p:nvSpPr>
          <p:cNvPr id="2" name="מציין מיקום של תאריך 1"/>
          <p:cNvSpPr>
            <a:spLocks noGrp="1"/>
          </p:cNvSpPr>
          <p:nvPr>
            <p:ph type="dt" sz="half" idx="10"/>
          </p:nvPr>
        </p:nvSpPr>
        <p:spPr/>
        <p:txBody>
          <a:bodyPr/>
          <a:lstStyle/>
          <a:p>
            <a:r>
              <a:rPr lang="he-IL" smtClean="0"/>
              <a:t>2017 - תשעז</a:t>
            </a:r>
            <a:endParaRPr lang="he-IL" dirty="0"/>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pPr/>
              <a:t>21</a:t>
            </a:fld>
            <a:endParaRPr lang="he-IL"/>
          </a:p>
        </p:txBody>
      </p:sp>
      <p:sp>
        <p:nvSpPr>
          <p:cNvPr id="9" name="כותרת משנה 2"/>
          <p:cNvSpPr txBox="1">
            <a:spLocks/>
          </p:cNvSpPr>
          <p:nvPr/>
        </p:nvSpPr>
        <p:spPr>
          <a:xfrm>
            <a:off x="29409" y="6331131"/>
            <a:ext cx="2069357" cy="218946"/>
          </a:xfrm>
          <a:prstGeom prst="rect">
            <a:avLst/>
          </a:prstGeom>
        </p:spPr>
        <p:txBody>
          <a:bodyPr>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he-IL" sz="1000" dirty="0" smtClean="0"/>
              <a:t>ד"ר איתן לבוב. כל הזכויות שמורות ©</a:t>
            </a:r>
          </a:p>
        </p:txBody>
      </p:sp>
      <p:sp>
        <p:nvSpPr>
          <p:cNvPr id="8" name="TextBox 7"/>
          <p:cNvSpPr txBox="1"/>
          <p:nvPr/>
        </p:nvSpPr>
        <p:spPr>
          <a:xfrm>
            <a:off x="2098766" y="5494412"/>
            <a:ext cx="8934192" cy="923330"/>
          </a:xfrm>
          <a:prstGeom prst="rect">
            <a:avLst/>
          </a:prstGeom>
          <a:solidFill>
            <a:schemeClr val="accent6">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1">
            <a:spAutoFit/>
          </a:bodyPr>
          <a:lstStyle/>
          <a:p>
            <a:pPr algn="ctr"/>
            <a:r>
              <a:rPr lang="he-IL" dirty="0">
                <a:solidFill>
                  <a:srgbClr val="FF0000"/>
                </a:solidFill>
              </a:rPr>
              <a:t>במצבים של היעדר הדדיות ושותפות, יש בכל הדוגמאות האלו מידה של </a:t>
            </a:r>
            <a:r>
              <a:rPr lang="he-IL" b="1" dirty="0">
                <a:solidFill>
                  <a:srgbClr val="FF0000"/>
                </a:solidFill>
              </a:rPr>
              <a:t>התעלמות מעצמך, ההורה</a:t>
            </a:r>
            <a:r>
              <a:rPr lang="he-IL" dirty="0">
                <a:solidFill>
                  <a:srgbClr val="FF0000"/>
                </a:solidFill>
              </a:rPr>
              <a:t>. בניגוד למטרה שלך כהורה טוב.</a:t>
            </a:r>
          </a:p>
          <a:p>
            <a:pPr algn="ctr"/>
            <a:r>
              <a:rPr lang="he-IL" dirty="0">
                <a:solidFill>
                  <a:srgbClr val="FF0000"/>
                </a:solidFill>
              </a:rPr>
              <a:t>שפה שמתעלמת מההורה של הילד שלך, אינה "מגדלת" אותו אלא "מקטינה" </a:t>
            </a:r>
            <a:r>
              <a:rPr lang="he-IL" dirty="0" smtClean="0">
                <a:solidFill>
                  <a:srgbClr val="FF0000"/>
                </a:solidFill>
              </a:rPr>
              <a:t>אותו</a:t>
            </a:r>
            <a:endParaRPr lang="en-US" dirty="0">
              <a:solidFill>
                <a:srgbClr val="FF0000"/>
              </a:solidFill>
            </a:endParaRPr>
          </a:p>
        </p:txBody>
      </p:sp>
    </p:spTree>
    <p:extLst>
      <p:ext uri="{BB962C8B-B14F-4D97-AF65-F5344CB8AC3E}">
        <p14:creationId xmlns:p14="http://schemas.microsoft.com/office/powerpoint/2010/main" val="1055956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2500"/>
                                  </p:stCondLst>
                                  <p:childTnLst>
                                    <p:set>
                                      <p:cBhvr>
                                        <p:cTn id="6" dur="1" fill="hold">
                                          <p:stCondLst>
                                            <p:cond delay="0"/>
                                          </p:stCondLst>
                                        </p:cTn>
                                        <p:tgtEl>
                                          <p:spTgt spid="8">
                                            <p:bg/>
                                          </p:spTgt>
                                        </p:tgtEl>
                                        <p:attrNameLst>
                                          <p:attrName>style.visibility</p:attrName>
                                        </p:attrNameLst>
                                      </p:cBhvr>
                                      <p:to>
                                        <p:strVal val="visible"/>
                                      </p:to>
                                    </p:set>
                                    <p:animEffect transition="in" filter="circle(out)">
                                      <p:cBhvr>
                                        <p:cTn id="7" dur="2000"/>
                                        <p:tgtEl>
                                          <p:spTgt spid="8">
                                            <p:bg/>
                                          </p:spTgt>
                                        </p:tgtEl>
                                      </p:cBhvr>
                                    </p:animEffect>
                                  </p:childTnLst>
                                </p:cTn>
                              </p:par>
                              <p:par>
                                <p:cTn id="8" presetID="6" presetClass="entr" presetSubtype="32" fill="hold" grpId="0" nodeType="withEffect">
                                  <p:stCondLst>
                                    <p:cond delay="2500"/>
                                  </p:stCondLst>
                                  <p:childTnLst>
                                    <p:set>
                                      <p:cBhvr>
                                        <p:cTn id="9" dur="1" fill="hold">
                                          <p:stCondLst>
                                            <p:cond delay="0"/>
                                          </p:stCondLst>
                                        </p:cTn>
                                        <p:tgtEl>
                                          <p:spTgt spid="8">
                                            <p:txEl>
                                              <p:pRg st="0" end="0"/>
                                            </p:txEl>
                                          </p:spTgt>
                                        </p:tgtEl>
                                        <p:attrNameLst>
                                          <p:attrName>style.visibility</p:attrName>
                                        </p:attrNameLst>
                                      </p:cBhvr>
                                      <p:to>
                                        <p:strVal val="visible"/>
                                      </p:to>
                                    </p:set>
                                    <p:animEffect transition="in" filter="circle(out)">
                                      <p:cBhvr>
                                        <p:cTn id="10" dur="2000"/>
                                        <p:tgtEl>
                                          <p:spTgt spid="8">
                                            <p:txEl>
                                              <p:pRg st="0" end="0"/>
                                            </p:txEl>
                                          </p:spTgt>
                                        </p:tgtEl>
                                      </p:cBhvr>
                                    </p:animEffect>
                                  </p:childTnLst>
                                </p:cTn>
                              </p:par>
                            </p:childTnLst>
                          </p:cTn>
                        </p:par>
                        <p:par>
                          <p:cTn id="11" fill="hold">
                            <p:stCondLst>
                              <p:cond delay="4500"/>
                            </p:stCondLst>
                            <p:childTnLst>
                              <p:par>
                                <p:cTn id="12" presetID="6" presetClass="entr" presetSubtype="32" fill="hold" grpId="0" nodeType="afterEffect">
                                  <p:stCondLst>
                                    <p:cond delay="1500"/>
                                  </p:stCondLst>
                                  <p:childTnLst>
                                    <p:set>
                                      <p:cBhvr>
                                        <p:cTn id="13" dur="1" fill="hold">
                                          <p:stCondLst>
                                            <p:cond delay="0"/>
                                          </p:stCondLst>
                                        </p:cTn>
                                        <p:tgtEl>
                                          <p:spTgt spid="8">
                                            <p:txEl>
                                              <p:pRg st="1" end="1"/>
                                            </p:txEl>
                                          </p:spTgt>
                                        </p:tgtEl>
                                        <p:attrNameLst>
                                          <p:attrName>style.visibility</p:attrName>
                                        </p:attrNameLst>
                                      </p:cBhvr>
                                      <p:to>
                                        <p:strVal val="visible"/>
                                      </p:to>
                                    </p:set>
                                    <p:animEffect transition="in" filter="circle(out)">
                                      <p:cBhvr>
                                        <p:cTn id="14" dur="2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nchor="ctr"/>
          <a:lstStyle/>
          <a:p>
            <a:pPr algn="ctr"/>
            <a:r>
              <a:rPr lang="he-IL" b="1" dirty="0" smtClean="0">
                <a:latin typeface="BN Anna" panose="02000000000000000000" pitchFamily="2" charset="-79"/>
                <a:cs typeface="BN Anna" panose="02000000000000000000" pitchFamily="2" charset="-79"/>
              </a:rPr>
              <a:t>תודה רבה!</a:t>
            </a:r>
            <a:endParaRPr lang="he-IL" b="1" dirty="0">
              <a:latin typeface="BN Anna" panose="02000000000000000000" pitchFamily="2" charset="-79"/>
              <a:cs typeface="BN Anna" panose="02000000000000000000" pitchFamily="2" charset="-79"/>
            </a:endParaRPr>
          </a:p>
        </p:txBody>
      </p:sp>
      <p:sp>
        <p:nvSpPr>
          <p:cNvPr id="3" name="כותרת משנה 2"/>
          <p:cNvSpPr>
            <a:spLocks noGrp="1"/>
          </p:cNvSpPr>
          <p:nvPr>
            <p:ph type="subTitle" idx="1"/>
          </p:nvPr>
        </p:nvSpPr>
        <p:spPr/>
        <p:txBody>
          <a:bodyPr/>
          <a:lstStyle/>
          <a:p>
            <a:endParaRPr lang="he-IL"/>
          </a:p>
        </p:txBody>
      </p:sp>
      <p:sp>
        <p:nvSpPr>
          <p:cNvPr id="4" name="מציין מיקום של תאריך 3"/>
          <p:cNvSpPr>
            <a:spLocks noGrp="1"/>
          </p:cNvSpPr>
          <p:nvPr>
            <p:ph type="dt" sz="half" idx="10"/>
          </p:nvPr>
        </p:nvSpPr>
        <p:spPr/>
        <p:txBody>
          <a:bodyPr/>
          <a:lstStyle/>
          <a:p>
            <a:r>
              <a:rPr lang="he-IL" smtClean="0"/>
              <a:t>2017 - תשעז</a:t>
            </a:r>
            <a:endParaRPr lang="he-IL"/>
          </a:p>
        </p:txBody>
      </p:sp>
      <p:sp>
        <p:nvSpPr>
          <p:cNvPr id="5" name="מציין מיקום של כותרת תחתונה 4"/>
          <p:cNvSpPr>
            <a:spLocks noGrp="1"/>
          </p:cNvSpPr>
          <p:nvPr>
            <p:ph type="ftr" sz="quarter" idx="11"/>
          </p:nvPr>
        </p:nvSpPr>
        <p:spPr/>
        <p:txBody>
          <a:bodyPr/>
          <a:lstStyle/>
          <a:p>
            <a:r>
              <a:rPr lang="he-IL" smtClean="0"/>
              <a:t>חינוך פורץ גבולות 2017 – הצגת מקרה</a:t>
            </a:r>
            <a:endParaRPr lang="he-IL" dirty="0"/>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pPr/>
              <a:t>22</a:t>
            </a:fld>
            <a:endParaRPr lang="he-IL"/>
          </a:p>
        </p:txBody>
      </p:sp>
    </p:spTree>
    <p:extLst>
      <p:ext uri="{BB962C8B-B14F-4D97-AF65-F5344CB8AC3E}">
        <p14:creationId xmlns:p14="http://schemas.microsoft.com/office/powerpoint/2010/main" val="2662028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תוצאת תמונה עבור סרט"/>
          <p:cNvSpPr>
            <a:spLocks noChangeAspect="1" noChangeArrowheads="1"/>
          </p:cNvSpPr>
          <p:nvPr/>
        </p:nvSpPr>
        <p:spPr bwMode="auto">
          <a:xfrm>
            <a:off x="10447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sp>
        <p:nvSpPr>
          <p:cNvPr id="7" name="AutoShape 6" descr="תוצאת תמונה עבור סרט"/>
          <p:cNvSpPr>
            <a:spLocks noChangeAspect="1" noChangeArrowheads="1"/>
          </p:cNvSpPr>
          <p:nvPr/>
        </p:nvSpPr>
        <p:spPr bwMode="auto">
          <a:xfrm>
            <a:off x="10599738"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sp>
        <p:nvSpPr>
          <p:cNvPr id="8" name="AutoShape 8" descr="תוצאת תמונה עבור סרט"/>
          <p:cNvSpPr>
            <a:spLocks noChangeAspect="1" noChangeArrowheads="1"/>
          </p:cNvSpPr>
          <p:nvPr/>
        </p:nvSpPr>
        <p:spPr bwMode="auto">
          <a:xfrm>
            <a:off x="12276138"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pic>
        <p:nvPicPr>
          <p:cNvPr id="1036"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677738" y="2673081"/>
            <a:ext cx="4398757" cy="335911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202473" y="2651997"/>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10" name="מלבן 9"/>
          <p:cNvSpPr/>
          <p:nvPr/>
        </p:nvSpPr>
        <p:spPr>
          <a:xfrm>
            <a:off x="6989252" y="3570648"/>
            <a:ext cx="3775728" cy="1665231"/>
          </a:xfrm>
          <a:prstGeom prst="rect">
            <a:avLst/>
          </a:prstGeom>
          <a:solidFill>
            <a:schemeClr val="accent6">
              <a:lumMod val="60000"/>
              <a:lumOff val="40000"/>
            </a:schemeClr>
          </a:solidFill>
          <a:ln>
            <a:solidFill>
              <a:schemeClr val="accent6">
                <a:lumMod val="75000"/>
              </a:schemeClr>
            </a:solidFill>
          </a:ln>
          <a:effectLst>
            <a:outerShdw blurRad="50800" dist="38100" dir="2700000" algn="tl" rotWithShape="0">
              <a:prstClr val="black">
                <a:alpha val="40000"/>
              </a:prstClr>
            </a:outerShdw>
          </a:effectLst>
        </p:spPr>
        <p:txBody>
          <a:bodyPr wrap="square" lIns="91440" tIns="45720" rIns="91440" bIns="45720" anchor="ctr">
            <a:normAutofit/>
          </a:bodyPr>
          <a:lstStyle/>
          <a:p>
            <a:pPr marL="342900" indent="-342900">
              <a:buFont typeface="Arial" panose="020B0604020202020204" pitchFamily="34" charset="0"/>
              <a:buChar char="•"/>
            </a:pPr>
            <a:r>
              <a:rPr lang="he-IL" sz="2400" b="1" dirty="0" smtClean="0">
                <a:ln w="900" cmpd="sng">
                  <a:solidFill>
                    <a:schemeClr val="accent1">
                      <a:satMod val="190000"/>
                      <a:alpha val="55000"/>
                    </a:schemeClr>
                  </a:solidFill>
                  <a:prstDash val="solid"/>
                </a:ln>
              </a:rPr>
              <a:t>התפרצויות </a:t>
            </a:r>
            <a:r>
              <a:rPr lang="he-IL" sz="2400" b="1" dirty="0">
                <a:ln w="900" cmpd="sng">
                  <a:solidFill>
                    <a:schemeClr val="accent1">
                      <a:satMod val="190000"/>
                      <a:alpha val="55000"/>
                    </a:schemeClr>
                  </a:solidFill>
                  <a:prstDash val="solid"/>
                </a:ln>
              </a:rPr>
              <a:t>זעם </a:t>
            </a:r>
            <a:r>
              <a:rPr lang="he-IL" sz="2400" b="1" dirty="0" smtClean="0">
                <a:ln w="900" cmpd="sng">
                  <a:solidFill>
                    <a:schemeClr val="accent1">
                      <a:satMod val="190000"/>
                      <a:alpha val="55000"/>
                    </a:schemeClr>
                  </a:solidFill>
                  <a:prstDash val="solid"/>
                </a:ln>
              </a:rPr>
              <a:t>יומיומיות</a:t>
            </a:r>
          </a:p>
          <a:p>
            <a:pPr marL="342900" indent="-342900">
              <a:buFont typeface="Arial" panose="020B0604020202020204" pitchFamily="34" charset="0"/>
              <a:buChar char="•"/>
            </a:pPr>
            <a:r>
              <a:rPr lang="he-IL" sz="2400" b="1" dirty="0" smtClean="0">
                <a:ln w="900" cmpd="sng">
                  <a:solidFill>
                    <a:schemeClr val="accent1">
                      <a:satMod val="190000"/>
                      <a:alpha val="55000"/>
                    </a:schemeClr>
                  </a:solidFill>
                  <a:prstDash val="solid"/>
                </a:ln>
              </a:rPr>
              <a:t>אמירות והתנהגויות אובדניות</a:t>
            </a:r>
            <a:endParaRPr lang="he-IL" sz="5400" b="1" dirty="0">
              <a:ln w="900" cmpd="sng">
                <a:solidFill>
                  <a:schemeClr val="accent1">
                    <a:satMod val="190000"/>
                    <a:alpha val="55000"/>
                  </a:schemeClr>
                </a:solidFill>
                <a:prstDash val="solid"/>
              </a:ln>
            </a:endParaRPr>
          </a:p>
          <a:p>
            <a:pPr marL="342900" indent="-342900">
              <a:buFont typeface="Arial" panose="020B0604020202020204" pitchFamily="34" charset="0"/>
              <a:buChar char="•"/>
            </a:pPr>
            <a:r>
              <a:rPr lang="he-IL" sz="2400" b="1" dirty="0">
                <a:ln w="900" cmpd="sng">
                  <a:solidFill>
                    <a:schemeClr val="accent1">
                      <a:satMod val="190000"/>
                      <a:alpha val="55000"/>
                    </a:schemeClr>
                  </a:solidFill>
                  <a:prstDash val="solid"/>
                </a:ln>
              </a:rPr>
              <a:t>המצב </a:t>
            </a:r>
            <a:r>
              <a:rPr lang="he-IL" sz="2400" b="1" dirty="0" smtClean="0">
                <a:ln w="900" cmpd="sng">
                  <a:solidFill>
                    <a:schemeClr val="accent1">
                      <a:satMod val="190000"/>
                      <a:alpha val="55000"/>
                    </a:schemeClr>
                  </a:solidFill>
                  <a:prstDash val="solid"/>
                </a:ln>
              </a:rPr>
              <a:t>בכיתה </a:t>
            </a:r>
            <a:r>
              <a:rPr lang="he-IL" sz="2400" b="1" dirty="0">
                <a:ln w="900" cmpd="sng">
                  <a:solidFill>
                    <a:schemeClr val="accent1">
                      <a:satMod val="190000"/>
                      <a:alpha val="55000"/>
                    </a:schemeClr>
                  </a:solidFill>
                  <a:prstDash val="solid"/>
                </a:ln>
              </a:rPr>
              <a:t>קשה מאוד</a:t>
            </a:r>
          </a:p>
        </p:txBody>
      </p:sp>
      <p:sp>
        <p:nvSpPr>
          <p:cNvPr id="12" name="כותרת 11"/>
          <p:cNvSpPr>
            <a:spLocks noGrp="1"/>
          </p:cNvSpPr>
          <p:nvPr>
            <p:ph type="title"/>
          </p:nvPr>
        </p:nvSpPr>
        <p:spPr/>
        <p:txBody>
          <a:bodyPr>
            <a:normAutofit/>
          </a:bodyPr>
          <a:lstStyle/>
          <a:p>
            <a:r>
              <a:rPr lang="he-IL" sz="5400" b="1" spc="50" dirty="0">
                <a:ln w="11430"/>
                <a:gradFill>
                  <a:gsLst>
                    <a:gs pos="25000">
                      <a:srgbClr val="CC8E60">
                        <a:satMod val="155000"/>
                      </a:srgbClr>
                    </a:gs>
                    <a:gs pos="100000">
                      <a:srgbClr val="CC8E60">
                        <a:shade val="45000"/>
                        <a:satMod val="165000"/>
                      </a:srgbClr>
                    </a:gs>
                  </a:gsLst>
                  <a:lin ang="5400000"/>
                </a:gradFill>
                <a:effectLst>
                  <a:outerShdw blurRad="76200" dist="50800" dir="5400000" algn="tl" rotWithShape="0">
                    <a:srgbClr val="000000">
                      <a:alpha val="65000"/>
                    </a:srgbClr>
                  </a:outerShdw>
                </a:effectLst>
              </a:rPr>
              <a:t>התחלת השנה</a:t>
            </a:r>
            <a:r>
              <a:rPr lang="he-IL" sz="5400" b="1" spc="50" dirty="0" smtClean="0">
                <a:ln w="11430"/>
                <a:gradFill>
                  <a:gsLst>
                    <a:gs pos="25000">
                      <a:srgbClr val="CC8E60">
                        <a:satMod val="155000"/>
                      </a:srgbClr>
                    </a:gs>
                    <a:gs pos="100000">
                      <a:srgbClr val="CC8E60">
                        <a:shade val="45000"/>
                        <a:satMod val="165000"/>
                      </a:srgbClr>
                    </a:gs>
                  </a:gsLst>
                  <a:lin ang="5400000"/>
                </a:gradFill>
                <a:effectLst>
                  <a:outerShdw blurRad="76200" dist="50800" dir="5400000" algn="tl" rotWithShape="0">
                    <a:srgbClr val="000000">
                      <a:alpha val="65000"/>
                    </a:srgbClr>
                  </a:outerShdw>
                </a:effectLst>
              </a:rPr>
              <a:t>....</a:t>
            </a:r>
            <a:endParaRPr lang="he-IL" sz="5400" dirty="0"/>
          </a:p>
        </p:txBody>
      </p:sp>
      <p:sp>
        <p:nvSpPr>
          <p:cNvPr id="2" name="מציין מיקום של תאריך 1"/>
          <p:cNvSpPr>
            <a:spLocks noGrp="1"/>
          </p:cNvSpPr>
          <p:nvPr>
            <p:ph type="dt" sz="half" idx="10"/>
          </p:nvPr>
        </p:nvSpPr>
        <p:spPr/>
        <p:txBody>
          <a:bodyPr/>
          <a:lstStyle/>
          <a:p>
            <a:r>
              <a:rPr lang="he-IL" smtClean="0"/>
              <a:t>2017 - תשעז</a:t>
            </a:r>
            <a:endParaRPr lang="he-IL"/>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dirty="0"/>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pPr/>
              <a:t>3</a:t>
            </a:fld>
            <a:endParaRPr lang="he-IL"/>
          </a:p>
        </p:txBody>
      </p:sp>
      <p:sp>
        <p:nvSpPr>
          <p:cNvPr id="14" name="מלבן 13"/>
          <p:cNvSpPr/>
          <p:nvPr/>
        </p:nvSpPr>
        <p:spPr>
          <a:xfrm>
            <a:off x="1513987" y="3585262"/>
            <a:ext cx="3775728" cy="1665231"/>
          </a:xfrm>
          <a:prstGeom prst="rect">
            <a:avLst/>
          </a:prstGeom>
          <a:solidFill>
            <a:schemeClr val="accent6">
              <a:lumMod val="60000"/>
              <a:lumOff val="40000"/>
            </a:schemeClr>
          </a:solidFill>
          <a:ln>
            <a:solidFill>
              <a:schemeClr val="accent6">
                <a:lumMod val="75000"/>
              </a:schemeClr>
            </a:solidFill>
          </a:ln>
          <a:effectLst>
            <a:outerShdw blurRad="50800" dist="38100" dir="2700000" algn="tl" rotWithShape="0">
              <a:prstClr val="black">
                <a:alpha val="40000"/>
              </a:prstClr>
            </a:outerShdw>
          </a:effectLst>
        </p:spPr>
        <p:txBody>
          <a:bodyPr wrap="square" lIns="91440" tIns="45720" rIns="91440" bIns="45720" anchor="ctr">
            <a:normAutofit/>
          </a:bodyPr>
          <a:lstStyle/>
          <a:p>
            <a:pPr marL="342900" indent="-342900">
              <a:buFont typeface="Arial" panose="020B0604020202020204" pitchFamily="34" charset="0"/>
              <a:buChar char="•"/>
            </a:pPr>
            <a:r>
              <a:rPr lang="he-IL" sz="2400" b="1" dirty="0">
                <a:ln w="900" cmpd="sng">
                  <a:solidFill>
                    <a:schemeClr val="accent1">
                      <a:satMod val="190000"/>
                      <a:alpha val="55000"/>
                    </a:schemeClr>
                  </a:solidFill>
                  <a:prstDash val="solid"/>
                </a:ln>
              </a:rPr>
              <a:t>קושי התנהגותי בבית</a:t>
            </a:r>
          </a:p>
          <a:p>
            <a:pPr marL="342900" indent="-342900">
              <a:buFont typeface="Arial" panose="020B0604020202020204" pitchFamily="34" charset="0"/>
              <a:buChar char="•"/>
            </a:pPr>
            <a:r>
              <a:rPr lang="he-IL" sz="2400" b="1" dirty="0">
                <a:ln w="900" cmpd="sng">
                  <a:solidFill>
                    <a:schemeClr val="accent1">
                      <a:satMod val="190000"/>
                      <a:alpha val="55000"/>
                    </a:schemeClr>
                  </a:solidFill>
                  <a:prstDash val="solid"/>
                </a:ln>
              </a:rPr>
              <a:t>שיחות של ההורים עם הילד</a:t>
            </a:r>
          </a:p>
        </p:txBody>
      </p:sp>
      <p:sp>
        <p:nvSpPr>
          <p:cNvPr id="9" name="TextBox 8"/>
          <p:cNvSpPr txBox="1"/>
          <p:nvPr/>
        </p:nvSpPr>
        <p:spPr>
          <a:xfrm>
            <a:off x="7986555" y="2192055"/>
            <a:ext cx="1781122" cy="461665"/>
          </a:xfrm>
          <a:prstGeom prst="rect">
            <a:avLst/>
          </a:prstGeom>
          <a:noFill/>
        </p:spPr>
        <p:txBody>
          <a:bodyPr wrap="square" rtlCol="1">
            <a:spAutoFit/>
          </a:bodyPr>
          <a:lstStyle/>
          <a:p>
            <a:pPr algn="ctr"/>
            <a:r>
              <a:rPr lang="he-IL" sz="2400" b="1" dirty="0" smtClean="0"/>
              <a:t>בבית הספר</a:t>
            </a:r>
            <a:endParaRPr lang="he-IL" sz="2400" b="1" dirty="0"/>
          </a:p>
        </p:txBody>
      </p:sp>
      <p:sp>
        <p:nvSpPr>
          <p:cNvPr id="16" name="TextBox 15"/>
          <p:cNvSpPr txBox="1"/>
          <p:nvPr/>
        </p:nvSpPr>
        <p:spPr>
          <a:xfrm>
            <a:off x="2511290" y="2194143"/>
            <a:ext cx="1781122" cy="461665"/>
          </a:xfrm>
          <a:prstGeom prst="rect">
            <a:avLst/>
          </a:prstGeom>
          <a:noFill/>
        </p:spPr>
        <p:txBody>
          <a:bodyPr wrap="square" rtlCol="1">
            <a:spAutoFit/>
          </a:bodyPr>
          <a:lstStyle/>
          <a:p>
            <a:pPr algn="ctr"/>
            <a:r>
              <a:rPr lang="he-IL" sz="2400" b="1" dirty="0" smtClean="0"/>
              <a:t>בבית</a:t>
            </a:r>
            <a:endParaRPr lang="he-IL" sz="2400" b="1" dirty="0"/>
          </a:p>
        </p:txBody>
      </p:sp>
      <p:sp>
        <p:nvSpPr>
          <p:cNvPr id="11" name="חץ שמאלה-ימינה 10"/>
          <p:cNvSpPr/>
          <p:nvPr/>
        </p:nvSpPr>
        <p:spPr>
          <a:xfrm>
            <a:off x="5574082" y="3920647"/>
            <a:ext cx="1103656" cy="72650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709151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right)">
                                      <p:cBhvr>
                                        <p:cTn id="7" dur="1000"/>
                                        <p:tgtEl>
                                          <p:spTgt spid="9"/>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1036"/>
                                        </p:tgtEl>
                                        <p:attrNameLst>
                                          <p:attrName>style.visibility</p:attrName>
                                        </p:attrNameLst>
                                      </p:cBhvr>
                                      <p:to>
                                        <p:strVal val="visible"/>
                                      </p:to>
                                    </p:set>
                                    <p:animEffect transition="in" filter="wipe(up)">
                                      <p:cBhvr>
                                        <p:cTn id="11" dur="500"/>
                                        <p:tgtEl>
                                          <p:spTgt spid="1036"/>
                                        </p:tgtEl>
                                      </p:cBhvr>
                                    </p:animEffect>
                                  </p:childTnLst>
                                </p:cTn>
                              </p:par>
                              <p:par>
                                <p:cTn id="12" presetID="22" presetClass="entr" presetSubtype="2" fill="hold" grpId="0" nodeType="withEffect">
                                  <p:stCondLst>
                                    <p:cond delay="500"/>
                                  </p:stCondLst>
                                  <p:childTnLst>
                                    <p:set>
                                      <p:cBhvr>
                                        <p:cTn id="13" dur="1" fill="hold">
                                          <p:stCondLst>
                                            <p:cond delay="0"/>
                                          </p:stCondLst>
                                        </p:cTn>
                                        <p:tgtEl>
                                          <p:spTgt spid="10"/>
                                        </p:tgtEl>
                                        <p:attrNameLst>
                                          <p:attrName>style.visibility</p:attrName>
                                        </p:attrNameLst>
                                      </p:cBhvr>
                                      <p:to>
                                        <p:strVal val="visible"/>
                                      </p:to>
                                    </p:set>
                                    <p:animEffect transition="in" filter="wipe(right)">
                                      <p:cBhvr>
                                        <p:cTn id="14" dur="1000"/>
                                        <p:tgtEl>
                                          <p:spTgt spid="10"/>
                                        </p:tgtEl>
                                      </p:cBhvr>
                                    </p:animEffect>
                                  </p:childTnLst>
                                </p:cTn>
                              </p:par>
                            </p:childTnLst>
                          </p:cTn>
                        </p:par>
                        <p:par>
                          <p:cTn id="15" fill="hold">
                            <p:stCondLst>
                              <p:cond delay="2500"/>
                            </p:stCondLst>
                            <p:childTnLst>
                              <p:par>
                                <p:cTn id="16" presetID="22" presetClass="entr" presetSubtype="2"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wipe(right)">
                                      <p:cBhvr>
                                        <p:cTn id="18" dur="1000"/>
                                        <p:tgtEl>
                                          <p:spTgt spid="16"/>
                                        </p:tgtEl>
                                      </p:cBhvr>
                                    </p:animEffect>
                                  </p:childTnLst>
                                </p:cTn>
                              </p:par>
                            </p:childTnLst>
                          </p:cTn>
                        </p:par>
                        <p:par>
                          <p:cTn id="19" fill="hold">
                            <p:stCondLst>
                              <p:cond delay="3500"/>
                            </p:stCondLst>
                            <p:childTnLst>
                              <p:par>
                                <p:cTn id="20" presetID="22" presetClass="entr" presetSubtype="1" fill="hold"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up)">
                                      <p:cBhvr>
                                        <p:cTn id="22" dur="1000"/>
                                        <p:tgtEl>
                                          <p:spTgt spid="13"/>
                                        </p:tgtEl>
                                      </p:cBhvr>
                                    </p:animEffect>
                                  </p:childTnLst>
                                </p:cTn>
                              </p:par>
                            </p:childTnLst>
                          </p:cTn>
                        </p:par>
                        <p:par>
                          <p:cTn id="23" fill="hold">
                            <p:stCondLst>
                              <p:cond delay="4500"/>
                            </p:stCondLst>
                            <p:childTnLst>
                              <p:par>
                                <p:cTn id="24" presetID="22" presetClass="entr" presetSubtype="2"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wipe(right)">
                                      <p:cBhvr>
                                        <p:cTn id="26" dur="1500"/>
                                        <p:tgtEl>
                                          <p:spTgt spid="14"/>
                                        </p:tgtEl>
                                      </p:cBhvr>
                                    </p:animEffect>
                                  </p:childTnLst>
                                </p:cTn>
                              </p:par>
                            </p:childTnLst>
                          </p:cTn>
                        </p:par>
                        <p:par>
                          <p:cTn id="27" fill="hold">
                            <p:stCondLst>
                              <p:cond delay="6000"/>
                            </p:stCondLst>
                            <p:childTnLst>
                              <p:par>
                                <p:cTn id="28" presetID="45" presetClass="entr" presetSubtype="0" fill="hold" grpId="0" nodeType="after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2000"/>
                                        <p:tgtEl>
                                          <p:spTgt spid="11"/>
                                        </p:tgtEl>
                                      </p:cBhvr>
                                    </p:animEffect>
                                    <p:anim calcmode="lin" valueType="num">
                                      <p:cBhvr>
                                        <p:cTn id="31" dur="2000" fill="hold"/>
                                        <p:tgtEl>
                                          <p:spTgt spid="11"/>
                                        </p:tgtEl>
                                        <p:attrNameLst>
                                          <p:attrName>ppt_w</p:attrName>
                                        </p:attrNameLst>
                                      </p:cBhvr>
                                      <p:tavLst>
                                        <p:tav tm="0" fmla="#ppt_w*sin(2.5*pi*$)">
                                          <p:val>
                                            <p:fltVal val="0"/>
                                          </p:val>
                                        </p:tav>
                                        <p:tav tm="100000">
                                          <p:val>
                                            <p:fltVal val="1"/>
                                          </p:val>
                                        </p:tav>
                                      </p:tavLst>
                                    </p:anim>
                                    <p:anim calcmode="lin" valueType="num">
                                      <p:cBhvr>
                                        <p:cTn id="32"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P spid="9" grpId="0"/>
      <p:bldP spid="16" grpId="0"/>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AutoShape 4" descr="תוצאת תמונה עבור סרט"/>
          <p:cNvSpPr>
            <a:spLocks noChangeAspect="1" noChangeArrowheads="1"/>
          </p:cNvSpPr>
          <p:nvPr/>
        </p:nvSpPr>
        <p:spPr bwMode="auto">
          <a:xfrm>
            <a:off x="10447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sp>
        <p:nvSpPr>
          <p:cNvPr id="7" name="AutoShape 6" descr="תוצאת תמונה עבור סרט"/>
          <p:cNvSpPr>
            <a:spLocks noChangeAspect="1" noChangeArrowheads="1"/>
          </p:cNvSpPr>
          <p:nvPr/>
        </p:nvSpPr>
        <p:spPr bwMode="auto">
          <a:xfrm>
            <a:off x="10599738"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sp>
        <p:nvSpPr>
          <p:cNvPr id="8" name="AutoShape 8" descr="תוצאת תמונה עבור סרט"/>
          <p:cNvSpPr>
            <a:spLocks noChangeAspect="1" noChangeArrowheads="1"/>
          </p:cNvSpPr>
          <p:nvPr/>
        </p:nvSpPr>
        <p:spPr bwMode="auto">
          <a:xfrm>
            <a:off x="12276138"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dirty="0"/>
          </a:p>
        </p:txBody>
      </p:sp>
      <p:pic>
        <p:nvPicPr>
          <p:cNvPr id="1036"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826352">
            <a:off x="6690264" y="2673081"/>
            <a:ext cx="4398757" cy="3359115"/>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588605">
            <a:off x="977005" y="2814835"/>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10" name="מלבן 9"/>
          <p:cNvSpPr/>
          <p:nvPr/>
        </p:nvSpPr>
        <p:spPr>
          <a:xfrm rot="826352">
            <a:off x="7001778" y="3570648"/>
            <a:ext cx="3775728" cy="1665231"/>
          </a:xfrm>
          <a:prstGeom prst="rect">
            <a:avLst/>
          </a:prstGeom>
          <a:solidFill>
            <a:schemeClr val="accent6">
              <a:lumMod val="60000"/>
              <a:lumOff val="40000"/>
            </a:schemeClr>
          </a:solidFill>
          <a:ln>
            <a:solidFill>
              <a:schemeClr val="accent6">
                <a:lumMod val="75000"/>
              </a:schemeClr>
            </a:solidFill>
          </a:ln>
          <a:effectLst>
            <a:outerShdw blurRad="50800" dist="38100" dir="2700000" algn="tl" rotWithShape="0">
              <a:prstClr val="black">
                <a:alpha val="40000"/>
              </a:prstClr>
            </a:outerShdw>
          </a:effectLst>
        </p:spPr>
        <p:txBody>
          <a:bodyPr wrap="square" lIns="91440" tIns="45720" rIns="91440" bIns="45720" anchor="ctr">
            <a:normAutofit fontScale="92500" lnSpcReduction="10000"/>
          </a:bodyPr>
          <a:lstStyle/>
          <a:p>
            <a:pPr marL="342900" indent="-342900">
              <a:buFont typeface="Arial" panose="020B0604020202020204" pitchFamily="34" charset="0"/>
              <a:buChar char="•"/>
            </a:pPr>
            <a:r>
              <a:rPr lang="he-IL" sz="2400" b="1" dirty="0">
                <a:ln w="900" cmpd="sng">
                  <a:solidFill>
                    <a:schemeClr val="accent1">
                      <a:satMod val="190000"/>
                      <a:alpha val="55000"/>
                    </a:schemeClr>
                  </a:solidFill>
                  <a:prstDash val="solid"/>
                </a:ln>
              </a:rPr>
              <a:t>ההורים בהדרכה </a:t>
            </a:r>
            <a:r>
              <a:rPr lang="he-IL" sz="2400" b="1" dirty="0" smtClean="0">
                <a:ln w="900" cmpd="sng">
                  <a:solidFill>
                    <a:schemeClr val="accent1">
                      <a:satMod val="190000"/>
                      <a:alpha val="55000"/>
                    </a:schemeClr>
                  </a:solidFill>
                  <a:prstDash val="solid"/>
                </a:ln>
              </a:rPr>
              <a:t>פסיכיאטרית (</a:t>
            </a:r>
            <a:r>
              <a:rPr lang="he-IL" sz="2400" b="1" dirty="0">
                <a:ln w="900" cmpd="sng">
                  <a:solidFill>
                    <a:schemeClr val="accent1">
                      <a:satMod val="190000"/>
                      <a:alpha val="55000"/>
                    </a:schemeClr>
                  </a:solidFill>
                  <a:prstDash val="solid"/>
                </a:ln>
              </a:rPr>
              <a:t>שאינה </a:t>
            </a:r>
            <a:r>
              <a:rPr lang="he-IL" sz="2400" b="1" dirty="0" smtClean="0">
                <a:ln w="900" cmpd="sng">
                  <a:solidFill>
                    <a:schemeClr val="accent1">
                      <a:satMod val="190000"/>
                      <a:alpha val="55000"/>
                    </a:schemeClr>
                  </a:solidFill>
                  <a:prstDash val="solid"/>
                </a:ln>
              </a:rPr>
              <a:t>איכּה</a:t>
            </a:r>
            <a:r>
              <a:rPr lang="he-IL" sz="2400" b="1" dirty="0">
                <a:ln w="900" cmpd="sng">
                  <a:solidFill>
                    <a:schemeClr val="accent1">
                      <a:satMod val="190000"/>
                      <a:alpha val="55000"/>
                    </a:schemeClr>
                  </a:solidFill>
                  <a:prstDash val="solid"/>
                </a:ln>
              </a:rPr>
              <a:t>)</a:t>
            </a:r>
          </a:p>
          <a:p>
            <a:pPr marL="342900" indent="-342900">
              <a:buFont typeface="Arial" panose="020B0604020202020204" pitchFamily="34" charset="0"/>
              <a:buChar char="•"/>
            </a:pPr>
            <a:r>
              <a:rPr lang="he-IL" sz="2400" b="1" dirty="0">
                <a:ln w="900" cmpd="sng">
                  <a:solidFill>
                    <a:schemeClr val="accent1">
                      <a:satMod val="190000"/>
                      <a:alpha val="55000"/>
                    </a:schemeClr>
                  </a:solidFill>
                  <a:prstDash val="solid"/>
                </a:ln>
              </a:rPr>
              <a:t>מענישים </a:t>
            </a:r>
            <a:r>
              <a:rPr lang="he-IL" sz="2400" b="1" dirty="0" smtClean="0">
                <a:ln w="900" cmpd="sng">
                  <a:solidFill>
                    <a:schemeClr val="accent1">
                      <a:satMod val="190000"/>
                      <a:alpha val="55000"/>
                    </a:schemeClr>
                  </a:solidFill>
                  <a:prstDash val="solid"/>
                </a:ln>
              </a:rPr>
              <a:t>באי </a:t>
            </a:r>
            <a:r>
              <a:rPr lang="he-IL" sz="2400" b="1" dirty="0">
                <a:ln w="900" cmpd="sng">
                  <a:solidFill>
                    <a:schemeClr val="accent1">
                      <a:satMod val="190000"/>
                      <a:alpha val="55000"/>
                    </a:schemeClr>
                  </a:solidFill>
                  <a:prstDash val="solid"/>
                </a:ln>
              </a:rPr>
              <a:t>שימוש במחשב כתגובה </a:t>
            </a:r>
            <a:r>
              <a:rPr lang="he-IL" sz="2400" b="1" dirty="0" smtClean="0">
                <a:ln w="900" cmpd="sng">
                  <a:solidFill>
                    <a:schemeClr val="accent1">
                      <a:satMod val="190000"/>
                      <a:alpha val="55000"/>
                    </a:schemeClr>
                  </a:solidFill>
                  <a:prstDash val="solid"/>
                </a:ln>
              </a:rPr>
              <a:t>להתנהגות </a:t>
            </a:r>
            <a:r>
              <a:rPr lang="he-IL" sz="2400" b="1" dirty="0">
                <a:ln w="900" cmpd="sng">
                  <a:solidFill>
                    <a:schemeClr val="accent1">
                      <a:satMod val="190000"/>
                      <a:alpha val="55000"/>
                    </a:schemeClr>
                  </a:solidFill>
                  <a:prstDash val="solid"/>
                </a:ln>
              </a:rPr>
              <a:t>לא הולמת</a:t>
            </a:r>
          </a:p>
        </p:txBody>
      </p:sp>
      <p:sp>
        <p:nvSpPr>
          <p:cNvPr id="31" name="כותרת 30"/>
          <p:cNvSpPr>
            <a:spLocks noGrp="1"/>
          </p:cNvSpPr>
          <p:nvPr>
            <p:ph type="title"/>
          </p:nvPr>
        </p:nvSpPr>
        <p:spPr/>
        <p:txBody>
          <a:bodyPr>
            <a:normAutofit/>
          </a:bodyPr>
          <a:lstStyle/>
          <a:p>
            <a:r>
              <a:rPr lang="he-IL" sz="5400" b="1" spc="50" dirty="0">
                <a:ln w="11430"/>
                <a:gradFill>
                  <a:gsLst>
                    <a:gs pos="25000">
                      <a:srgbClr val="CC8E60">
                        <a:satMod val="155000"/>
                      </a:srgbClr>
                    </a:gs>
                    <a:gs pos="100000">
                      <a:srgbClr val="CC8E60">
                        <a:shade val="45000"/>
                        <a:satMod val="165000"/>
                      </a:srgbClr>
                    </a:gs>
                  </a:gsLst>
                  <a:lin ang="5400000"/>
                </a:gradFill>
                <a:effectLst>
                  <a:outerShdw blurRad="76200" dist="50800" dir="5400000" algn="tl" rotWithShape="0">
                    <a:srgbClr val="000000">
                      <a:alpha val="65000"/>
                    </a:srgbClr>
                  </a:outerShdw>
                </a:effectLst>
              </a:rPr>
              <a:t>התחלת השנה</a:t>
            </a:r>
            <a:r>
              <a:rPr lang="he-IL" sz="5400" b="1" spc="50" dirty="0" smtClean="0">
                <a:ln w="11430"/>
                <a:gradFill>
                  <a:gsLst>
                    <a:gs pos="25000">
                      <a:srgbClr val="CC8E60">
                        <a:satMod val="155000"/>
                      </a:srgbClr>
                    </a:gs>
                    <a:gs pos="100000">
                      <a:srgbClr val="CC8E60">
                        <a:shade val="45000"/>
                        <a:satMod val="165000"/>
                      </a:srgbClr>
                    </a:gs>
                  </a:gsLst>
                  <a:lin ang="5400000"/>
                </a:gradFill>
                <a:effectLst>
                  <a:outerShdw blurRad="76200" dist="50800" dir="5400000" algn="tl" rotWithShape="0">
                    <a:srgbClr val="000000">
                      <a:alpha val="65000"/>
                    </a:srgbClr>
                  </a:outerShdw>
                </a:effectLst>
              </a:rPr>
              <a:t>....</a:t>
            </a:r>
            <a:endParaRPr lang="he-IL" sz="5400" dirty="0"/>
          </a:p>
        </p:txBody>
      </p:sp>
      <p:sp>
        <p:nvSpPr>
          <p:cNvPr id="2" name="מציין מיקום של תאריך 1"/>
          <p:cNvSpPr>
            <a:spLocks noGrp="1"/>
          </p:cNvSpPr>
          <p:nvPr>
            <p:ph type="dt" sz="half" idx="10"/>
          </p:nvPr>
        </p:nvSpPr>
        <p:spPr/>
        <p:txBody>
          <a:bodyPr/>
          <a:lstStyle/>
          <a:p>
            <a:r>
              <a:rPr lang="he-IL" smtClean="0"/>
              <a:t>2017 - תשעז</a:t>
            </a:r>
            <a:endParaRPr lang="he-IL"/>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dirty="0"/>
          </a:p>
        </p:txBody>
      </p:sp>
      <p:sp>
        <p:nvSpPr>
          <p:cNvPr id="4" name="מציין מיקום של מספר שקופית 3"/>
          <p:cNvSpPr>
            <a:spLocks noGrp="1"/>
          </p:cNvSpPr>
          <p:nvPr>
            <p:ph type="sldNum" sz="quarter" idx="12"/>
          </p:nvPr>
        </p:nvSpPr>
        <p:spPr/>
        <p:txBody>
          <a:bodyPr/>
          <a:lstStyle/>
          <a:p>
            <a:fld id="{86FB9953-940C-41E6-AB0E-17E13B7110C6}" type="slidenum">
              <a:rPr lang="he-IL" smtClean="0"/>
              <a:pPr/>
              <a:t>4</a:t>
            </a:fld>
            <a:endParaRPr lang="he-IL"/>
          </a:p>
        </p:txBody>
      </p:sp>
      <p:sp>
        <p:nvSpPr>
          <p:cNvPr id="14" name="מלבן 13"/>
          <p:cNvSpPr/>
          <p:nvPr/>
        </p:nvSpPr>
        <p:spPr>
          <a:xfrm rot="20588605">
            <a:off x="1288519" y="3748100"/>
            <a:ext cx="3775728" cy="1665231"/>
          </a:xfrm>
          <a:prstGeom prst="rect">
            <a:avLst/>
          </a:prstGeom>
          <a:solidFill>
            <a:schemeClr val="accent6">
              <a:lumMod val="60000"/>
              <a:lumOff val="40000"/>
            </a:schemeClr>
          </a:solidFill>
          <a:ln>
            <a:solidFill>
              <a:schemeClr val="accent6">
                <a:lumMod val="75000"/>
              </a:schemeClr>
            </a:solidFill>
          </a:ln>
          <a:effectLst>
            <a:outerShdw blurRad="50800" dist="38100" dir="2700000" algn="tl" rotWithShape="0">
              <a:prstClr val="black">
                <a:alpha val="40000"/>
              </a:prstClr>
            </a:outerShdw>
          </a:effectLst>
        </p:spPr>
        <p:txBody>
          <a:bodyPr wrap="square" lIns="91440" tIns="45720" rIns="91440" bIns="45720" anchor="ctr">
            <a:normAutofit fontScale="92500" lnSpcReduction="10000"/>
          </a:bodyPr>
          <a:lstStyle/>
          <a:p>
            <a:pPr marL="342900" indent="-342900">
              <a:buFont typeface="Arial" panose="020B0604020202020204" pitchFamily="34" charset="0"/>
              <a:buChar char="•"/>
            </a:pPr>
            <a:r>
              <a:rPr lang="he-IL" sz="2400" b="1" dirty="0">
                <a:ln w="900" cmpd="sng">
                  <a:solidFill>
                    <a:schemeClr val="accent1">
                      <a:satMod val="190000"/>
                      <a:alpha val="55000"/>
                    </a:schemeClr>
                  </a:solidFill>
                  <a:prstDash val="solid"/>
                </a:ln>
              </a:rPr>
              <a:t>מגיב באופן מאוד קשה</a:t>
            </a:r>
          </a:p>
          <a:p>
            <a:pPr marL="342900" indent="-342900">
              <a:buFont typeface="Arial" panose="020B0604020202020204" pitchFamily="34" charset="0"/>
              <a:buChar char="•"/>
            </a:pPr>
            <a:r>
              <a:rPr lang="he-IL" sz="2400" b="1" dirty="0">
                <a:ln w="900" cmpd="sng">
                  <a:solidFill>
                    <a:schemeClr val="accent1">
                      <a:satMod val="190000"/>
                      <a:alpha val="55000"/>
                    </a:schemeClr>
                  </a:solidFill>
                  <a:prstDash val="solid"/>
                </a:ln>
              </a:rPr>
              <a:t>בורח מהבית </a:t>
            </a:r>
            <a:r>
              <a:rPr lang="he-IL" sz="2400" b="1" dirty="0" smtClean="0">
                <a:ln w="900" cmpd="sng">
                  <a:solidFill>
                    <a:schemeClr val="accent1">
                      <a:satMod val="190000"/>
                      <a:alpha val="55000"/>
                    </a:schemeClr>
                  </a:solidFill>
                  <a:prstDash val="solid"/>
                </a:ln>
              </a:rPr>
              <a:t>ומקפיץ </a:t>
            </a:r>
            <a:r>
              <a:rPr lang="he-IL" sz="2400" b="1" dirty="0">
                <a:ln w="900" cmpd="sng">
                  <a:solidFill>
                    <a:schemeClr val="accent1">
                      <a:satMod val="190000"/>
                      <a:alpha val="55000"/>
                    </a:schemeClr>
                  </a:solidFill>
                  <a:prstDash val="solid"/>
                </a:ln>
              </a:rPr>
              <a:t>את המשטרה</a:t>
            </a:r>
          </a:p>
          <a:p>
            <a:pPr marL="342900" indent="-342900">
              <a:buFont typeface="Arial" panose="020B0604020202020204" pitchFamily="34" charset="0"/>
              <a:buChar char="•"/>
            </a:pPr>
            <a:r>
              <a:rPr lang="he-IL" sz="2400" b="1" dirty="0" smtClean="0">
                <a:ln w="900" cmpd="sng">
                  <a:solidFill>
                    <a:schemeClr val="accent1">
                      <a:satMod val="190000"/>
                      <a:alpha val="55000"/>
                    </a:schemeClr>
                  </a:solidFill>
                  <a:prstDash val="solid"/>
                </a:ln>
              </a:rPr>
              <a:t>מדווח </a:t>
            </a:r>
            <a:r>
              <a:rPr lang="he-IL" sz="2400" b="1" dirty="0">
                <a:ln w="900" cmpd="sng">
                  <a:solidFill>
                    <a:schemeClr val="accent1">
                      <a:satMod val="190000"/>
                      <a:alpha val="55000"/>
                    </a:schemeClr>
                  </a:solidFill>
                  <a:prstDash val="solid"/>
                </a:ln>
              </a:rPr>
              <a:t>למשטרה </a:t>
            </a:r>
            <a:r>
              <a:rPr lang="he-IL" sz="2400" b="1" dirty="0" smtClean="0">
                <a:ln w="900" cmpd="sng">
                  <a:solidFill>
                    <a:schemeClr val="accent1">
                      <a:satMod val="190000"/>
                      <a:alpha val="55000"/>
                    </a:schemeClr>
                  </a:solidFill>
                  <a:prstDash val="solid"/>
                </a:ln>
              </a:rPr>
              <a:t>שההורים </a:t>
            </a:r>
            <a:r>
              <a:rPr lang="he-IL" sz="2400" b="1" dirty="0">
                <a:ln w="900" cmpd="sng">
                  <a:solidFill>
                    <a:schemeClr val="accent1">
                      <a:satMod val="190000"/>
                      <a:alpha val="55000"/>
                    </a:schemeClr>
                  </a:solidFill>
                  <a:prstDash val="solid"/>
                </a:ln>
              </a:rPr>
              <a:t>מתעללים בו</a:t>
            </a:r>
          </a:p>
        </p:txBody>
      </p:sp>
      <p:pic>
        <p:nvPicPr>
          <p:cNvPr id="11" name="תמונה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826352">
            <a:off x="7719164" y="1843779"/>
            <a:ext cx="1895603" cy="1306354"/>
          </a:xfrm>
          <a:prstGeom prst="rect">
            <a:avLst/>
          </a:prstGeom>
        </p:spPr>
      </p:pic>
      <p:pic>
        <p:nvPicPr>
          <p:cNvPr id="15" name="תמונה 14"/>
          <p:cNvPicPr>
            <a:picLocks noChangeAspect="1"/>
          </p:cNvPicPr>
          <p:nvPr/>
        </p:nvPicPr>
        <p:blipFill>
          <a:blip r:embed="rId4"/>
          <a:stretch>
            <a:fillRect/>
          </a:stretch>
        </p:blipFill>
        <p:spPr>
          <a:xfrm rot="20588605">
            <a:off x="2337888" y="1903956"/>
            <a:ext cx="1428571" cy="1434170"/>
          </a:xfrm>
          <a:prstGeom prst="rect">
            <a:avLst/>
          </a:prstGeom>
        </p:spPr>
      </p:pic>
      <p:grpSp>
        <p:nvGrpSpPr>
          <p:cNvPr id="23" name="קבוצה 22"/>
          <p:cNvGrpSpPr/>
          <p:nvPr/>
        </p:nvGrpSpPr>
        <p:grpSpPr>
          <a:xfrm>
            <a:off x="6143022" y="2117743"/>
            <a:ext cx="1091607" cy="3324258"/>
            <a:chOff x="6143022" y="2117743"/>
            <a:chExt cx="1091607" cy="3324258"/>
          </a:xfrm>
        </p:grpSpPr>
        <p:sp>
          <p:nvSpPr>
            <p:cNvPr id="22" name="משולש שווה שוקיים 21"/>
            <p:cNvSpPr/>
            <p:nvPr/>
          </p:nvSpPr>
          <p:spPr>
            <a:xfrm rot="17041299">
              <a:off x="6582371" y="2139552"/>
              <a:ext cx="538620" cy="495001"/>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שולש שווה שוקיים 23"/>
            <p:cNvSpPr/>
            <p:nvPr/>
          </p:nvSpPr>
          <p:spPr>
            <a:xfrm rot="17041299">
              <a:off x="6866351" y="2476471"/>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משולש שווה שוקיים 24"/>
            <p:cNvSpPr/>
            <p:nvPr/>
          </p:nvSpPr>
          <p:spPr>
            <a:xfrm rot="17041299">
              <a:off x="6131895" y="3939679"/>
              <a:ext cx="538620" cy="5163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משולש שווה שוקיים 25"/>
            <p:cNvSpPr/>
            <p:nvPr/>
          </p:nvSpPr>
          <p:spPr>
            <a:xfrm rot="17041299">
              <a:off x="6164537" y="4605596"/>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7" name="משולש שווה שוקיים 26"/>
            <p:cNvSpPr/>
            <p:nvPr/>
          </p:nvSpPr>
          <p:spPr>
            <a:xfrm rot="17041299">
              <a:off x="6055236" y="5073722"/>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8" name="משולש שווה שוקיים 27"/>
            <p:cNvSpPr/>
            <p:nvPr/>
          </p:nvSpPr>
          <p:spPr>
            <a:xfrm rot="17041299">
              <a:off x="6397596" y="2978706"/>
              <a:ext cx="538620" cy="495001"/>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משולש שווה שוקיים 28"/>
            <p:cNvSpPr/>
            <p:nvPr/>
          </p:nvSpPr>
          <p:spPr>
            <a:xfrm rot="17041299">
              <a:off x="6417145" y="3618130"/>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0" name="משולש שווה שוקיים 29"/>
            <p:cNvSpPr/>
            <p:nvPr/>
          </p:nvSpPr>
          <p:spPr>
            <a:xfrm rot="17041299">
              <a:off x="6644701" y="2718346"/>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grpSp>
        <p:nvGrpSpPr>
          <p:cNvPr id="41" name="קבוצה 40"/>
          <p:cNvGrpSpPr/>
          <p:nvPr/>
        </p:nvGrpSpPr>
        <p:grpSpPr>
          <a:xfrm rot="8942733">
            <a:off x="4803549" y="2186078"/>
            <a:ext cx="1091607" cy="3324258"/>
            <a:chOff x="6143022" y="2117743"/>
            <a:chExt cx="1091607" cy="3324258"/>
          </a:xfrm>
        </p:grpSpPr>
        <p:sp>
          <p:nvSpPr>
            <p:cNvPr id="42" name="משולש שווה שוקיים 41"/>
            <p:cNvSpPr/>
            <p:nvPr/>
          </p:nvSpPr>
          <p:spPr>
            <a:xfrm rot="17041299">
              <a:off x="6582371" y="2139552"/>
              <a:ext cx="538620" cy="495001"/>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3" name="משולש שווה שוקיים 42"/>
            <p:cNvSpPr/>
            <p:nvPr/>
          </p:nvSpPr>
          <p:spPr>
            <a:xfrm rot="17041299">
              <a:off x="6866351" y="2476471"/>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4" name="משולש שווה שוקיים 43"/>
            <p:cNvSpPr/>
            <p:nvPr/>
          </p:nvSpPr>
          <p:spPr>
            <a:xfrm rot="17041299">
              <a:off x="6131895" y="3939679"/>
              <a:ext cx="538620" cy="516365"/>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5" name="משולש שווה שוקיים 44"/>
            <p:cNvSpPr/>
            <p:nvPr/>
          </p:nvSpPr>
          <p:spPr>
            <a:xfrm rot="17041299">
              <a:off x="6164537" y="4605596"/>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6" name="משולש שווה שוקיים 45"/>
            <p:cNvSpPr/>
            <p:nvPr/>
          </p:nvSpPr>
          <p:spPr>
            <a:xfrm rot="17041299">
              <a:off x="6055236" y="5073722"/>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7" name="משולש שווה שוקיים 46"/>
            <p:cNvSpPr/>
            <p:nvPr/>
          </p:nvSpPr>
          <p:spPr>
            <a:xfrm rot="17041299">
              <a:off x="6397596" y="2978706"/>
              <a:ext cx="538620" cy="495001"/>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8" name="משולש שווה שוקיים 47"/>
            <p:cNvSpPr/>
            <p:nvPr/>
          </p:nvSpPr>
          <p:spPr>
            <a:xfrm rot="17041299">
              <a:off x="6417145" y="3618130"/>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49" name="משולש שווה שוקיים 48"/>
            <p:cNvSpPr/>
            <p:nvPr/>
          </p:nvSpPr>
          <p:spPr>
            <a:xfrm rot="17041299">
              <a:off x="6644701" y="2718346"/>
              <a:ext cx="538620" cy="197937"/>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grpSp>
    </p:spTree>
    <p:extLst>
      <p:ext uri="{BB962C8B-B14F-4D97-AF65-F5344CB8AC3E}">
        <p14:creationId xmlns:p14="http://schemas.microsoft.com/office/powerpoint/2010/main" val="1313493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11"/>
                                        </p:tgtEl>
                                        <p:attrNameLst>
                                          <p:attrName>style.visibility</p:attrName>
                                        </p:attrNameLst>
                                      </p:cBhvr>
                                      <p:to>
                                        <p:strVal val="visible"/>
                                      </p:to>
                                    </p:set>
                                    <p:animEffect transition="in" filter="wipe(up)">
                                      <p:cBhvr>
                                        <p:cTn id="7" dur="1000"/>
                                        <p:tgtEl>
                                          <p:spTgt spid="11"/>
                                        </p:tgtEl>
                                      </p:cBhvr>
                                    </p:animEffect>
                                  </p:childTnLst>
                                </p:cTn>
                              </p:par>
                            </p:childTnLst>
                          </p:cTn>
                        </p:par>
                        <p:par>
                          <p:cTn id="8" fill="hold">
                            <p:stCondLst>
                              <p:cond delay="1500"/>
                            </p:stCondLst>
                            <p:childTnLst>
                              <p:par>
                                <p:cTn id="9" presetID="22" presetClass="entr" presetSubtype="2" fill="hold" nodeType="afterEffect">
                                  <p:stCondLst>
                                    <p:cond delay="0"/>
                                  </p:stCondLst>
                                  <p:childTnLst>
                                    <p:set>
                                      <p:cBhvr>
                                        <p:cTn id="10" dur="1" fill="hold">
                                          <p:stCondLst>
                                            <p:cond delay="0"/>
                                          </p:stCondLst>
                                        </p:cTn>
                                        <p:tgtEl>
                                          <p:spTgt spid="1036"/>
                                        </p:tgtEl>
                                        <p:attrNameLst>
                                          <p:attrName>style.visibility</p:attrName>
                                        </p:attrNameLst>
                                      </p:cBhvr>
                                      <p:to>
                                        <p:strVal val="visible"/>
                                      </p:to>
                                    </p:set>
                                    <p:animEffect transition="in" filter="wipe(right)">
                                      <p:cBhvr>
                                        <p:cTn id="11" dur="1000"/>
                                        <p:tgtEl>
                                          <p:spTgt spid="1036"/>
                                        </p:tgtEl>
                                      </p:cBhvr>
                                    </p:animEffect>
                                  </p:childTnLst>
                                </p:cTn>
                              </p:par>
                            </p:childTnLst>
                          </p:cTn>
                        </p:par>
                        <p:par>
                          <p:cTn id="12" fill="hold">
                            <p:stCondLst>
                              <p:cond delay="2500"/>
                            </p:stCondLst>
                            <p:childTnLst>
                              <p:par>
                                <p:cTn id="13" presetID="22" presetClass="entr" presetSubtype="2"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right)">
                                      <p:cBhvr>
                                        <p:cTn id="15" dur="1000"/>
                                        <p:tgtEl>
                                          <p:spTgt spid="23"/>
                                        </p:tgtEl>
                                      </p:cBhvr>
                                    </p:animEffect>
                                  </p:childTnLst>
                                </p:cTn>
                              </p:par>
                              <p:par>
                                <p:cTn id="16" presetID="22" presetClass="entr" presetSubtype="2" fill="hold" grpId="0" nodeType="withEffect">
                                  <p:stCondLst>
                                    <p:cond delay="500"/>
                                  </p:stCondLst>
                                  <p:childTnLst>
                                    <p:set>
                                      <p:cBhvr>
                                        <p:cTn id="17" dur="1" fill="hold">
                                          <p:stCondLst>
                                            <p:cond delay="0"/>
                                          </p:stCondLst>
                                        </p:cTn>
                                        <p:tgtEl>
                                          <p:spTgt spid="10"/>
                                        </p:tgtEl>
                                        <p:attrNameLst>
                                          <p:attrName>style.visibility</p:attrName>
                                        </p:attrNameLst>
                                      </p:cBhvr>
                                      <p:to>
                                        <p:strVal val="visible"/>
                                      </p:to>
                                    </p:set>
                                    <p:animEffect transition="in" filter="wipe(right)">
                                      <p:cBhvr>
                                        <p:cTn id="18" dur="1000"/>
                                        <p:tgtEl>
                                          <p:spTgt spid="10"/>
                                        </p:tgtEl>
                                      </p:cBhvr>
                                    </p:animEffect>
                                  </p:childTnLst>
                                </p:cTn>
                              </p:par>
                            </p:childTnLst>
                          </p:cTn>
                        </p:par>
                        <p:par>
                          <p:cTn id="19" fill="hold">
                            <p:stCondLst>
                              <p:cond delay="4000"/>
                            </p:stCondLst>
                            <p:childTnLst>
                              <p:par>
                                <p:cTn id="20" presetID="22" presetClass="entr" presetSubtype="1" fill="hold" nodeType="afterEffect">
                                  <p:stCondLst>
                                    <p:cond delay="1000"/>
                                  </p:stCondLst>
                                  <p:childTnLst>
                                    <p:set>
                                      <p:cBhvr>
                                        <p:cTn id="21" dur="1" fill="hold">
                                          <p:stCondLst>
                                            <p:cond delay="0"/>
                                          </p:stCondLst>
                                        </p:cTn>
                                        <p:tgtEl>
                                          <p:spTgt spid="15"/>
                                        </p:tgtEl>
                                        <p:attrNameLst>
                                          <p:attrName>style.visibility</p:attrName>
                                        </p:attrNameLst>
                                      </p:cBhvr>
                                      <p:to>
                                        <p:strVal val="visible"/>
                                      </p:to>
                                    </p:set>
                                    <p:animEffect transition="in" filter="wipe(up)">
                                      <p:cBhvr>
                                        <p:cTn id="22" dur="1000"/>
                                        <p:tgtEl>
                                          <p:spTgt spid="15"/>
                                        </p:tgtEl>
                                      </p:cBhvr>
                                    </p:animEffect>
                                  </p:childTnLst>
                                </p:cTn>
                              </p:par>
                            </p:childTnLst>
                          </p:cTn>
                        </p:par>
                        <p:par>
                          <p:cTn id="23" fill="hold">
                            <p:stCondLst>
                              <p:cond delay="6000"/>
                            </p:stCondLst>
                            <p:childTnLst>
                              <p:par>
                                <p:cTn id="24" presetID="22" presetClass="entr" presetSubtype="8" fill="hold" nodeType="after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left)">
                                      <p:cBhvr>
                                        <p:cTn id="26" dur="1000"/>
                                        <p:tgtEl>
                                          <p:spTgt spid="13"/>
                                        </p:tgtEl>
                                      </p:cBhvr>
                                    </p:animEffect>
                                  </p:childTnLst>
                                </p:cTn>
                              </p:par>
                            </p:childTnLst>
                          </p:cTn>
                        </p:par>
                        <p:par>
                          <p:cTn id="27" fill="hold">
                            <p:stCondLst>
                              <p:cond delay="7000"/>
                            </p:stCondLst>
                            <p:childTnLst>
                              <p:par>
                                <p:cTn id="28" presetID="22" presetClass="entr" presetSubtype="8" fill="hold" nodeType="afterEffect">
                                  <p:stCondLst>
                                    <p:cond delay="0"/>
                                  </p:stCondLst>
                                  <p:childTnLst>
                                    <p:set>
                                      <p:cBhvr>
                                        <p:cTn id="29" dur="1" fill="hold">
                                          <p:stCondLst>
                                            <p:cond delay="0"/>
                                          </p:stCondLst>
                                        </p:cTn>
                                        <p:tgtEl>
                                          <p:spTgt spid="41"/>
                                        </p:tgtEl>
                                        <p:attrNameLst>
                                          <p:attrName>style.visibility</p:attrName>
                                        </p:attrNameLst>
                                      </p:cBhvr>
                                      <p:to>
                                        <p:strVal val="visible"/>
                                      </p:to>
                                    </p:set>
                                    <p:animEffect transition="in" filter="wipe(left)">
                                      <p:cBhvr>
                                        <p:cTn id="30" dur="1000"/>
                                        <p:tgtEl>
                                          <p:spTgt spid="41"/>
                                        </p:tgtEl>
                                      </p:cBhvr>
                                    </p:animEffect>
                                  </p:childTnLst>
                                </p:cTn>
                              </p:par>
                              <p:par>
                                <p:cTn id="31" presetID="22" presetClass="entr" presetSubtype="2" fill="hold" grpId="0" nodeType="withEffect">
                                  <p:stCondLst>
                                    <p:cond delay="500"/>
                                  </p:stCondLst>
                                  <p:childTnLst>
                                    <p:set>
                                      <p:cBhvr>
                                        <p:cTn id="32" dur="1" fill="hold">
                                          <p:stCondLst>
                                            <p:cond delay="0"/>
                                          </p:stCondLst>
                                        </p:cTn>
                                        <p:tgtEl>
                                          <p:spTgt spid="14"/>
                                        </p:tgtEl>
                                        <p:attrNameLst>
                                          <p:attrName>style.visibility</p:attrName>
                                        </p:attrNameLst>
                                      </p:cBhvr>
                                      <p:to>
                                        <p:strVal val="visible"/>
                                      </p:to>
                                    </p:set>
                                    <p:animEffect transition="in" filter="wipe(right)">
                                      <p:cBhvr>
                                        <p:cTn id="33"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תוצאת תמונה עבור סרט"/>
          <p:cNvPicPr>
            <a:picLocks noChangeAspect="1" noChangeArrowheads="1"/>
          </p:cNvPicPr>
          <p:nvPr/>
        </p:nvPicPr>
        <p:blipFill>
          <a:blip r:embed="rId2">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205355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מלבן 1"/>
          <p:cNvSpPr/>
          <p:nvPr/>
        </p:nvSpPr>
        <p:spPr>
          <a:xfrm>
            <a:off x="8691838" y="1228461"/>
            <a:ext cx="2425908"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a:ln w="0"/>
                <a:solidFill>
                  <a:schemeClr val="accent1">
                    <a:lumMod val="50000"/>
                  </a:schemeClr>
                </a:solidFill>
                <a:effectLst/>
              </a:rPr>
              <a:t>פנייה לפסיכיאטרית</a:t>
            </a:r>
          </a:p>
        </p:txBody>
      </p:sp>
      <p:sp>
        <p:nvSpPr>
          <p:cNvPr id="4" name="מלבן 3"/>
          <p:cNvSpPr/>
          <p:nvPr/>
        </p:nvSpPr>
        <p:spPr>
          <a:xfrm>
            <a:off x="6858377" y="1085836"/>
            <a:ext cx="1947419"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a:ln w="0"/>
                <a:solidFill>
                  <a:schemeClr val="accent1">
                    <a:lumMod val="50000"/>
                  </a:schemeClr>
                </a:solidFill>
                <a:effectLst/>
              </a:rPr>
              <a:t>החלטה על</a:t>
            </a:r>
          </a:p>
          <a:p>
            <a:pPr algn="ctr"/>
            <a:r>
              <a:rPr lang="he-IL" sz="2400" b="1" cap="all" dirty="0">
                <a:ln w="0"/>
                <a:solidFill>
                  <a:schemeClr val="accent1">
                    <a:lumMod val="50000"/>
                  </a:schemeClr>
                </a:solidFill>
                <a:effectLst/>
              </a:rPr>
              <a:t>אשפוז בית</a:t>
            </a:r>
          </a:p>
        </p:txBody>
      </p:sp>
      <p:sp>
        <p:nvSpPr>
          <p:cNvPr id="5" name="מלבן 4"/>
          <p:cNvSpPr/>
          <p:nvPr/>
        </p:nvSpPr>
        <p:spPr>
          <a:xfrm>
            <a:off x="5198302" y="812963"/>
            <a:ext cx="1386059"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a:ln w="0"/>
                <a:solidFill>
                  <a:schemeClr val="accent1">
                    <a:lumMod val="50000"/>
                  </a:schemeClr>
                </a:solidFill>
                <a:effectLst/>
              </a:rPr>
              <a:t>איזון </a:t>
            </a:r>
          </a:p>
          <a:p>
            <a:pPr algn="ctr"/>
            <a:r>
              <a:rPr lang="he-IL" sz="2400" b="1" cap="all" dirty="0">
                <a:ln w="0"/>
                <a:solidFill>
                  <a:schemeClr val="accent1">
                    <a:lumMod val="50000"/>
                  </a:schemeClr>
                </a:solidFill>
                <a:effectLst/>
              </a:rPr>
              <a:t>תרופתי</a:t>
            </a:r>
          </a:p>
        </p:txBody>
      </p:sp>
      <p:sp>
        <p:nvSpPr>
          <p:cNvPr id="6" name="מלבן 5"/>
          <p:cNvSpPr/>
          <p:nvPr/>
        </p:nvSpPr>
        <p:spPr>
          <a:xfrm>
            <a:off x="8794968" y="3287919"/>
            <a:ext cx="1901103"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a:ln w="0"/>
                <a:solidFill>
                  <a:schemeClr val="accent1">
                    <a:lumMod val="50000"/>
                  </a:schemeClr>
                </a:solidFill>
                <a:effectLst/>
              </a:rPr>
              <a:t>מעורבות של </a:t>
            </a:r>
            <a:r>
              <a:rPr lang="he-IL" sz="2400" b="1" cap="all" dirty="0" smtClean="0">
                <a:ln w="0"/>
                <a:solidFill>
                  <a:schemeClr val="accent1">
                    <a:lumMod val="50000"/>
                  </a:schemeClr>
                </a:solidFill>
                <a:effectLst/>
              </a:rPr>
              <a:t>"קדימה מדע"</a:t>
            </a:r>
            <a:endParaRPr lang="he-IL" sz="2400" b="1" cap="all" dirty="0">
              <a:ln w="0"/>
              <a:solidFill>
                <a:schemeClr val="accent1">
                  <a:lumMod val="50000"/>
                </a:schemeClr>
              </a:solidFill>
              <a:effectLst/>
            </a:endParaRPr>
          </a:p>
        </p:txBody>
      </p:sp>
      <p:sp>
        <p:nvSpPr>
          <p:cNvPr id="7" name="מלבן 6"/>
          <p:cNvSpPr/>
          <p:nvPr/>
        </p:nvSpPr>
        <p:spPr>
          <a:xfrm>
            <a:off x="6989524" y="2924945"/>
            <a:ext cx="1617358" cy="830997"/>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he-IL" sz="2400" b="1" cap="all" dirty="0">
                <a:ln w="0"/>
                <a:solidFill>
                  <a:schemeClr val="accent1">
                    <a:lumMod val="50000"/>
                  </a:schemeClr>
                </a:solidFill>
                <a:effectLst/>
              </a:rPr>
              <a:t>חזרה</a:t>
            </a:r>
          </a:p>
          <a:p>
            <a:pPr algn="ctr"/>
            <a:r>
              <a:rPr lang="he-IL" sz="2400" b="1" cap="all" dirty="0">
                <a:ln w="0"/>
                <a:solidFill>
                  <a:schemeClr val="accent1">
                    <a:lumMod val="50000"/>
                  </a:schemeClr>
                </a:solidFill>
                <a:effectLst/>
              </a:rPr>
              <a:t>לביה"ס</a:t>
            </a:r>
          </a:p>
        </p:txBody>
      </p:sp>
      <p:sp>
        <p:nvSpPr>
          <p:cNvPr id="3" name="מציין מיקום של תאריך 2"/>
          <p:cNvSpPr>
            <a:spLocks noGrp="1"/>
          </p:cNvSpPr>
          <p:nvPr>
            <p:ph type="dt" sz="half" idx="10"/>
          </p:nvPr>
        </p:nvSpPr>
        <p:spPr/>
        <p:txBody>
          <a:bodyPr/>
          <a:lstStyle/>
          <a:p>
            <a:r>
              <a:rPr lang="he-IL" smtClean="0"/>
              <a:t>2017 - תשעז</a:t>
            </a:r>
            <a:endParaRPr lang="he-IL"/>
          </a:p>
        </p:txBody>
      </p:sp>
      <p:sp>
        <p:nvSpPr>
          <p:cNvPr id="8" name="מציין מיקום של כותרת תחתונה 7"/>
          <p:cNvSpPr>
            <a:spLocks noGrp="1"/>
          </p:cNvSpPr>
          <p:nvPr>
            <p:ph type="ftr" sz="quarter" idx="11"/>
          </p:nvPr>
        </p:nvSpPr>
        <p:spPr/>
        <p:txBody>
          <a:bodyPr/>
          <a:lstStyle/>
          <a:p>
            <a:r>
              <a:rPr lang="he-IL" smtClean="0"/>
              <a:t>חינוך פורץ גבולות 2017 – הצגת מקרה</a:t>
            </a:r>
            <a:endParaRPr lang="he-IL"/>
          </a:p>
        </p:txBody>
      </p:sp>
      <p:sp>
        <p:nvSpPr>
          <p:cNvPr id="9" name="מציין מיקום של מספר שקופית 8"/>
          <p:cNvSpPr>
            <a:spLocks noGrp="1"/>
          </p:cNvSpPr>
          <p:nvPr>
            <p:ph type="sldNum" sz="quarter" idx="12"/>
          </p:nvPr>
        </p:nvSpPr>
        <p:spPr/>
        <p:txBody>
          <a:bodyPr/>
          <a:lstStyle/>
          <a:p>
            <a:fld id="{86FB9953-940C-41E6-AB0E-17E13B7110C6}" type="slidenum">
              <a:rPr lang="he-IL" smtClean="0"/>
              <a:pPr/>
              <a:t>5</a:t>
            </a:fld>
            <a:endParaRPr lang="he-IL"/>
          </a:p>
        </p:txBody>
      </p:sp>
      <p:sp>
        <p:nvSpPr>
          <p:cNvPr id="11" name="TextBox 10"/>
          <p:cNvSpPr txBox="1"/>
          <p:nvPr/>
        </p:nvSpPr>
        <p:spPr>
          <a:xfrm>
            <a:off x="7098632" y="5161547"/>
            <a:ext cx="3681663" cy="646331"/>
          </a:xfrm>
          <a:prstGeom prst="rect">
            <a:avLst/>
          </a:prstGeom>
          <a:solidFill>
            <a:schemeClr val="accent2">
              <a:lumMod val="20000"/>
              <a:lumOff val="80000"/>
            </a:schemeClr>
          </a:solidFill>
        </p:spPr>
        <p:txBody>
          <a:bodyPr wrap="square" rtlCol="1">
            <a:spAutoFit/>
          </a:bodyPr>
          <a:lstStyle/>
          <a:p>
            <a:r>
              <a:rPr lang="he-IL" sz="3600" dirty="0" smtClean="0"/>
              <a:t>התערבויות קודמות</a:t>
            </a:r>
            <a:endParaRPr lang="he-IL" sz="3600" dirty="0"/>
          </a:p>
        </p:txBody>
      </p:sp>
    </p:spTree>
    <p:extLst>
      <p:ext uri="{BB962C8B-B14F-4D97-AF65-F5344CB8AC3E}">
        <p14:creationId xmlns:p14="http://schemas.microsoft.com/office/powerpoint/2010/main" val="238601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1000"/>
                                        <p:tgtEl>
                                          <p:spTgt spid="2"/>
                                        </p:tgtEl>
                                      </p:cBhvr>
                                    </p:animEffect>
                                  </p:childTnLst>
                                </p:cTn>
                              </p:par>
                            </p:childTnLst>
                          </p:cTn>
                        </p:par>
                        <p:par>
                          <p:cTn id="8" fill="hold">
                            <p:stCondLst>
                              <p:cond delay="1000"/>
                            </p:stCondLst>
                            <p:childTnLst>
                              <p:par>
                                <p:cTn id="9" presetID="22" presetClass="entr" presetSubtype="2"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right)">
                                      <p:cBhvr>
                                        <p:cTn id="11" dur="1000"/>
                                        <p:tgtEl>
                                          <p:spTgt spid="4"/>
                                        </p:tgtEl>
                                      </p:cBhvr>
                                    </p:animEffect>
                                  </p:childTnLst>
                                </p:cTn>
                              </p:par>
                            </p:childTnLst>
                          </p:cTn>
                        </p:par>
                        <p:par>
                          <p:cTn id="12" fill="hold">
                            <p:stCondLst>
                              <p:cond delay="2000"/>
                            </p:stCondLst>
                            <p:childTnLst>
                              <p:par>
                                <p:cTn id="13" presetID="22" presetClass="entr" presetSubtype="2"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right)">
                                      <p:cBhvr>
                                        <p:cTn id="15" dur="1000"/>
                                        <p:tgtEl>
                                          <p:spTgt spid="5"/>
                                        </p:tgtEl>
                                      </p:cBhvr>
                                    </p:animEffect>
                                  </p:childTnLst>
                                </p:cTn>
                              </p:par>
                            </p:childTnLst>
                          </p:cTn>
                        </p:par>
                        <p:par>
                          <p:cTn id="16" fill="hold">
                            <p:stCondLst>
                              <p:cond delay="3000"/>
                            </p:stCondLst>
                            <p:childTnLst>
                              <p:par>
                                <p:cTn id="17" presetID="22" presetClass="entr" presetSubtype="2"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right)">
                                      <p:cBhvr>
                                        <p:cTn id="19" dur="1000"/>
                                        <p:tgtEl>
                                          <p:spTgt spid="6"/>
                                        </p:tgtEl>
                                      </p:cBhvr>
                                    </p:animEffect>
                                  </p:childTnLst>
                                </p:cTn>
                              </p:par>
                            </p:childTnLst>
                          </p:cTn>
                        </p:par>
                        <p:par>
                          <p:cTn id="20" fill="hold">
                            <p:stCondLst>
                              <p:cond delay="4000"/>
                            </p:stCondLst>
                            <p:childTnLst>
                              <p:par>
                                <p:cTn id="21" presetID="22" presetClass="entr" presetSubtype="2"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ipe(right)">
                                      <p:cBhvr>
                                        <p:cTn id="2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דיאגרמה 1"/>
          <p:cNvGraphicFramePr/>
          <p:nvPr>
            <p:extLst>
              <p:ext uri="{D42A27DB-BD31-4B8C-83A1-F6EECF244321}">
                <p14:modId xmlns:p14="http://schemas.microsoft.com/office/powerpoint/2010/main" val="4028497143"/>
              </p:ext>
            </p:extLst>
          </p:nvPr>
        </p:nvGraphicFramePr>
        <p:xfrm>
          <a:off x="1177447" y="1828800"/>
          <a:ext cx="10493185" cy="4553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כותרת 5"/>
          <p:cNvSpPr>
            <a:spLocks noGrp="1"/>
          </p:cNvSpPr>
          <p:nvPr>
            <p:ph type="title"/>
          </p:nvPr>
        </p:nvSpPr>
        <p:spPr>
          <a:xfrm>
            <a:off x="1868556" y="232773"/>
            <a:ext cx="9485244" cy="1325563"/>
          </a:xfrm>
        </p:spPr>
        <p:txBody>
          <a:bodyPr/>
          <a:lstStyle/>
          <a:p>
            <a:r>
              <a:rPr lang="he-IL" dirty="0" smtClean="0"/>
              <a:t>מעגל קסמים – ללא מוצא</a:t>
            </a:r>
            <a:endParaRPr lang="he-IL" dirty="0"/>
          </a:p>
        </p:txBody>
      </p:sp>
      <p:sp>
        <p:nvSpPr>
          <p:cNvPr id="3" name="מציין מיקום של תאריך 2"/>
          <p:cNvSpPr>
            <a:spLocks noGrp="1"/>
          </p:cNvSpPr>
          <p:nvPr>
            <p:ph type="dt" sz="half" idx="10"/>
          </p:nvPr>
        </p:nvSpPr>
        <p:spPr/>
        <p:txBody>
          <a:bodyPr/>
          <a:lstStyle/>
          <a:p>
            <a:r>
              <a:rPr lang="he-IL" smtClean="0"/>
              <a:t>2017 - תשעז</a:t>
            </a:r>
            <a:endParaRPr lang="he-IL"/>
          </a:p>
        </p:txBody>
      </p:sp>
      <p:sp>
        <p:nvSpPr>
          <p:cNvPr id="4" name="מציין מיקום של כותרת תחתונה 3"/>
          <p:cNvSpPr>
            <a:spLocks noGrp="1"/>
          </p:cNvSpPr>
          <p:nvPr>
            <p:ph type="ftr" sz="quarter" idx="11"/>
          </p:nvPr>
        </p:nvSpPr>
        <p:spPr/>
        <p:txBody>
          <a:bodyPr/>
          <a:lstStyle/>
          <a:p>
            <a:r>
              <a:rPr lang="he-IL" smtClean="0"/>
              <a:t>חינוך פורץ גבולות 2017 – הצגת מקרה</a:t>
            </a:r>
            <a:endParaRPr lang="he-IL"/>
          </a:p>
        </p:txBody>
      </p:sp>
      <p:sp>
        <p:nvSpPr>
          <p:cNvPr id="5" name="מציין מיקום של מספר שקופית 4"/>
          <p:cNvSpPr>
            <a:spLocks noGrp="1"/>
          </p:cNvSpPr>
          <p:nvPr>
            <p:ph type="sldNum" sz="quarter" idx="12"/>
          </p:nvPr>
        </p:nvSpPr>
        <p:spPr/>
        <p:txBody>
          <a:bodyPr/>
          <a:lstStyle/>
          <a:p>
            <a:fld id="{86FB9953-940C-41E6-AB0E-17E13B7110C6}" type="slidenum">
              <a:rPr lang="he-IL" smtClean="0"/>
              <a:pPr/>
              <a:t>6</a:t>
            </a:fld>
            <a:endParaRPr lang="he-IL"/>
          </a:p>
        </p:txBody>
      </p:sp>
    </p:spTree>
    <p:extLst>
      <p:ext uri="{BB962C8B-B14F-4D97-AF65-F5344CB8AC3E}">
        <p14:creationId xmlns:p14="http://schemas.microsoft.com/office/powerpoint/2010/main" val="94192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
                                            <p:graphicEl>
                                              <a:dgm id="{39EBF209-ECF9-4CA7-AD08-BCD71AD59F32}"/>
                                            </p:graphicEl>
                                          </p:spTgt>
                                        </p:tgtEl>
                                        <p:attrNameLst>
                                          <p:attrName>style.visibility</p:attrName>
                                        </p:attrNameLst>
                                      </p:cBhvr>
                                      <p:to>
                                        <p:strVal val="visible"/>
                                      </p:to>
                                    </p:set>
                                    <p:animEffect transition="in" filter="wipe(right)">
                                      <p:cBhvr>
                                        <p:cTn id="7" dur="1500"/>
                                        <p:tgtEl>
                                          <p:spTgt spid="2">
                                            <p:graphicEl>
                                              <a:dgm id="{39EBF209-ECF9-4CA7-AD08-BCD71AD59F32}"/>
                                            </p:graphicEl>
                                          </p:spTgt>
                                        </p:tgtEl>
                                      </p:cBhvr>
                                    </p:animEffect>
                                  </p:childTnLst>
                                </p:cTn>
                              </p:par>
                            </p:childTnLst>
                          </p:cTn>
                        </p:par>
                        <p:par>
                          <p:cTn id="8" fill="hold">
                            <p:stCondLst>
                              <p:cond delay="1500"/>
                            </p:stCondLst>
                            <p:childTnLst>
                              <p:par>
                                <p:cTn id="9" presetID="22" presetClass="entr" presetSubtype="2" fill="hold" grpId="0" nodeType="afterEffect">
                                  <p:stCondLst>
                                    <p:cond delay="0"/>
                                  </p:stCondLst>
                                  <p:childTnLst>
                                    <p:set>
                                      <p:cBhvr>
                                        <p:cTn id="10" dur="1" fill="hold">
                                          <p:stCondLst>
                                            <p:cond delay="0"/>
                                          </p:stCondLst>
                                        </p:cTn>
                                        <p:tgtEl>
                                          <p:spTgt spid="2">
                                            <p:graphicEl>
                                              <a:dgm id="{E3B633D0-8962-42D4-A4A6-C2E18818E4FD}"/>
                                            </p:graphicEl>
                                          </p:spTgt>
                                        </p:tgtEl>
                                        <p:attrNameLst>
                                          <p:attrName>style.visibility</p:attrName>
                                        </p:attrNameLst>
                                      </p:cBhvr>
                                      <p:to>
                                        <p:strVal val="visible"/>
                                      </p:to>
                                    </p:set>
                                    <p:animEffect transition="in" filter="wipe(right)">
                                      <p:cBhvr>
                                        <p:cTn id="11" dur="1500"/>
                                        <p:tgtEl>
                                          <p:spTgt spid="2">
                                            <p:graphicEl>
                                              <a:dgm id="{E3B633D0-8962-42D4-A4A6-C2E18818E4FD}"/>
                                            </p:graphicEl>
                                          </p:spTgt>
                                        </p:tgtEl>
                                      </p:cBhvr>
                                    </p:animEffect>
                                  </p:childTnLst>
                                </p:cTn>
                              </p:par>
                            </p:childTnLst>
                          </p:cTn>
                        </p:par>
                        <p:par>
                          <p:cTn id="12" fill="hold">
                            <p:stCondLst>
                              <p:cond delay="3000"/>
                            </p:stCondLst>
                            <p:childTnLst>
                              <p:par>
                                <p:cTn id="13" presetID="22" presetClass="entr" presetSubtype="2" fill="hold" grpId="0" nodeType="afterEffect">
                                  <p:stCondLst>
                                    <p:cond delay="0"/>
                                  </p:stCondLst>
                                  <p:childTnLst>
                                    <p:set>
                                      <p:cBhvr>
                                        <p:cTn id="14" dur="1" fill="hold">
                                          <p:stCondLst>
                                            <p:cond delay="0"/>
                                          </p:stCondLst>
                                        </p:cTn>
                                        <p:tgtEl>
                                          <p:spTgt spid="2">
                                            <p:graphicEl>
                                              <a:dgm id="{DAEE636D-E5C9-4E94-A546-FA21D6BED590}"/>
                                            </p:graphicEl>
                                          </p:spTgt>
                                        </p:tgtEl>
                                        <p:attrNameLst>
                                          <p:attrName>style.visibility</p:attrName>
                                        </p:attrNameLst>
                                      </p:cBhvr>
                                      <p:to>
                                        <p:strVal val="visible"/>
                                      </p:to>
                                    </p:set>
                                    <p:animEffect transition="in" filter="wipe(right)">
                                      <p:cBhvr>
                                        <p:cTn id="15" dur="1500"/>
                                        <p:tgtEl>
                                          <p:spTgt spid="2">
                                            <p:graphicEl>
                                              <a:dgm id="{DAEE636D-E5C9-4E94-A546-FA21D6BED590}"/>
                                            </p:graphicEl>
                                          </p:spTgt>
                                        </p:tgtEl>
                                      </p:cBhvr>
                                    </p:animEffect>
                                  </p:childTnLst>
                                </p:cTn>
                              </p:par>
                            </p:childTnLst>
                          </p:cTn>
                        </p:par>
                        <p:par>
                          <p:cTn id="16" fill="hold">
                            <p:stCondLst>
                              <p:cond delay="4500"/>
                            </p:stCondLst>
                            <p:childTnLst>
                              <p:par>
                                <p:cTn id="17" presetID="22" presetClass="entr" presetSubtype="1" fill="hold" grpId="0" nodeType="afterEffect">
                                  <p:stCondLst>
                                    <p:cond delay="0"/>
                                  </p:stCondLst>
                                  <p:childTnLst>
                                    <p:set>
                                      <p:cBhvr>
                                        <p:cTn id="18" dur="1" fill="hold">
                                          <p:stCondLst>
                                            <p:cond delay="0"/>
                                          </p:stCondLst>
                                        </p:cTn>
                                        <p:tgtEl>
                                          <p:spTgt spid="2">
                                            <p:graphicEl>
                                              <a:dgm id="{A464EFB3-960B-45EA-B884-6B1476537979}"/>
                                            </p:graphicEl>
                                          </p:spTgt>
                                        </p:tgtEl>
                                        <p:attrNameLst>
                                          <p:attrName>style.visibility</p:attrName>
                                        </p:attrNameLst>
                                      </p:cBhvr>
                                      <p:to>
                                        <p:strVal val="visible"/>
                                      </p:to>
                                    </p:set>
                                    <p:animEffect transition="in" filter="wipe(up)">
                                      <p:cBhvr>
                                        <p:cTn id="19" dur="1500"/>
                                        <p:tgtEl>
                                          <p:spTgt spid="2">
                                            <p:graphicEl>
                                              <a:dgm id="{A464EFB3-960B-45EA-B884-6B1476537979}"/>
                                            </p:graphicEl>
                                          </p:spTgt>
                                        </p:tgtEl>
                                      </p:cBhvr>
                                    </p:animEffect>
                                  </p:childTnLst>
                                </p:cTn>
                              </p:par>
                            </p:childTnLst>
                          </p:cTn>
                        </p:par>
                        <p:par>
                          <p:cTn id="20" fill="hold">
                            <p:stCondLst>
                              <p:cond delay="6000"/>
                            </p:stCondLst>
                            <p:childTnLst>
                              <p:par>
                                <p:cTn id="21" presetID="22" presetClass="entr" presetSubtype="2" fill="hold" grpId="0" nodeType="afterEffect">
                                  <p:stCondLst>
                                    <p:cond delay="0"/>
                                  </p:stCondLst>
                                  <p:childTnLst>
                                    <p:set>
                                      <p:cBhvr>
                                        <p:cTn id="22" dur="1" fill="hold">
                                          <p:stCondLst>
                                            <p:cond delay="0"/>
                                          </p:stCondLst>
                                        </p:cTn>
                                        <p:tgtEl>
                                          <p:spTgt spid="2">
                                            <p:graphicEl>
                                              <a:dgm id="{622DADA4-821E-4578-A131-BA2555C8DA36}"/>
                                            </p:graphicEl>
                                          </p:spTgt>
                                        </p:tgtEl>
                                        <p:attrNameLst>
                                          <p:attrName>style.visibility</p:attrName>
                                        </p:attrNameLst>
                                      </p:cBhvr>
                                      <p:to>
                                        <p:strVal val="visible"/>
                                      </p:to>
                                    </p:set>
                                    <p:animEffect transition="in" filter="wipe(right)">
                                      <p:cBhvr>
                                        <p:cTn id="23" dur="1500"/>
                                        <p:tgtEl>
                                          <p:spTgt spid="2">
                                            <p:graphicEl>
                                              <a:dgm id="{622DADA4-821E-4578-A131-BA2555C8DA36}"/>
                                            </p:graphicEl>
                                          </p:spTgt>
                                        </p:tgtEl>
                                      </p:cBhvr>
                                    </p:animEffect>
                                  </p:childTnLst>
                                </p:cTn>
                              </p:par>
                            </p:childTnLst>
                          </p:cTn>
                        </p:par>
                        <p:par>
                          <p:cTn id="24" fill="hold">
                            <p:stCondLst>
                              <p:cond delay="7500"/>
                            </p:stCondLst>
                            <p:childTnLst>
                              <p:par>
                                <p:cTn id="25" presetID="22" presetClass="entr" presetSubtype="2" fill="hold" grpId="0" nodeType="afterEffect">
                                  <p:stCondLst>
                                    <p:cond delay="0"/>
                                  </p:stCondLst>
                                  <p:childTnLst>
                                    <p:set>
                                      <p:cBhvr>
                                        <p:cTn id="26" dur="1" fill="hold">
                                          <p:stCondLst>
                                            <p:cond delay="0"/>
                                          </p:stCondLst>
                                        </p:cTn>
                                        <p:tgtEl>
                                          <p:spTgt spid="2">
                                            <p:graphicEl>
                                              <a:dgm id="{EED6C042-20DE-4EB0-BEEA-381B367C1557}"/>
                                            </p:graphicEl>
                                          </p:spTgt>
                                        </p:tgtEl>
                                        <p:attrNameLst>
                                          <p:attrName>style.visibility</p:attrName>
                                        </p:attrNameLst>
                                      </p:cBhvr>
                                      <p:to>
                                        <p:strVal val="visible"/>
                                      </p:to>
                                    </p:set>
                                    <p:animEffect transition="in" filter="wipe(right)">
                                      <p:cBhvr>
                                        <p:cTn id="27" dur="1500"/>
                                        <p:tgtEl>
                                          <p:spTgt spid="2">
                                            <p:graphicEl>
                                              <a:dgm id="{EED6C042-20DE-4EB0-BEEA-381B367C1557}"/>
                                            </p:graphicEl>
                                          </p:spTgt>
                                        </p:tgtEl>
                                      </p:cBhvr>
                                    </p:animEffect>
                                  </p:childTnLst>
                                </p:cTn>
                              </p:par>
                            </p:childTnLst>
                          </p:cTn>
                        </p:par>
                        <p:par>
                          <p:cTn id="28" fill="hold">
                            <p:stCondLst>
                              <p:cond delay="9000"/>
                            </p:stCondLst>
                            <p:childTnLst>
                              <p:par>
                                <p:cTn id="29" presetID="22" presetClass="entr" presetSubtype="2" fill="hold" grpId="0" nodeType="afterEffect">
                                  <p:stCondLst>
                                    <p:cond delay="0"/>
                                  </p:stCondLst>
                                  <p:childTnLst>
                                    <p:set>
                                      <p:cBhvr>
                                        <p:cTn id="30" dur="1" fill="hold">
                                          <p:stCondLst>
                                            <p:cond delay="0"/>
                                          </p:stCondLst>
                                        </p:cTn>
                                        <p:tgtEl>
                                          <p:spTgt spid="2">
                                            <p:graphicEl>
                                              <a:dgm id="{0CD2B4C5-4658-4C64-AA6C-210042EE08A6}"/>
                                            </p:graphicEl>
                                          </p:spTgt>
                                        </p:tgtEl>
                                        <p:attrNameLst>
                                          <p:attrName>style.visibility</p:attrName>
                                        </p:attrNameLst>
                                      </p:cBhvr>
                                      <p:to>
                                        <p:strVal val="visible"/>
                                      </p:to>
                                    </p:set>
                                    <p:animEffect transition="in" filter="wipe(right)">
                                      <p:cBhvr>
                                        <p:cTn id="31" dur="1500"/>
                                        <p:tgtEl>
                                          <p:spTgt spid="2">
                                            <p:graphicEl>
                                              <a:dgm id="{0CD2B4C5-4658-4C64-AA6C-210042EE08A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843819">
            <a:off x="1188510" y="2875640"/>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5" name="מלבן 4"/>
          <p:cNvSpPr/>
          <p:nvPr/>
        </p:nvSpPr>
        <p:spPr>
          <a:xfrm rot="20843819">
            <a:off x="1237843" y="3891531"/>
            <a:ext cx="4175960" cy="1323439"/>
          </a:xfrm>
          <a:prstGeom prst="rect">
            <a:avLst/>
          </a:prstGeom>
          <a:noFill/>
        </p:spPr>
        <p:txBody>
          <a:bodyPr wrap="square" lIns="91440" tIns="45720" rIns="91440" bIns="45720">
            <a:spAutoFit/>
          </a:bodyPr>
          <a:lstStyle/>
          <a:p>
            <a:pPr marL="342900" indent="-342900">
              <a:buFont typeface="Arial" panose="020B0604020202020204" pitchFamily="34" charset="0"/>
              <a:buChar char="•"/>
            </a:pPr>
            <a:r>
              <a:rPr lang="he-IL" sz="2000" b="1" dirty="0" smtClean="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rPr>
              <a:t>פניה </a:t>
            </a:r>
            <a:r>
              <a:rPr lang="he-IL" sz="2000" b="1" dirty="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rPr>
              <a:t>לא מותאמת לילד</a:t>
            </a:r>
          </a:p>
          <a:p>
            <a:pPr marL="342900" indent="-342900">
              <a:buFont typeface="Arial" panose="020B0604020202020204" pitchFamily="34" charset="0"/>
              <a:buChar char="•"/>
            </a:pPr>
            <a:r>
              <a:rPr lang="he-IL" sz="2000" b="1" dirty="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rPr>
              <a:t>צורך בשילוב ואתגר לימודי</a:t>
            </a:r>
          </a:p>
          <a:p>
            <a:pPr marL="342900" indent="-342900">
              <a:buFont typeface="Arial" panose="020B0604020202020204" pitchFamily="34" charset="0"/>
              <a:buChar char="•"/>
            </a:pPr>
            <a:r>
              <a:rPr lang="he-IL" sz="2000" b="1" dirty="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rPr>
              <a:t>עמדה שיפוטית לחרדת הצוות </a:t>
            </a:r>
          </a:p>
          <a:p>
            <a:pPr marL="342900" indent="-342900">
              <a:buFont typeface="Arial" panose="020B0604020202020204" pitchFamily="34" charset="0"/>
              <a:buChar char="•"/>
            </a:pPr>
            <a:r>
              <a:rPr lang="he-IL" sz="2000" b="1" dirty="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rPr>
              <a:t>תינתן הדרכה לצוות</a:t>
            </a:r>
          </a:p>
        </p:txBody>
      </p:sp>
      <p:grpSp>
        <p:nvGrpSpPr>
          <p:cNvPr id="13" name="קבוצה 12"/>
          <p:cNvGrpSpPr/>
          <p:nvPr/>
        </p:nvGrpSpPr>
        <p:grpSpPr>
          <a:xfrm>
            <a:off x="6576684" y="1017786"/>
            <a:ext cx="4777116" cy="3359115"/>
            <a:chOff x="6576684" y="1017786"/>
            <a:chExt cx="4777116" cy="3359115"/>
          </a:xfrm>
        </p:grpSpPr>
        <p:pic>
          <p:nvPicPr>
            <p:cNvPr id="6"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843819">
              <a:off x="6637623" y="1017786"/>
              <a:ext cx="4398757" cy="3359115"/>
            </a:xfrm>
            <a:prstGeom prst="rect">
              <a:avLst/>
            </a:prstGeom>
            <a:noFill/>
            <a:extLst>
              <a:ext uri="{909E8E84-426E-40DD-AFC4-6F175D3DCCD1}">
                <a14:hiddenFill xmlns:a14="http://schemas.microsoft.com/office/drawing/2010/main">
                  <a:solidFill>
                    <a:srgbClr val="FFFFFF"/>
                  </a:solidFill>
                </a14:hiddenFill>
              </a:ext>
            </a:extLst>
          </p:spPr>
        </p:pic>
        <p:sp>
          <p:nvSpPr>
            <p:cNvPr id="2" name="פיצוץ 2 1"/>
            <p:cNvSpPr/>
            <p:nvPr/>
          </p:nvSpPr>
          <p:spPr>
            <a:xfrm>
              <a:off x="6576684" y="1025696"/>
              <a:ext cx="4777116" cy="3343291"/>
            </a:xfrm>
            <a:prstGeom prst="irregularSeal2">
              <a:avLst/>
            </a:prstGeom>
            <a:solidFill>
              <a:srgbClr val="FF0000"/>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8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BN Oria" panose="02000000000000000000" pitchFamily="2" charset="-79"/>
                  <a:cs typeface="BN Oria" panose="02000000000000000000" pitchFamily="2" charset="-79"/>
                </a:rPr>
                <a:t>התפרצות</a:t>
              </a:r>
            </a:p>
          </p:txBody>
        </p:sp>
        <p:sp>
          <p:nvSpPr>
            <p:cNvPr id="8" name="מלבן 7"/>
            <p:cNvSpPr/>
            <p:nvPr/>
          </p:nvSpPr>
          <p:spPr>
            <a:xfrm rot="19234042">
              <a:off x="8907857" y="2606053"/>
              <a:ext cx="1924681" cy="523220"/>
            </a:xfrm>
            <a:prstGeom prst="rect">
              <a:avLst/>
            </a:prstGeom>
          </p:spPr>
          <p:txBody>
            <a:bodyPr wrap="square">
              <a:spAutoFit/>
            </a:bodyPr>
            <a:lstStyle/>
            <a:p>
              <a:pPr algn="ctr"/>
              <a:r>
                <a:rPr lang="he-IL" sz="2800" dirty="0">
                  <a:ln w="18415" cmpd="sng">
                    <a:solidFill>
                      <a:srgbClr val="FFFFFF"/>
                    </a:solidFill>
                    <a:prstDash val="solid"/>
                  </a:ln>
                  <a:solidFill>
                    <a:srgbClr val="FFFF00"/>
                  </a:solidFill>
                  <a:effectLst>
                    <a:outerShdw blurRad="63500" dir="3600000" algn="tl" rotWithShape="0">
                      <a:srgbClr val="000000">
                        <a:alpha val="70000"/>
                      </a:srgbClr>
                    </a:outerShdw>
                  </a:effectLst>
                  <a:latin typeface="BN Oria" panose="02000000000000000000" pitchFamily="2" charset="-79"/>
                  <a:cs typeface="BN Oria" panose="02000000000000000000" pitchFamily="2" charset="-79"/>
                </a:rPr>
                <a:t>התפרצות</a:t>
              </a:r>
            </a:p>
          </p:txBody>
        </p:sp>
        <p:sp>
          <p:nvSpPr>
            <p:cNvPr id="9" name="מלבן 8"/>
            <p:cNvSpPr/>
            <p:nvPr/>
          </p:nvSpPr>
          <p:spPr>
            <a:xfrm rot="20032369">
              <a:off x="7297193" y="2260190"/>
              <a:ext cx="1924681" cy="523220"/>
            </a:xfrm>
            <a:prstGeom prst="rect">
              <a:avLst/>
            </a:prstGeom>
          </p:spPr>
          <p:txBody>
            <a:bodyPr wrap="square">
              <a:spAutoFit/>
            </a:bodyPr>
            <a:lstStyle/>
            <a:p>
              <a:pPr algn="ctr"/>
              <a:r>
                <a:rPr lang="he-IL" sz="2800" b="1" dirty="0">
                  <a:ln w="10541" cmpd="sng">
                    <a:solidFill>
                      <a:srgbClr val="7D7D7D">
                        <a:tint val="100000"/>
                        <a:shade val="100000"/>
                        <a:satMod val="110000"/>
                      </a:srgbClr>
                    </a:solidFill>
                    <a:prstDash val="solid"/>
                  </a:ln>
                  <a:solidFill>
                    <a:sysClr val="windowText" lastClr="000000"/>
                  </a:solidFill>
                  <a:latin typeface="BN Oria" panose="02000000000000000000" pitchFamily="2" charset="-79"/>
                  <a:cs typeface="BN Oria" panose="02000000000000000000" pitchFamily="2" charset="-79"/>
                </a:rPr>
                <a:t>התפרצות</a:t>
              </a:r>
            </a:p>
          </p:txBody>
        </p:sp>
      </p:grpSp>
      <p:sp>
        <p:nvSpPr>
          <p:cNvPr id="14" name="כותרת 13"/>
          <p:cNvSpPr>
            <a:spLocks noGrp="1"/>
          </p:cNvSpPr>
          <p:nvPr>
            <p:ph type="title"/>
          </p:nvPr>
        </p:nvSpPr>
        <p:spPr>
          <a:xfrm rot="20772070">
            <a:off x="1386948" y="723227"/>
            <a:ext cx="5687474" cy="1325563"/>
          </a:xfrm>
          <a:noFill/>
          <a:ln>
            <a:noFill/>
          </a:ln>
        </p:spPr>
        <p:txBody>
          <a:bodyPr>
            <a:normAutofit/>
          </a:bodyPr>
          <a:lstStyle/>
          <a:p>
            <a:r>
              <a:rPr lang="he-IL" sz="6600" b="1" dirty="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latin typeface="BN Oria" panose="02000000000000000000" pitchFamily="2" charset="-79"/>
                <a:cs typeface="BN Oria" panose="02000000000000000000" pitchFamily="2" charset="-79"/>
              </a:rPr>
              <a:t>אירוע </a:t>
            </a:r>
            <a:r>
              <a:rPr lang="he-IL" sz="6600" b="1" dirty="0" smtClean="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latin typeface="BN Oria" panose="02000000000000000000" pitchFamily="2" charset="-79"/>
                <a:cs typeface="BN Oria" panose="02000000000000000000" pitchFamily="2" charset="-79"/>
              </a:rPr>
              <a:t>מחולל</a:t>
            </a:r>
            <a:endParaRPr lang="he-IL" sz="6600" dirty="0"/>
          </a:p>
        </p:txBody>
      </p:sp>
      <p:sp>
        <p:nvSpPr>
          <p:cNvPr id="3" name="מציין מיקום של תאריך 2"/>
          <p:cNvSpPr>
            <a:spLocks noGrp="1"/>
          </p:cNvSpPr>
          <p:nvPr>
            <p:ph type="dt" sz="half" idx="10"/>
          </p:nvPr>
        </p:nvSpPr>
        <p:spPr/>
        <p:txBody>
          <a:bodyPr/>
          <a:lstStyle/>
          <a:p>
            <a:r>
              <a:rPr lang="he-IL" smtClean="0"/>
              <a:t>2017 - תשעז</a:t>
            </a:r>
            <a:endParaRPr lang="he-IL"/>
          </a:p>
        </p:txBody>
      </p:sp>
      <p:sp>
        <p:nvSpPr>
          <p:cNvPr id="7" name="מציין מיקום של כותרת תחתונה 6"/>
          <p:cNvSpPr>
            <a:spLocks noGrp="1"/>
          </p:cNvSpPr>
          <p:nvPr>
            <p:ph type="ftr" sz="quarter" idx="11"/>
          </p:nvPr>
        </p:nvSpPr>
        <p:spPr/>
        <p:txBody>
          <a:bodyPr/>
          <a:lstStyle/>
          <a:p>
            <a:r>
              <a:rPr lang="he-IL" smtClean="0"/>
              <a:t>חינוך פורץ גבולות 2017 – הצגת מקרה</a:t>
            </a:r>
            <a:endParaRPr lang="he-IL" dirty="0"/>
          </a:p>
        </p:txBody>
      </p:sp>
      <p:sp>
        <p:nvSpPr>
          <p:cNvPr id="11" name="מציין מיקום של מספר שקופית 10"/>
          <p:cNvSpPr>
            <a:spLocks noGrp="1"/>
          </p:cNvSpPr>
          <p:nvPr>
            <p:ph type="sldNum" sz="quarter" idx="12"/>
          </p:nvPr>
        </p:nvSpPr>
        <p:spPr/>
        <p:txBody>
          <a:bodyPr/>
          <a:lstStyle/>
          <a:p>
            <a:fld id="{86FB9953-940C-41E6-AB0E-17E13B7110C6}" type="slidenum">
              <a:rPr lang="he-IL" smtClean="0"/>
              <a:t>7</a:t>
            </a:fld>
            <a:endParaRPr lang="he-IL"/>
          </a:p>
        </p:txBody>
      </p:sp>
      <p:sp>
        <p:nvSpPr>
          <p:cNvPr id="12" name="TextBox 11"/>
          <p:cNvSpPr txBox="1"/>
          <p:nvPr/>
        </p:nvSpPr>
        <p:spPr>
          <a:xfrm rot="20842728">
            <a:off x="1162283" y="2510238"/>
            <a:ext cx="3465039" cy="523220"/>
          </a:xfrm>
          <a:prstGeom prst="rect">
            <a:avLst/>
          </a:prstGeom>
          <a:noFill/>
        </p:spPr>
        <p:txBody>
          <a:bodyPr wrap="square" rtlCol="1">
            <a:spAutoFit/>
          </a:bodyPr>
          <a:lstStyle/>
          <a:p>
            <a:r>
              <a:rPr lang="he-IL" sz="2800" b="1" dirty="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rPr>
              <a:t>פגישת הצוות עם </a:t>
            </a:r>
            <a:r>
              <a:rPr lang="he-IL" sz="2800" b="1" dirty="0" smtClean="0">
                <a:ln w="900" cmpd="sng">
                  <a:solidFill>
                    <a:schemeClr val="accent1">
                      <a:satMod val="190000"/>
                      <a:alpha val="55000"/>
                    </a:schemeClr>
                  </a:solidFill>
                  <a:prstDash val="solid"/>
                </a:ln>
                <a:solidFill>
                  <a:schemeClr val="accent1">
                    <a:lumMod val="50000"/>
                  </a:schemeClr>
                </a:solidFill>
                <a:effectLst>
                  <a:innerShdw blurRad="101600" dist="76200" dir="5400000">
                    <a:schemeClr val="accent1">
                      <a:satMod val="190000"/>
                      <a:tint val="100000"/>
                      <a:alpha val="74000"/>
                    </a:schemeClr>
                  </a:innerShdw>
                </a:effectLst>
              </a:rPr>
              <a:t>האם</a:t>
            </a:r>
            <a:endParaRPr lang="he-IL" sz="2800" dirty="0"/>
          </a:p>
        </p:txBody>
      </p:sp>
    </p:spTree>
    <p:extLst>
      <p:ext uri="{BB962C8B-B14F-4D97-AF65-F5344CB8AC3E}">
        <p14:creationId xmlns:p14="http://schemas.microsoft.com/office/powerpoint/2010/main" val="283954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1500"/>
                                  </p:stCondLst>
                                  <p:childTnLst>
                                    <p:set>
                                      <p:cBhvr>
                                        <p:cTn id="6" dur="1" fill="hold">
                                          <p:stCondLst>
                                            <p:cond delay="0"/>
                                          </p:stCondLst>
                                        </p:cTn>
                                        <p:tgtEl>
                                          <p:spTgt spid="13"/>
                                        </p:tgtEl>
                                        <p:attrNameLst>
                                          <p:attrName>style.visibility</p:attrName>
                                        </p:attrNameLst>
                                      </p:cBhvr>
                                      <p:to>
                                        <p:strVal val="visible"/>
                                      </p:to>
                                    </p:set>
                                    <p:animEffect transition="in" filter="circle(out)">
                                      <p:cBhvr>
                                        <p:cTn id="7" dur="2000"/>
                                        <p:tgtEl>
                                          <p:spTgt spid="13"/>
                                        </p:tgtEl>
                                      </p:cBhvr>
                                    </p:animEffect>
                                  </p:childTnLst>
                                </p:cTn>
                              </p:par>
                            </p:childTnLst>
                          </p:cTn>
                        </p:par>
                        <p:par>
                          <p:cTn id="8" fill="hold">
                            <p:stCondLst>
                              <p:cond delay="3500"/>
                            </p:stCondLst>
                            <p:childTnLst>
                              <p:par>
                                <p:cTn id="9" presetID="22" presetClass="entr" presetSubtype="2" fill="hold" grpId="0" nodeType="afterEffect">
                                  <p:stCondLst>
                                    <p:cond delay="2000"/>
                                  </p:stCondLst>
                                  <p:childTnLst>
                                    <p:set>
                                      <p:cBhvr>
                                        <p:cTn id="10" dur="1" fill="hold">
                                          <p:stCondLst>
                                            <p:cond delay="0"/>
                                          </p:stCondLst>
                                        </p:cTn>
                                        <p:tgtEl>
                                          <p:spTgt spid="12"/>
                                        </p:tgtEl>
                                        <p:attrNameLst>
                                          <p:attrName>style.visibility</p:attrName>
                                        </p:attrNameLst>
                                      </p:cBhvr>
                                      <p:to>
                                        <p:strVal val="visible"/>
                                      </p:to>
                                    </p:set>
                                    <p:animEffect transition="in" filter="wipe(right)">
                                      <p:cBhvr>
                                        <p:cTn id="11" dur="1000"/>
                                        <p:tgtEl>
                                          <p:spTgt spid="12"/>
                                        </p:tgtEl>
                                      </p:cBhvr>
                                    </p:animEffect>
                                  </p:childTnLst>
                                </p:cTn>
                              </p:par>
                            </p:childTnLst>
                          </p:cTn>
                        </p:par>
                        <p:par>
                          <p:cTn id="12" fill="hold">
                            <p:stCondLst>
                              <p:cond delay="6500"/>
                            </p:stCondLst>
                            <p:childTnLst>
                              <p:par>
                                <p:cTn id="13" presetID="6" presetClass="entr" presetSubtype="32" fill="hold" nodeType="afterEffect">
                                  <p:stCondLst>
                                    <p:cond delay="100"/>
                                  </p:stCondLst>
                                  <p:childTnLst>
                                    <p:set>
                                      <p:cBhvr>
                                        <p:cTn id="14" dur="1" fill="hold">
                                          <p:stCondLst>
                                            <p:cond delay="0"/>
                                          </p:stCondLst>
                                        </p:cTn>
                                        <p:tgtEl>
                                          <p:spTgt spid="4"/>
                                        </p:tgtEl>
                                        <p:attrNameLst>
                                          <p:attrName>style.visibility</p:attrName>
                                        </p:attrNameLst>
                                      </p:cBhvr>
                                      <p:to>
                                        <p:strVal val="visible"/>
                                      </p:to>
                                    </p:set>
                                    <p:animEffect transition="in" filter="circle(out)">
                                      <p:cBhvr>
                                        <p:cTn id="15" dur="2000"/>
                                        <p:tgtEl>
                                          <p:spTgt spid="4"/>
                                        </p:tgtEl>
                                      </p:cBhvr>
                                    </p:animEffect>
                                  </p:childTnLst>
                                </p:cTn>
                              </p:par>
                            </p:childTnLst>
                          </p:cTn>
                        </p:par>
                        <p:par>
                          <p:cTn id="16" fill="hold">
                            <p:stCondLst>
                              <p:cond delay="8600"/>
                            </p:stCondLst>
                            <p:childTnLst>
                              <p:par>
                                <p:cTn id="17" presetID="6" presetClass="entr" presetSubtype="32"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circle(out)">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2889061" y="332656"/>
            <a:ext cx="70166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he-IL" sz="5400" b="1" dirty="0">
                <a:ln w="11430"/>
                <a:solidFill>
                  <a:schemeClr val="accent2">
                    <a:lumMod val="75000"/>
                  </a:schemeClr>
                </a:solidFill>
                <a:effectLst>
                  <a:outerShdw blurRad="50800" dist="39000" dir="5460000" algn="tl">
                    <a:srgbClr val="000000">
                      <a:alpha val="38000"/>
                    </a:srgbClr>
                  </a:outerShdw>
                </a:effectLst>
                <a:latin typeface="BN Oria" panose="02000000000000000000" pitchFamily="2" charset="-79"/>
                <a:cs typeface="BN Oria" panose="02000000000000000000" pitchFamily="2" charset="-79"/>
              </a:rPr>
              <a:t>אפשר לעשות שינוי!</a:t>
            </a:r>
          </a:p>
        </p:txBody>
      </p:sp>
      <p:sp>
        <p:nvSpPr>
          <p:cNvPr id="5" name="חץ למטה 4"/>
          <p:cNvSpPr/>
          <p:nvPr/>
        </p:nvSpPr>
        <p:spPr>
          <a:xfrm>
            <a:off x="8733031" y="1378000"/>
            <a:ext cx="864096"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6" name="חץ למטה 5"/>
          <p:cNvSpPr/>
          <p:nvPr/>
        </p:nvSpPr>
        <p:spPr>
          <a:xfrm>
            <a:off x="5912251" y="1412776"/>
            <a:ext cx="864096"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חץ למטה 6"/>
          <p:cNvSpPr/>
          <p:nvPr/>
        </p:nvSpPr>
        <p:spPr>
          <a:xfrm>
            <a:off x="3110379" y="1412776"/>
            <a:ext cx="864096" cy="15841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9"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752184" y="3118371"/>
            <a:ext cx="2825790" cy="2108507"/>
          </a:xfrm>
          <a:prstGeom prst="rect">
            <a:avLst/>
          </a:prstGeom>
          <a:noFill/>
          <a:extLst>
            <a:ext uri="{909E8E84-426E-40DD-AFC4-6F175D3DCCD1}">
              <a14:hiddenFill xmlns:a14="http://schemas.microsoft.com/office/drawing/2010/main">
                <a:solidFill>
                  <a:srgbClr val="FFFFFF"/>
                </a:solidFill>
              </a14:hiddenFill>
            </a:ext>
          </a:extLst>
        </p:spPr>
      </p:pic>
      <p:sp>
        <p:nvSpPr>
          <p:cNvPr id="10" name="מלבן 9"/>
          <p:cNvSpPr/>
          <p:nvPr/>
        </p:nvSpPr>
        <p:spPr>
          <a:xfrm>
            <a:off x="7928202" y="3708195"/>
            <a:ext cx="2473754" cy="954107"/>
          </a:xfrm>
          <a:prstGeom prst="rect">
            <a:avLst/>
          </a:prstGeom>
        </p:spPr>
        <p:txBody>
          <a:bodyPr wrap="none">
            <a:spAutoFit/>
          </a:bodyPr>
          <a:lstStyle/>
          <a:p>
            <a:pPr algn="ctr"/>
            <a:r>
              <a:rPr lang="he-IL" sz="2800" b="1" dirty="0">
                <a:ln w="11430"/>
                <a:effectLst>
                  <a:outerShdw blurRad="50800" dist="39000" dir="5460000" algn="tl">
                    <a:srgbClr val="000000">
                      <a:alpha val="38000"/>
                    </a:srgbClr>
                  </a:outerShdw>
                </a:effectLst>
                <a:latin typeface="Arial" panose="020B0604020202020204" pitchFamily="34" charset="0"/>
                <a:cs typeface="Arial" panose="020B0604020202020204" pitchFamily="34" charset="0"/>
              </a:rPr>
              <a:t>הפניית </a:t>
            </a:r>
            <a:r>
              <a:rPr lang="he-IL" sz="2800" b="1" dirty="0" smtClean="0">
                <a:ln w="11430"/>
                <a:effectLst>
                  <a:outerShdw blurRad="50800" dist="39000" dir="5460000" algn="tl">
                    <a:srgbClr val="000000">
                      <a:alpha val="38000"/>
                    </a:srgbClr>
                  </a:outerShdw>
                </a:effectLst>
                <a:latin typeface="Arial" panose="020B0604020202020204" pitchFamily="34" charset="0"/>
                <a:cs typeface="Arial" panose="020B0604020202020204" pitchFamily="34" charset="0"/>
              </a:rPr>
              <a:t>ההורים </a:t>
            </a:r>
            <a:endParaRPr lang="he-IL" sz="2800" b="1" dirty="0">
              <a:ln w="11430"/>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a:p>
            <a:pPr algn="ctr"/>
            <a:r>
              <a:rPr lang="he-IL" sz="2800" b="1" dirty="0" smtClean="0">
                <a:ln w="11430"/>
                <a:effectLst>
                  <a:outerShdw blurRad="50800" dist="39000" dir="5460000" algn="tl">
                    <a:srgbClr val="000000">
                      <a:alpha val="38000"/>
                    </a:srgbClr>
                  </a:outerShdw>
                </a:effectLst>
                <a:latin typeface="Arial" panose="020B0604020202020204" pitchFamily="34" charset="0"/>
                <a:cs typeface="Arial" panose="020B0604020202020204" pitchFamily="34" charset="0"/>
              </a:rPr>
              <a:t>להדרכה באייכה</a:t>
            </a:r>
            <a:endParaRPr lang="he-IL" sz="2800" dirty="0">
              <a:latin typeface="Arial" panose="020B0604020202020204" pitchFamily="34" charset="0"/>
              <a:cs typeface="Arial" panose="020B0604020202020204" pitchFamily="34" charset="0"/>
            </a:endParaRPr>
          </a:p>
        </p:txBody>
      </p:sp>
      <p:pic>
        <p:nvPicPr>
          <p:cNvPr id="11"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948254" y="3118370"/>
            <a:ext cx="2792090" cy="2132182"/>
          </a:xfrm>
          <a:prstGeom prst="rect">
            <a:avLst/>
          </a:prstGeom>
          <a:noFill/>
          <a:extLst>
            <a:ext uri="{909E8E84-426E-40DD-AFC4-6F175D3DCCD1}">
              <a14:hiddenFill xmlns:a14="http://schemas.microsoft.com/office/drawing/2010/main">
                <a:solidFill>
                  <a:srgbClr val="FFFFFF"/>
                </a:solidFill>
              </a14:hiddenFill>
            </a:ext>
          </a:extLst>
        </p:spPr>
      </p:pic>
      <p:sp>
        <p:nvSpPr>
          <p:cNvPr id="12" name="מלבן 11"/>
          <p:cNvSpPr/>
          <p:nvPr/>
        </p:nvSpPr>
        <p:spPr>
          <a:xfrm>
            <a:off x="5247685" y="3492751"/>
            <a:ext cx="2193229" cy="1384995"/>
          </a:xfrm>
          <a:prstGeom prst="rect">
            <a:avLst/>
          </a:prstGeom>
        </p:spPr>
        <p:txBody>
          <a:bodyPr wrap="none">
            <a:spAutoFit/>
          </a:bodyPr>
          <a:lstStyle/>
          <a:p>
            <a:pPr algn="ctr"/>
            <a:r>
              <a:rPr lang="he-IL" sz="2800" b="1" dirty="0">
                <a:ln w="11430"/>
                <a:effectLst>
                  <a:outerShdw blurRad="50800" dist="39000" dir="5460000" algn="tl">
                    <a:srgbClr val="000000">
                      <a:alpha val="38000"/>
                    </a:srgbClr>
                  </a:outerShdw>
                </a:effectLst>
                <a:latin typeface="BN Oria" panose="02000000000000000000" pitchFamily="2" charset="-79"/>
              </a:rPr>
              <a:t>הדרכת צוות </a:t>
            </a:r>
          </a:p>
          <a:p>
            <a:pPr algn="ctr"/>
            <a:r>
              <a:rPr lang="he-IL" sz="2800" b="1" dirty="0">
                <a:ln w="11430"/>
                <a:effectLst>
                  <a:outerShdw blurRad="50800" dist="39000" dir="5460000" algn="tl">
                    <a:srgbClr val="000000">
                      <a:alpha val="38000"/>
                    </a:srgbClr>
                  </a:outerShdw>
                </a:effectLst>
                <a:latin typeface="BN Oria" panose="02000000000000000000" pitchFamily="2" charset="-79"/>
              </a:rPr>
              <a:t>ביה"ס בשפה </a:t>
            </a:r>
          </a:p>
          <a:p>
            <a:pPr algn="ctr"/>
            <a:r>
              <a:rPr lang="he-IL" sz="2800" b="1" dirty="0">
                <a:ln w="11430"/>
                <a:effectLst>
                  <a:outerShdw blurRad="50800" dist="39000" dir="5460000" algn="tl">
                    <a:srgbClr val="000000">
                      <a:alpha val="38000"/>
                    </a:srgbClr>
                  </a:outerShdw>
                </a:effectLst>
                <a:latin typeface="BN Oria" panose="02000000000000000000" pitchFamily="2" charset="-79"/>
              </a:rPr>
              <a:t>המגדלת</a:t>
            </a:r>
            <a:endParaRPr lang="he-IL" sz="2800" dirty="0"/>
          </a:p>
        </p:txBody>
      </p:sp>
      <p:pic>
        <p:nvPicPr>
          <p:cNvPr id="13" name="Picture 12" descr="תוצאת תמונה עבור סרט"/>
          <p:cNvPicPr>
            <a:picLocks noChangeAspect="1" noChangeArrowheads="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146382" y="3118370"/>
            <a:ext cx="2792090" cy="2132182"/>
          </a:xfrm>
          <a:prstGeom prst="rect">
            <a:avLst/>
          </a:prstGeom>
          <a:noFill/>
          <a:extLst>
            <a:ext uri="{909E8E84-426E-40DD-AFC4-6F175D3DCCD1}">
              <a14:hiddenFill xmlns:a14="http://schemas.microsoft.com/office/drawing/2010/main">
                <a:solidFill>
                  <a:srgbClr val="FFFFFF"/>
                </a:solidFill>
              </a14:hiddenFill>
            </a:ext>
          </a:extLst>
        </p:spPr>
      </p:pic>
      <p:sp>
        <p:nvSpPr>
          <p:cNvPr id="14" name="מלבן 13"/>
          <p:cNvSpPr/>
          <p:nvPr/>
        </p:nvSpPr>
        <p:spPr>
          <a:xfrm>
            <a:off x="2404917" y="3708195"/>
            <a:ext cx="2275021" cy="954107"/>
          </a:xfrm>
          <a:prstGeom prst="rect">
            <a:avLst/>
          </a:prstGeom>
        </p:spPr>
        <p:txBody>
          <a:bodyPr wrap="square">
            <a:spAutoFit/>
          </a:bodyPr>
          <a:lstStyle/>
          <a:p>
            <a:r>
              <a:rPr lang="he-IL" sz="2800" b="1" dirty="0">
                <a:ln w="11430"/>
                <a:effectLst>
                  <a:outerShdw blurRad="50800" dist="39000" dir="5460000" algn="tl">
                    <a:srgbClr val="000000">
                      <a:alpha val="38000"/>
                    </a:srgbClr>
                  </a:outerShdw>
                </a:effectLst>
                <a:latin typeface="BN Oria" panose="02000000000000000000" pitchFamily="2" charset="-79"/>
              </a:rPr>
              <a:t>הפנייה חוזרת </a:t>
            </a:r>
          </a:p>
          <a:p>
            <a:r>
              <a:rPr lang="he-IL" sz="2800" b="1" dirty="0" smtClean="0">
                <a:ln w="11430"/>
                <a:effectLst>
                  <a:outerShdw blurRad="50800" dist="39000" dir="5460000" algn="tl">
                    <a:srgbClr val="000000">
                      <a:alpha val="38000"/>
                    </a:srgbClr>
                  </a:outerShdw>
                </a:effectLst>
                <a:latin typeface="BN Oria" panose="02000000000000000000" pitchFamily="2" charset="-79"/>
              </a:rPr>
              <a:t>לפסיכיאטרית</a:t>
            </a:r>
            <a:endParaRPr lang="he-IL" sz="2800" dirty="0"/>
          </a:p>
        </p:txBody>
      </p:sp>
      <p:sp>
        <p:nvSpPr>
          <p:cNvPr id="2" name="מציין מיקום של תאריך 1"/>
          <p:cNvSpPr>
            <a:spLocks noGrp="1"/>
          </p:cNvSpPr>
          <p:nvPr>
            <p:ph type="dt" sz="half" idx="10"/>
          </p:nvPr>
        </p:nvSpPr>
        <p:spPr/>
        <p:txBody>
          <a:bodyPr/>
          <a:lstStyle/>
          <a:p>
            <a:r>
              <a:rPr lang="he-IL" smtClean="0"/>
              <a:t>2017 - תשעז</a:t>
            </a:r>
            <a:endParaRPr lang="he-IL"/>
          </a:p>
        </p:txBody>
      </p:sp>
      <p:sp>
        <p:nvSpPr>
          <p:cNvPr id="3" name="מציין מיקום של כותרת תחתונה 2"/>
          <p:cNvSpPr>
            <a:spLocks noGrp="1"/>
          </p:cNvSpPr>
          <p:nvPr>
            <p:ph type="ftr" sz="quarter" idx="11"/>
          </p:nvPr>
        </p:nvSpPr>
        <p:spPr/>
        <p:txBody>
          <a:bodyPr/>
          <a:lstStyle/>
          <a:p>
            <a:r>
              <a:rPr lang="he-IL" smtClean="0"/>
              <a:t>חינוך פורץ גבולות 2017 – הצגת מקרה</a:t>
            </a:r>
            <a:endParaRPr lang="he-IL" dirty="0"/>
          </a:p>
        </p:txBody>
      </p:sp>
      <p:sp>
        <p:nvSpPr>
          <p:cNvPr id="8" name="מציין מיקום של מספר שקופית 7"/>
          <p:cNvSpPr>
            <a:spLocks noGrp="1"/>
          </p:cNvSpPr>
          <p:nvPr>
            <p:ph type="sldNum" sz="quarter" idx="12"/>
          </p:nvPr>
        </p:nvSpPr>
        <p:spPr/>
        <p:txBody>
          <a:bodyPr/>
          <a:lstStyle/>
          <a:p>
            <a:fld id="{86FB9953-940C-41E6-AB0E-17E13B7110C6}" type="slidenum">
              <a:rPr lang="he-IL" smtClean="0"/>
              <a:t>8</a:t>
            </a:fld>
            <a:endParaRPr lang="he-IL"/>
          </a:p>
        </p:txBody>
      </p:sp>
    </p:spTree>
    <p:extLst>
      <p:ext uri="{BB962C8B-B14F-4D97-AF65-F5344CB8AC3E}">
        <p14:creationId xmlns:p14="http://schemas.microsoft.com/office/powerpoint/2010/main" val="3075165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50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childTnLst>
                          </p:cTn>
                        </p:par>
                        <p:par>
                          <p:cTn id="8" fill="hold">
                            <p:stCondLst>
                              <p:cond delay="2500"/>
                            </p:stCondLst>
                            <p:childTnLst>
                              <p:par>
                                <p:cTn id="9" presetID="22" presetClass="entr" presetSubtype="2"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right)">
                                      <p:cBhvr>
                                        <p:cTn id="11" dur="750"/>
                                        <p:tgtEl>
                                          <p:spTgt spid="9"/>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right)">
                                      <p:cBhvr>
                                        <p:cTn id="14" dur="750"/>
                                        <p:tgtEl>
                                          <p:spTgt spid="10"/>
                                        </p:tgtEl>
                                      </p:cBhvr>
                                    </p:animEffect>
                                  </p:childTnLst>
                                </p:cTn>
                              </p:par>
                            </p:childTnLst>
                          </p:cTn>
                        </p:par>
                        <p:par>
                          <p:cTn id="15" fill="hold">
                            <p:stCondLst>
                              <p:cond delay="3250"/>
                            </p:stCondLst>
                            <p:childTnLst>
                              <p:par>
                                <p:cTn id="16" presetID="22" presetClass="entr" presetSubtype="1" fill="hold" grpId="0" nodeType="afterEffect">
                                  <p:stCondLst>
                                    <p:cond delay="1000"/>
                                  </p:stCondLst>
                                  <p:childTnLst>
                                    <p:set>
                                      <p:cBhvr>
                                        <p:cTn id="17" dur="1" fill="hold">
                                          <p:stCondLst>
                                            <p:cond delay="0"/>
                                          </p:stCondLst>
                                        </p:cTn>
                                        <p:tgtEl>
                                          <p:spTgt spid="6"/>
                                        </p:tgtEl>
                                        <p:attrNameLst>
                                          <p:attrName>style.visibility</p:attrName>
                                        </p:attrNameLst>
                                      </p:cBhvr>
                                      <p:to>
                                        <p:strVal val="visible"/>
                                      </p:to>
                                    </p:set>
                                    <p:animEffect transition="in" filter="wipe(up)">
                                      <p:cBhvr>
                                        <p:cTn id="18" dur="1000"/>
                                        <p:tgtEl>
                                          <p:spTgt spid="6"/>
                                        </p:tgtEl>
                                      </p:cBhvr>
                                    </p:animEffect>
                                  </p:childTnLst>
                                </p:cTn>
                              </p:par>
                            </p:childTnLst>
                          </p:cTn>
                        </p:par>
                        <p:par>
                          <p:cTn id="19" fill="hold">
                            <p:stCondLst>
                              <p:cond delay="5250"/>
                            </p:stCondLst>
                            <p:childTnLst>
                              <p:par>
                                <p:cTn id="20" presetID="22" presetClass="entr" presetSubtype="2"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right)">
                                      <p:cBhvr>
                                        <p:cTn id="22" dur="1000"/>
                                        <p:tgtEl>
                                          <p:spTgt spid="11"/>
                                        </p:tgtEl>
                                      </p:cBhvr>
                                    </p:animEffect>
                                  </p:childTnLst>
                                </p:cTn>
                              </p:par>
                              <p:par>
                                <p:cTn id="23" presetID="22" presetClass="entr" presetSubtype="2"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right)">
                                      <p:cBhvr>
                                        <p:cTn id="25" dur="1000"/>
                                        <p:tgtEl>
                                          <p:spTgt spid="12"/>
                                        </p:tgtEl>
                                      </p:cBhvr>
                                    </p:animEffect>
                                  </p:childTnLst>
                                </p:cTn>
                              </p:par>
                            </p:childTnLst>
                          </p:cTn>
                        </p:par>
                        <p:par>
                          <p:cTn id="26" fill="hold">
                            <p:stCondLst>
                              <p:cond delay="6250"/>
                            </p:stCondLst>
                            <p:childTnLst>
                              <p:par>
                                <p:cTn id="27" presetID="22" presetClass="entr" presetSubtype="1" fill="hold" grpId="0" nodeType="afterEffect">
                                  <p:stCondLst>
                                    <p:cond delay="1500"/>
                                  </p:stCondLst>
                                  <p:childTnLst>
                                    <p:set>
                                      <p:cBhvr>
                                        <p:cTn id="28" dur="1" fill="hold">
                                          <p:stCondLst>
                                            <p:cond delay="0"/>
                                          </p:stCondLst>
                                        </p:cTn>
                                        <p:tgtEl>
                                          <p:spTgt spid="7"/>
                                        </p:tgtEl>
                                        <p:attrNameLst>
                                          <p:attrName>style.visibility</p:attrName>
                                        </p:attrNameLst>
                                      </p:cBhvr>
                                      <p:to>
                                        <p:strVal val="visible"/>
                                      </p:to>
                                    </p:set>
                                    <p:animEffect transition="in" filter="wipe(up)">
                                      <p:cBhvr>
                                        <p:cTn id="29" dur="750"/>
                                        <p:tgtEl>
                                          <p:spTgt spid="7"/>
                                        </p:tgtEl>
                                      </p:cBhvr>
                                    </p:animEffect>
                                  </p:childTnLst>
                                </p:cTn>
                              </p:par>
                            </p:childTnLst>
                          </p:cTn>
                        </p:par>
                        <p:par>
                          <p:cTn id="30" fill="hold">
                            <p:stCondLst>
                              <p:cond delay="8500"/>
                            </p:stCondLst>
                            <p:childTnLst>
                              <p:par>
                                <p:cTn id="31" presetID="22" presetClass="entr" presetSubtype="2" fill="hold" nodeType="after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right)">
                                      <p:cBhvr>
                                        <p:cTn id="33" dur="1000"/>
                                        <p:tgtEl>
                                          <p:spTgt spid="13"/>
                                        </p:tgtEl>
                                      </p:cBhvr>
                                    </p:animEffect>
                                  </p:childTnLst>
                                </p:cTn>
                              </p:par>
                              <p:par>
                                <p:cTn id="34" presetID="22" presetClass="entr" presetSubtype="2"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right)">
                                      <p:cBhvr>
                                        <p:cTn id="36"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10" grpId="0"/>
      <p:bldP spid="12"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מציין מיקום תוכן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3500"/>
            <a:ext cx="12192000" cy="6777038"/>
          </a:xfrm>
          <a:prstGeom prst="rect">
            <a:avLst/>
          </a:prstGeom>
        </p:spPr>
      </p:pic>
      <p:sp>
        <p:nvSpPr>
          <p:cNvPr id="2" name="כותרת 1"/>
          <p:cNvSpPr>
            <a:spLocks noGrp="1"/>
          </p:cNvSpPr>
          <p:nvPr>
            <p:ph type="ctrTitle"/>
          </p:nvPr>
        </p:nvSpPr>
        <p:spPr>
          <a:xfrm>
            <a:off x="3829878" y="910328"/>
            <a:ext cx="7739270" cy="1170263"/>
          </a:xfrm>
        </p:spPr>
        <p:txBody>
          <a:bodyPr anchor="ctr"/>
          <a:lstStyle/>
          <a:p>
            <a:pPr algn="ctr"/>
            <a:r>
              <a:rPr lang="he-IL" dirty="0" smtClean="0"/>
              <a:t>חדר שומר – מרחק מגן</a:t>
            </a:r>
            <a:endParaRPr lang="he-IL" dirty="0"/>
          </a:p>
        </p:txBody>
      </p:sp>
      <p:sp>
        <p:nvSpPr>
          <p:cNvPr id="3" name="כותרת משנה 2"/>
          <p:cNvSpPr>
            <a:spLocks noGrp="1"/>
          </p:cNvSpPr>
          <p:nvPr>
            <p:ph type="subTitle" idx="1"/>
          </p:nvPr>
        </p:nvSpPr>
        <p:spPr>
          <a:xfrm>
            <a:off x="838200" y="2558879"/>
            <a:ext cx="10730948" cy="3917792"/>
          </a:xfrm>
          <a:solidFill>
            <a:schemeClr val="accent2">
              <a:lumMod val="20000"/>
              <a:lumOff val="80000"/>
            </a:schemeClr>
          </a:solidFill>
          <a:ln w="762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marL="342900" indent="-342900">
              <a:buFont typeface="Wingdings" panose="05000000000000000000" pitchFamily="2" charset="2"/>
              <a:buChar char="v"/>
            </a:pPr>
            <a:r>
              <a:rPr lang="he-IL" sz="2800" b="1" dirty="0" smtClean="0">
                <a:ln w="900" cmpd="sng">
                  <a:solidFill>
                    <a:schemeClr val="accent1">
                      <a:satMod val="190000"/>
                      <a:alpha val="55000"/>
                    </a:schemeClr>
                  </a:solidFill>
                  <a:prstDash val="solid"/>
                </a:ln>
                <a:solidFill>
                  <a:schemeClr val="tx1"/>
                </a:solidFill>
                <a:effectLst/>
              </a:rPr>
              <a:t>משבר: </a:t>
            </a:r>
          </a:p>
          <a:p>
            <a:pPr marL="800100" lvl="1" indent="-342900" algn="r">
              <a:buFont typeface="Wingdings" panose="05000000000000000000" pitchFamily="2" charset="2"/>
              <a:buChar char="v"/>
            </a:pPr>
            <a:r>
              <a:rPr lang="he-IL" sz="2400" b="1" dirty="0" smtClean="0">
                <a:ln w="900" cmpd="sng">
                  <a:solidFill>
                    <a:schemeClr val="accent1">
                      <a:satMod val="190000"/>
                      <a:alpha val="55000"/>
                    </a:schemeClr>
                  </a:solidFill>
                  <a:prstDash val="solid"/>
                </a:ln>
                <a:solidFill>
                  <a:schemeClr val="tx1"/>
                </a:solidFill>
                <a:effectLst/>
              </a:rPr>
              <a:t>מה </a:t>
            </a:r>
            <a:r>
              <a:rPr lang="he-IL" sz="2400" b="1" dirty="0">
                <a:ln w="900" cmpd="sng">
                  <a:solidFill>
                    <a:schemeClr val="accent1">
                      <a:satMod val="190000"/>
                      <a:alpha val="55000"/>
                    </a:schemeClr>
                  </a:solidFill>
                  <a:prstDash val="solid"/>
                </a:ln>
                <a:solidFill>
                  <a:schemeClr val="tx1"/>
                </a:solidFill>
                <a:effectLst/>
              </a:rPr>
              <a:t>שהיה עד עכשיו לא יוכל להמשיך</a:t>
            </a:r>
          </a:p>
          <a:p>
            <a:pPr marL="800100" lvl="1" indent="-342900" algn="r">
              <a:buFont typeface="Wingdings" panose="05000000000000000000" pitchFamily="2" charset="2"/>
              <a:buChar char="v"/>
            </a:pPr>
            <a:r>
              <a:rPr lang="he-IL" sz="2400" b="1" dirty="0" smtClean="0">
                <a:ln w="900" cmpd="sng">
                  <a:solidFill>
                    <a:schemeClr val="accent1">
                      <a:satMod val="190000"/>
                      <a:alpha val="55000"/>
                    </a:schemeClr>
                  </a:solidFill>
                  <a:prstDash val="solid"/>
                </a:ln>
                <a:solidFill>
                  <a:schemeClr val="tx1"/>
                </a:solidFill>
                <a:effectLst/>
              </a:rPr>
              <a:t>אנחנו </a:t>
            </a:r>
            <a:r>
              <a:rPr lang="he-IL" sz="2400" b="1" dirty="0">
                <a:ln w="900" cmpd="sng">
                  <a:solidFill>
                    <a:schemeClr val="accent1">
                      <a:satMod val="190000"/>
                      <a:alpha val="55000"/>
                    </a:schemeClr>
                  </a:solidFill>
                  <a:prstDash val="solid"/>
                </a:ln>
                <a:solidFill>
                  <a:schemeClr val="tx1"/>
                </a:solidFill>
                <a:effectLst/>
              </a:rPr>
              <a:t>לא </a:t>
            </a:r>
            <a:r>
              <a:rPr lang="he-IL" sz="2400" b="1" dirty="0" smtClean="0">
                <a:ln w="900" cmpd="sng">
                  <a:solidFill>
                    <a:schemeClr val="accent1">
                      <a:satMod val="190000"/>
                      <a:alpha val="55000"/>
                    </a:schemeClr>
                  </a:solidFill>
                  <a:prstDash val="solid"/>
                </a:ln>
                <a:solidFill>
                  <a:schemeClr val="tx1"/>
                </a:solidFill>
                <a:effectLst/>
              </a:rPr>
              <a:t>נוכל </a:t>
            </a:r>
            <a:r>
              <a:rPr lang="he-IL" sz="2400" b="1" dirty="0">
                <a:ln w="900" cmpd="sng">
                  <a:solidFill>
                    <a:schemeClr val="accent1">
                      <a:satMod val="190000"/>
                      <a:alpha val="55000"/>
                    </a:schemeClr>
                  </a:solidFill>
                  <a:prstDash val="solid"/>
                </a:ln>
                <a:solidFill>
                  <a:schemeClr val="tx1"/>
                </a:solidFill>
                <a:effectLst/>
              </a:rPr>
              <a:t>לאפשר אלימות </a:t>
            </a:r>
            <a:r>
              <a:rPr lang="he-IL" sz="2400" b="1" dirty="0" smtClean="0">
                <a:ln w="900" cmpd="sng">
                  <a:solidFill>
                    <a:schemeClr val="accent1">
                      <a:satMod val="190000"/>
                      <a:alpha val="55000"/>
                    </a:schemeClr>
                  </a:solidFill>
                  <a:prstDash val="solid"/>
                </a:ln>
                <a:solidFill>
                  <a:schemeClr val="tx1"/>
                </a:solidFill>
                <a:effectLst/>
              </a:rPr>
              <a:t>בכיתה </a:t>
            </a:r>
            <a:r>
              <a:rPr lang="he-IL" sz="2400" b="1" dirty="0">
                <a:ln w="900" cmpd="sng">
                  <a:solidFill>
                    <a:schemeClr val="accent1">
                      <a:satMod val="190000"/>
                      <a:alpha val="55000"/>
                    </a:schemeClr>
                  </a:solidFill>
                  <a:prstDash val="solid"/>
                </a:ln>
                <a:solidFill>
                  <a:schemeClr val="tx1"/>
                </a:solidFill>
                <a:effectLst/>
              </a:rPr>
              <a:t>שלנו</a:t>
            </a:r>
          </a:p>
          <a:p>
            <a:pPr marL="800100" lvl="1" indent="-342900" algn="r">
              <a:buFont typeface="Wingdings" panose="05000000000000000000" pitchFamily="2" charset="2"/>
              <a:buChar char="v"/>
            </a:pPr>
            <a:r>
              <a:rPr lang="he-IL" sz="2400" b="1" dirty="0" smtClean="0">
                <a:ln w="900" cmpd="sng">
                  <a:solidFill>
                    <a:schemeClr val="accent1">
                      <a:satMod val="190000"/>
                      <a:alpha val="55000"/>
                    </a:schemeClr>
                  </a:solidFill>
                  <a:prstDash val="solid"/>
                </a:ln>
                <a:solidFill>
                  <a:schemeClr val="tx1"/>
                </a:solidFill>
                <a:effectLst/>
              </a:rPr>
              <a:t>עד </a:t>
            </a:r>
            <a:r>
              <a:rPr lang="he-IL" sz="2400" b="1" dirty="0">
                <a:ln w="900" cmpd="sng">
                  <a:solidFill>
                    <a:schemeClr val="accent1">
                      <a:satMod val="190000"/>
                      <a:alpha val="55000"/>
                    </a:schemeClr>
                  </a:solidFill>
                  <a:prstDash val="solid"/>
                </a:ln>
                <a:solidFill>
                  <a:schemeClr val="tx1"/>
                </a:solidFill>
                <a:effectLst/>
              </a:rPr>
              <a:t>שלא נהיה בטוחים שלא תפגע בנו </a:t>
            </a:r>
            <a:r>
              <a:rPr lang="he-IL" sz="2400" b="1" dirty="0" smtClean="0">
                <a:ln w="900" cmpd="sng">
                  <a:solidFill>
                    <a:schemeClr val="accent1">
                      <a:satMod val="190000"/>
                      <a:alpha val="55000"/>
                    </a:schemeClr>
                  </a:solidFill>
                  <a:prstDash val="solid"/>
                </a:ln>
                <a:solidFill>
                  <a:schemeClr val="tx1"/>
                </a:solidFill>
                <a:effectLst/>
              </a:rPr>
              <a:t>ובחברים לא </a:t>
            </a:r>
            <a:r>
              <a:rPr lang="he-IL" sz="2400" b="1" dirty="0">
                <a:ln w="900" cmpd="sng">
                  <a:solidFill>
                    <a:schemeClr val="accent1">
                      <a:satMod val="190000"/>
                      <a:alpha val="55000"/>
                    </a:schemeClr>
                  </a:solidFill>
                  <a:prstDash val="solid"/>
                </a:ln>
                <a:solidFill>
                  <a:schemeClr val="tx1"/>
                </a:solidFill>
                <a:effectLst/>
              </a:rPr>
              <a:t>נוכל לאפשר לך להיות </a:t>
            </a:r>
            <a:r>
              <a:rPr lang="he-IL" sz="2400" b="1" dirty="0" smtClean="0">
                <a:ln w="900" cmpd="sng">
                  <a:solidFill>
                    <a:schemeClr val="accent1">
                      <a:satMod val="190000"/>
                      <a:alpha val="55000"/>
                    </a:schemeClr>
                  </a:solidFill>
                  <a:prstDash val="solid"/>
                </a:ln>
                <a:solidFill>
                  <a:schemeClr val="tx1"/>
                </a:solidFill>
                <a:effectLst/>
              </a:rPr>
              <a:t>בכיתה</a:t>
            </a:r>
          </a:p>
          <a:p>
            <a:pPr marL="342900" indent="-342900">
              <a:buFont typeface="Wingdings" panose="05000000000000000000" pitchFamily="2" charset="2"/>
              <a:buChar char="v"/>
            </a:pPr>
            <a:endParaRPr lang="he-IL" b="1" dirty="0" smtClean="0">
              <a:ln w="900" cmpd="sng">
                <a:solidFill>
                  <a:schemeClr val="accent1">
                    <a:satMod val="190000"/>
                    <a:alpha val="55000"/>
                  </a:schemeClr>
                </a:solidFill>
                <a:prstDash val="solid"/>
              </a:ln>
              <a:solidFill>
                <a:schemeClr val="tx1"/>
              </a:solidFill>
              <a:effectLst/>
            </a:endParaRPr>
          </a:p>
          <a:p>
            <a:pPr marL="342900" indent="-342900">
              <a:buFont typeface="Wingdings" panose="05000000000000000000" pitchFamily="2" charset="2"/>
              <a:buChar char="v"/>
            </a:pPr>
            <a:r>
              <a:rPr lang="he-IL" sz="2800" b="1" dirty="0" smtClean="0">
                <a:ln w="900" cmpd="sng">
                  <a:solidFill>
                    <a:schemeClr val="accent1">
                      <a:satMod val="190000"/>
                      <a:alpha val="55000"/>
                    </a:schemeClr>
                  </a:solidFill>
                  <a:prstDash val="solid"/>
                </a:ln>
                <a:solidFill>
                  <a:schemeClr val="tx1"/>
                </a:solidFill>
                <a:effectLst/>
              </a:rPr>
              <a:t>לעיתים </a:t>
            </a:r>
            <a:r>
              <a:rPr lang="he-IL" sz="2800" b="1" dirty="0">
                <a:ln w="900" cmpd="sng">
                  <a:solidFill>
                    <a:schemeClr val="accent1">
                      <a:satMod val="190000"/>
                      <a:alpha val="55000"/>
                    </a:schemeClr>
                  </a:solidFill>
                  <a:prstDash val="solid"/>
                </a:ln>
                <a:solidFill>
                  <a:schemeClr val="tx1"/>
                </a:solidFill>
                <a:effectLst/>
              </a:rPr>
              <a:t>קרובות ההורים ישתתפו באופן </a:t>
            </a:r>
            <a:r>
              <a:rPr lang="he-IL" sz="2800" b="1" dirty="0" smtClean="0">
                <a:ln w="900" cmpd="sng">
                  <a:solidFill>
                    <a:schemeClr val="accent1">
                      <a:satMod val="190000"/>
                      <a:alpha val="55000"/>
                    </a:schemeClr>
                  </a:solidFill>
                  <a:prstDash val="solid"/>
                </a:ln>
                <a:solidFill>
                  <a:schemeClr val="tx1"/>
                </a:solidFill>
                <a:effectLst/>
              </a:rPr>
              <a:t>פעיל כשהמסר </a:t>
            </a:r>
            <a:r>
              <a:rPr lang="he-IL" sz="2800" b="1" dirty="0">
                <a:ln w="900" cmpd="sng">
                  <a:solidFill>
                    <a:schemeClr val="accent1">
                      <a:satMod val="190000"/>
                      <a:alpha val="55000"/>
                    </a:schemeClr>
                  </a:solidFill>
                  <a:prstDash val="solid"/>
                </a:ln>
                <a:solidFill>
                  <a:schemeClr val="tx1"/>
                </a:solidFill>
                <a:effectLst/>
              </a:rPr>
              <a:t>יהיה שגם הם לא ממשיכים </a:t>
            </a:r>
            <a:r>
              <a:rPr lang="he-IL" sz="2800" b="1" dirty="0" smtClean="0">
                <a:ln w="900" cmpd="sng">
                  <a:solidFill>
                    <a:schemeClr val="accent1">
                      <a:satMod val="190000"/>
                      <a:alpha val="55000"/>
                    </a:schemeClr>
                  </a:solidFill>
                  <a:prstDash val="solid"/>
                </a:ln>
                <a:solidFill>
                  <a:schemeClr val="tx1"/>
                </a:solidFill>
                <a:effectLst/>
              </a:rPr>
              <a:t>בשגרה ומשמשים </a:t>
            </a:r>
            <a:r>
              <a:rPr lang="he-IL" sz="2800" b="1" dirty="0">
                <a:ln w="900" cmpd="sng">
                  <a:solidFill>
                    <a:schemeClr val="accent1">
                      <a:satMod val="190000"/>
                      <a:alpha val="55000"/>
                    </a:schemeClr>
                  </a:solidFill>
                  <a:prstDash val="solid"/>
                </a:ln>
                <a:solidFill>
                  <a:schemeClr val="tx1"/>
                </a:solidFill>
                <a:effectLst/>
              </a:rPr>
              <a:t>כנוכחות שומרת</a:t>
            </a:r>
          </a:p>
          <a:p>
            <a:pPr marL="342900" indent="-342900">
              <a:buFont typeface="Wingdings" panose="05000000000000000000" pitchFamily="2" charset="2"/>
              <a:buChar char="v"/>
            </a:pPr>
            <a:endParaRPr lang="he-IL" b="1" dirty="0" smtClean="0">
              <a:ln w="900" cmpd="sng">
                <a:solidFill>
                  <a:schemeClr val="accent1">
                    <a:satMod val="190000"/>
                    <a:alpha val="55000"/>
                  </a:schemeClr>
                </a:solidFill>
                <a:prstDash val="solid"/>
              </a:ln>
              <a:solidFill>
                <a:schemeClr val="tx1"/>
              </a:solidFill>
              <a:effectLst/>
            </a:endParaRPr>
          </a:p>
          <a:p>
            <a:pPr algn="l"/>
            <a:r>
              <a:rPr lang="he-IL" b="1" dirty="0">
                <a:ln w="900" cmpd="sng">
                  <a:solidFill>
                    <a:schemeClr val="accent1">
                      <a:satMod val="190000"/>
                      <a:alpha val="55000"/>
                    </a:schemeClr>
                  </a:solidFill>
                  <a:prstDash val="solid"/>
                </a:ln>
                <a:solidFill>
                  <a:srgbClr val="FF0000"/>
                </a:solidFill>
                <a:effectLst/>
              </a:rPr>
              <a:t>מושג שטבעה מיקי </a:t>
            </a:r>
            <a:r>
              <a:rPr lang="he-IL" b="1" dirty="0" smtClean="0">
                <a:ln w="900" cmpd="sng">
                  <a:solidFill>
                    <a:schemeClr val="accent1">
                      <a:satMod val="190000"/>
                      <a:alpha val="55000"/>
                    </a:schemeClr>
                  </a:solidFill>
                  <a:prstDash val="solid"/>
                </a:ln>
                <a:solidFill>
                  <a:srgbClr val="FF0000"/>
                </a:solidFill>
                <a:effectLst/>
              </a:rPr>
              <a:t>גרבר</a:t>
            </a:r>
            <a:endParaRPr lang="he-IL" b="1" dirty="0">
              <a:ln w="900" cmpd="sng">
                <a:solidFill>
                  <a:schemeClr val="accent1">
                    <a:satMod val="190000"/>
                    <a:alpha val="55000"/>
                  </a:schemeClr>
                </a:solidFill>
                <a:prstDash val="solid"/>
              </a:ln>
              <a:solidFill>
                <a:srgbClr val="FF0000"/>
              </a:solidFill>
              <a:effectLst/>
            </a:endParaRPr>
          </a:p>
          <a:p>
            <a:endParaRPr lang="he-IL" dirty="0">
              <a:solidFill>
                <a:schemeClr val="tx1"/>
              </a:solidFill>
              <a:effectLst/>
            </a:endParaRPr>
          </a:p>
        </p:txBody>
      </p:sp>
      <p:sp>
        <p:nvSpPr>
          <p:cNvPr id="4" name="מציין מיקום של תאריך 3"/>
          <p:cNvSpPr>
            <a:spLocks noGrp="1"/>
          </p:cNvSpPr>
          <p:nvPr>
            <p:ph type="dt" sz="half" idx="10"/>
          </p:nvPr>
        </p:nvSpPr>
        <p:spPr/>
        <p:txBody>
          <a:bodyPr/>
          <a:lstStyle/>
          <a:p>
            <a:r>
              <a:rPr lang="he-IL" smtClean="0"/>
              <a:t>2017 - תשעז</a:t>
            </a:r>
            <a:endParaRPr lang="he-IL"/>
          </a:p>
        </p:txBody>
      </p:sp>
      <p:sp>
        <p:nvSpPr>
          <p:cNvPr id="5" name="מציין מיקום של כותרת תחתונה 4"/>
          <p:cNvSpPr>
            <a:spLocks noGrp="1"/>
          </p:cNvSpPr>
          <p:nvPr>
            <p:ph type="ftr" sz="quarter" idx="11"/>
          </p:nvPr>
        </p:nvSpPr>
        <p:spPr/>
        <p:txBody>
          <a:bodyPr/>
          <a:lstStyle/>
          <a:p>
            <a:r>
              <a:rPr lang="he-IL" smtClean="0"/>
              <a:t>חינוך פורץ גבולות 2017 – הצגת מקרה</a:t>
            </a:r>
            <a:endParaRPr lang="he-IL" dirty="0"/>
          </a:p>
        </p:txBody>
      </p:sp>
      <p:sp>
        <p:nvSpPr>
          <p:cNvPr id="6" name="מציין מיקום של מספר שקופית 5"/>
          <p:cNvSpPr>
            <a:spLocks noGrp="1"/>
          </p:cNvSpPr>
          <p:nvPr>
            <p:ph type="sldNum" sz="quarter" idx="12"/>
          </p:nvPr>
        </p:nvSpPr>
        <p:spPr/>
        <p:txBody>
          <a:bodyPr/>
          <a:lstStyle/>
          <a:p>
            <a:fld id="{86FB9953-940C-41E6-AB0E-17E13B7110C6}" type="slidenum">
              <a:rPr lang="he-IL" smtClean="0"/>
              <a:pPr/>
              <a:t>9</a:t>
            </a:fld>
            <a:endParaRPr lang="he-IL"/>
          </a:p>
        </p:txBody>
      </p:sp>
    </p:spTree>
    <p:extLst>
      <p:ext uri="{BB962C8B-B14F-4D97-AF65-F5344CB8AC3E}">
        <p14:creationId xmlns:p14="http://schemas.microsoft.com/office/powerpoint/2010/main" val="3323625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1000"/>
                                        <p:tgtEl>
                                          <p:spTgt spid="2"/>
                                        </p:tgtEl>
                                      </p:cBhvr>
                                    </p:animEffect>
                                  </p:childTnLst>
                                </p:cTn>
                              </p:par>
                            </p:childTnLst>
                          </p:cTn>
                        </p:par>
                        <p:par>
                          <p:cTn id="8" fill="hold">
                            <p:stCondLst>
                              <p:cond delay="1000"/>
                            </p:stCondLst>
                            <p:childTnLst>
                              <p:par>
                                <p:cTn id="9" presetID="6" presetClass="entr" presetSubtype="32" fill="hold" grpId="0" nodeType="afterEffect">
                                  <p:stCondLst>
                                    <p:cond delay="0"/>
                                  </p:stCondLst>
                                  <p:childTnLst>
                                    <p:set>
                                      <p:cBhvr>
                                        <p:cTn id="10" dur="1" fill="hold">
                                          <p:stCondLst>
                                            <p:cond delay="0"/>
                                          </p:stCondLst>
                                        </p:cTn>
                                        <p:tgtEl>
                                          <p:spTgt spid="3">
                                            <p:bg/>
                                          </p:spTgt>
                                        </p:tgtEl>
                                        <p:attrNameLst>
                                          <p:attrName>style.visibility</p:attrName>
                                        </p:attrNameLst>
                                      </p:cBhvr>
                                      <p:to>
                                        <p:strVal val="visible"/>
                                      </p:to>
                                    </p:set>
                                    <p:animEffect transition="in" filter="circle(out)">
                                      <p:cBhvr>
                                        <p:cTn id="11" dur="2000"/>
                                        <p:tgtEl>
                                          <p:spTgt spid="3">
                                            <p:bg/>
                                          </p:spTgt>
                                        </p:tgtEl>
                                      </p:cBhvr>
                                    </p:animEffect>
                                  </p:childTnLst>
                                </p:cTn>
                              </p:par>
                            </p:childTnLst>
                          </p:cTn>
                        </p:par>
                        <p:par>
                          <p:cTn id="12" fill="hold">
                            <p:stCondLst>
                              <p:cond delay="3000"/>
                            </p:stCondLst>
                            <p:childTnLst>
                              <p:par>
                                <p:cTn id="13" presetID="6" presetClass="entr" presetSubtype="32"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ircle(out)">
                                      <p:cBhvr>
                                        <p:cTn id="15" dur="2000"/>
                                        <p:tgtEl>
                                          <p:spTgt spid="3">
                                            <p:txEl>
                                              <p:pRg st="0" end="0"/>
                                            </p:txEl>
                                          </p:spTgt>
                                        </p:tgtEl>
                                      </p:cBhvr>
                                    </p:animEffect>
                                  </p:childTnLst>
                                </p:cTn>
                              </p:par>
                            </p:childTnLst>
                          </p:cTn>
                        </p:par>
                        <p:par>
                          <p:cTn id="16" fill="hold">
                            <p:stCondLst>
                              <p:cond delay="5000"/>
                            </p:stCondLst>
                            <p:childTnLst>
                              <p:par>
                                <p:cTn id="17" presetID="6" presetClass="entr" presetSubtype="32" fill="hold" grpId="0"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out)">
                                      <p:cBhvr>
                                        <p:cTn id="19" dur="2000"/>
                                        <p:tgtEl>
                                          <p:spTgt spid="3">
                                            <p:txEl>
                                              <p:pRg st="1" end="1"/>
                                            </p:txEl>
                                          </p:spTgt>
                                        </p:tgtEl>
                                      </p:cBhvr>
                                    </p:animEffect>
                                  </p:childTnLst>
                                </p:cTn>
                              </p:par>
                            </p:childTnLst>
                          </p:cTn>
                        </p:par>
                        <p:par>
                          <p:cTn id="20" fill="hold">
                            <p:stCondLst>
                              <p:cond delay="7000"/>
                            </p:stCondLst>
                            <p:childTnLst>
                              <p:par>
                                <p:cTn id="21" presetID="6" presetClass="entr" presetSubtype="32" fill="hold" grpId="0"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out)">
                                      <p:cBhvr>
                                        <p:cTn id="23" dur="2000"/>
                                        <p:tgtEl>
                                          <p:spTgt spid="3">
                                            <p:txEl>
                                              <p:pRg st="2" end="2"/>
                                            </p:txEl>
                                          </p:spTgt>
                                        </p:tgtEl>
                                      </p:cBhvr>
                                    </p:animEffect>
                                  </p:childTnLst>
                                </p:cTn>
                              </p:par>
                            </p:childTnLst>
                          </p:cTn>
                        </p:par>
                        <p:par>
                          <p:cTn id="24" fill="hold">
                            <p:stCondLst>
                              <p:cond delay="9000"/>
                            </p:stCondLst>
                            <p:childTnLst>
                              <p:par>
                                <p:cTn id="25" presetID="6" presetClass="entr" presetSubtype="32" fill="hold" grpId="0"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out)">
                                      <p:cBhvr>
                                        <p:cTn id="27" dur="2000"/>
                                        <p:tgtEl>
                                          <p:spTgt spid="3">
                                            <p:txEl>
                                              <p:pRg st="3" end="3"/>
                                            </p:txEl>
                                          </p:spTgt>
                                        </p:tgtEl>
                                      </p:cBhvr>
                                    </p:animEffect>
                                  </p:childTnLst>
                                </p:cTn>
                              </p:par>
                            </p:childTnLst>
                          </p:cTn>
                        </p:par>
                        <p:par>
                          <p:cTn id="28" fill="hold">
                            <p:stCondLst>
                              <p:cond delay="11000"/>
                            </p:stCondLst>
                            <p:childTnLst>
                              <p:par>
                                <p:cTn id="29" presetID="6" presetClass="entr" presetSubtype="32"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out)">
                                      <p:cBhvr>
                                        <p:cTn id="31" dur="2000"/>
                                        <p:tgtEl>
                                          <p:spTgt spid="3">
                                            <p:txEl>
                                              <p:pRg st="5" end="5"/>
                                            </p:txEl>
                                          </p:spTgt>
                                        </p:tgtEl>
                                      </p:cBhvr>
                                    </p:animEffect>
                                  </p:childTnLst>
                                </p:cTn>
                              </p:par>
                            </p:childTnLst>
                          </p:cTn>
                        </p:par>
                        <p:par>
                          <p:cTn id="32" fill="hold">
                            <p:stCondLst>
                              <p:cond delay="13000"/>
                            </p:stCondLst>
                            <p:childTnLst>
                              <p:par>
                                <p:cTn id="33" presetID="6" presetClass="entr" presetSubtype="32" fill="hold" grpId="0" nodeType="afterEffect">
                                  <p:stCondLst>
                                    <p:cond delay="10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circle(out)">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animBg="1"/>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14541</TotalTime>
  <Words>1711</Words>
  <Application>Microsoft Office PowerPoint</Application>
  <PresentationFormat>Widescreen</PresentationFormat>
  <Paragraphs>275</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Aharoni</vt:lpstr>
      <vt:lpstr>Arial</vt:lpstr>
      <vt:lpstr>Arial Rounded MT Bold</vt:lpstr>
      <vt:lpstr>BN Anna</vt:lpstr>
      <vt:lpstr>BN Oria</vt:lpstr>
      <vt:lpstr>Calibri</vt:lpstr>
      <vt:lpstr>Calibri Light</vt:lpstr>
      <vt:lpstr>Times New Roman</vt:lpstr>
      <vt:lpstr>Wingdings</vt:lpstr>
      <vt:lpstr>ערכת נושא Office</vt:lpstr>
      <vt:lpstr>"והעיקר לא לפחד כלל" </vt:lpstr>
      <vt:lpstr>נסיבות, פעילות, תוצאות</vt:lpstr>
      <vt:lpstr>התחלת השנה....</vt:lpstr>
      <vt:lpstr>התחלת השנה....</vt:lpstr>
      <vt:lpstr>PowerPoint Presentation</vt:lpstr>
      <vt:lpstr>מעגל קסמים – ללא מוצא</vt:lpstr>
      <vt:lpstr>אירוע מחולל</vt:lpstr>
      <vt:lpstr>PowerPoint Presentation</vt:lpstr>
      <vt:lpstr>חדר שומר – מרחק מגן</vt:lpstr>
      <vt:lpstr>בנית תכנית פעולה</vt:lpstr>
      <vt:lpstr>מסרים לצוות</vt:lpstr>
      <vt:lpstr>מסרים לילד</vt:lpstr>
      <vt:lpstr>PowerPoint Presentation</vt:lpstr>
      <vt:lpstr>נק' להתייחסות</vt:lpstr>
      <vt:lpstr>3 שבועות לאחר התחלת התכנית...</vt:lpstr>
      <vt:lpstr>תובנות</vt:lpstr>
      <vt:lpstr>שושנת היחסים מפה מפורטת: סוגים שונים של יחס במצב של פער הורה-ילד</vt:lpstr>
      <vt:lpstr>דוגמאות לפניות "רגילות" </vt:lpstr>
      <vt:lpstr>פניות "מקטינות" התעלמות מכוחותיו ומבגרותו של ילדך</vt:lpstr>
      <vt:lpstr>פניות "מקטינות" התעלמות מכבודו וערכו של ילדך</vt:lpstr>
      <vt:lpstr>פניות "מקטינות" התעלמות מעצמך</vt:lpstr>
      <vt:lpstr>תודה רבה!</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Yishai Yuval</dc:creator>
  <cp:lastModifiedBy>ayeka</cp:lastModifiedBy>
  <cp:revision>261</cp:revision>
  <dcterms:created xsi:type="dcterms:W3CDTF">2016-12-14T10:13:30Z</dcterms:created>
  <dcterms:modified xsi:type="dcterms:W3CDTF">2017-06-12T05:14:18Z</dcterms:modified>
</cp:coreProperties>
</file>