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718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001801" y="1008521"/>
            <a:ext cx="650377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Arial"/>
              <a:buNone/>
            </a:pPr>
            <a:r>
              <a:rPr lang="x-none" sz="5400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מה יש לשפה המגדלת להציע לפסיכולוג החינוכי בהיבט המערכתי</a:t>
            </a:r>
            <a:endParaRPr sz="5400" dirty="0">
              <a:solidFill>
                <a:srgbClr val="1E4E79"/>
              </a:solidFill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30235" y="3732785"/>
            <a:ext cx="713827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x-none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מאת אורנה שלו - פסיכולוגית חינוכית מומחית, מדריכה, מנהלת תחנה אזורית שפ"ח ירושלים</a:t>
            </a:r>
            <a:endParaRPr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l="69914"/>
          <a:stretch/>
        </p:blipFill>
        <p:spPr>
          <a:xfrm>
            <a:off x="9069858" y="-41041"/>
            <a:ext cx="3122141" cy="6923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3"/>
          <p:cNvCxnSpPr/>
          <p:nvPr/>
        </p:nvCxnSpPr>
        <p:spPr>
          <a:xfrm>
            <a:off x="9032799" y="24714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95250" y="460375"/>
            <a:ext cx="8534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שפה לניהול קונפליקטים בין מבוגרים</a:t>
            </a:r>
            <a:endParaRPr>
              <a:solidFill>
                <a:srgbClr val="1E4E79"/>
              </a:solidFill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962150" y="1825625"/>
            <a:ext cx="66484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קונפליקט בין מערכת החינוך לבין הורים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בין מנהלים במערכת לבין המורים בה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בין ממשקים שונים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עקרונות דומים של שפה בהירה, מכבדת, לא מוחקת או תוקפת</a:t>
            </a:r>
            <a:endParaRPr sz="320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177" name="Google Shape;177;p22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l="30456" r="39308"/>
          <a:stretch/>
        </p:blipFill>
        <p:spPr>
          <a:xfrm>
            <a:off x="9081973" y="0"/>
            <a:ext cx="31100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-1828122" y="3841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הפסיכולוגים בתוך המערכת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930863" y="1539875"/>
            <a:ext cx="76581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זיהוי עמדת היחס של גורמים שונים במערכת כלפי הפסיכולוג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יכולה להשתנות סביב תחומים שונים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יכולת לפנות לגורמים השונים בהתאם לעמדת היחס 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יכולת של הפסיכולוגים להאיר את עצמם ולשמור על עצמם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86" name="Google Shape;186;p23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l="60639" t="-2941" r="6217" b="2941"/>
          <a:stretch/>
        </p:blipFill>
        <p:spPr>
          <a:xfrm>
            <a:off x="9089949" y="-184746"/>
            <a:ext cx="3524250" cy="704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628649" y="23873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600"/>
              <a:buFont typeface="Arial"/>
              <a:buNone/>
            </a:pPr>
            <a:r>
              <a:rPr lang="x-none" sz="6600">
                <a:solidFill>
                  <a:srgbClr val="1E4E79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תודה ובהצלחה.</a:t>
            </a:r>
            <a:endParaRPr sz="6600" dirty="0">
              <a:solidFill>
                <a:srgbClr val="1E4E79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35918" y="379540"/>
            <a:ext cx="85879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משקפיים חדשים להבנת פסיכופתולוגיה</a:t>
            </a:r>
            <a:endParaRPr dirty="0">
              <a:solidFill>
                <a:srgbClr val="1E4E79"/>
              </a:solidFill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14978" y="1598564"/>
            <a:ext cx="8645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כמה הסביבה החינוכית מאפשרת, נותנת היתר להתנהגות רגרסיבית פתולוגית, בניגוד מוחלט לרצונה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גישה שעוסקת בהתפתחות וביצירת תנאים מיטביים להתפתחות תקינה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התפתחות - רכישת יכולות או מיומנויות חדשות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מערכת החינוך כמקום חשוב ומרכזי להתפתחות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96" name="Google Shape;96;p14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20597" r="47175"/>
          <a:stretch/>
        </p:blipFill>
        <p:spPr>
          <a:xfrm>
            <a:off x="9086850" y="-26504"/>
            <a:ext cx="32415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62000" y="384175"/>
            <a:ext cx="7981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מאפיינים של סביבה מגדלת</a:t>
            </a:r>
            <a:endParaRPr>
              <a:solidFill>
                <a:srgbClr val="1E4E79"/>
              </a:solidFill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23900" y="1539875"/>
            <a:ext cx="7981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סביבה מכוונת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לא שיפוטית ומבקרת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לא תוקפת או פוסלת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סביבה בהירה שנעשה בה שימוש עשיר בביטוי עצמי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סביבה שנותנת משוב עקבי על התנהגויות במילים או באקטים תקשורתיים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סביבה עם נוכחות ערכית ברורה המתווכת על ידי נורמות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סביבה מוסדרת ובטוחה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l="31760" r="38636"/>
          <a:stretch/>
        </p:blipFill>
        <p:spPr>
          <a:xfrm>
            <a:off x="9067799" y="-158450"/>
            <a:ext cx="3124201" cy="703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5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723900" y="403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 sz="4400" b="0" i="0" u="none" strike="noStrike" cap="none">
                <a:solidFill>
                  <a:srgbClr val="1E4E79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סביבה לא בהירה</a:t>
            </a:r>
            <a:endParaRPr sz="4400" b="0" i="0" u="none" strike="noStrike" cap="none">
              <a:solidFill>
                <a:srgbClr val="1E4E79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23900" y="155733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סביבה עם מסרים כפולים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סביבה המתעלמת מהתנהגויות לא מתאימות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פניה עם סימני שאלה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למה??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מסר מילולי אחד ומעשה הפוך</a:t>
            </a:r>
            <a:endParaRPr sz="3200" b="0" i="0" u="none" strike="noStrike" cap="none" dirty="0">
              <a:solidFill>
                <a:schemeClr val="dk1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114" name="Google Shape;114;p16"/>
          <p:cNvCxnSpPr/>
          <p:nvPr/>
        </p:nvCxnSpPr>
        <p:spPr>
          <a:xfrm>
            <a:off x="3165399" y="-5382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l="8422" t="-78" r="56949" b="77"/>
          <a:stretch/>
        </p:blipFill>
        <p:spPr>
          <a:xfrm>
            <a:off x="-415863" y="-5382"/>
            <a:ext cx="35622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29" y="5884158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t="50000" b="13379"/>
          <a:stretch/>
        </p:blipFill>
        <p:spPr>
          <a:xfrm>
            <a:off x="1141539" y="3937969"/>
            <a:ext cx="5049711" cy="24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142454" y="3690319"/>
            <a:ext cx="5049343" cy="481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x-none" sz="28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ברור ערכי לזיהוי ערך התפתחותי</a:t>
            </a:r>
            <a:endParaRPr sz="2800" b="0" i="0" u="none" strike="noStrike" cap="none" dirty="0">
              <a:solidFill>
                <a:schemeClr val="dk1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952500" y="-92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 sz="4400" b="0" i="0" u="none" strike="noStrike" cap="none">
                <a:solidFill>
                  <a:srgbClr val="1E4E79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השפה המגדלת</a:t>
            </a:r>
            <a:endParaRPr sz="4400" b="0" i="0" u="none" strike="noStrike" cap="none" dirty="0">
              <a:solidFill>
                <a:srgbClr val="1E4E79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>
            <a:off x="1142454" y="3665850"/>
            <a:ext cx="10155835" cy="541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l="-1" t="-7682" r="38827" b="13217"/>
          <a:stretch/>
        </p:blipFill>
        <p:spPr>
          <a:xfrm>
            <a:off x="1142454" y="1066800"/>
            <a:ext cx="5010696" cy="257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5">
            <a:alphaModFix/>
          </a:blip>
          <a:srcRect l="6309"/>
          <a:stretch/>
        </p:blipFill>
        <p:spPr>
          <a:xfrm>
            <a:off x="6238601" y="3898631"/>
            <a:ext cx="5040637" cy="250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7"/>
          <p:cNvCxnSpPr/>
          <p:nvPr/>
        </p:nvCxnSpPr>
        <p:spPr>
          <a:xfrm rot="10800000">
            <a:off x="6153150" y="1153078"/>
            <a:ext cx="14697" cy="5250553"/>
          </a:xfrm>
          <a:prstGeom prst="straightConnector1">
            <a:avLst/>
          </a:prstGeom>
          <a:noFill/>
          <a:ln w="155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17"/>
          <p:cNvSpPr txBox="1"/>
          <p:nvPr/>
        </p:nvSpPr>
        <p:spPr>
          <a:xfrm>
            <a:off x="6230168" y="1162051"/>
            <a:ext cx="5068121" cy="499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x-none" sz="28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מכבדת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142454" y="1154226"/>
            <a:ext cx="5077098" cy="507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x-none" sz="28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המחנך מגדיר את עצמו</a:t>
            </a:r>
            <a:endParaRPr sz="2800" b="0" i="0" u="none" strike="noStrike" cap="none" dirty="0">
              <a:solidFill>
                <a:schemeClr val="dk1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229896" y="3665850"/>
            <a:ext cx="5049343" cy="481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x-none" sz="2800" b="0" i="0" u="none" strike="noStrike" cap="none">
                <a:solidFill>
                  <a:schemeClr val="dk1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המחנך כמגדלור</a:t>
            </a:r>
            <a:endParaRPr sz="2800" b="0" i="0" u="none" strike="noStrike" cap="none" dirty="0">
              <a:solidFill>
                <a:schemeClr val="dk1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61485" y="77809"/>
            <a:ext cx="2430515" cy="107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7">
            <a:alphaModFix/>
          </a:blip>
          <a:srcRect l="-552" t="23198" r="26413" b="34195"/>
          <a:stretch/>
        </p:blipFill>
        <p:spPr>
          <a:xfrm>
            <a:off x="6172747" y="1661850"/>
            <a:ext cx="5125542" cy="1980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8161564" y="2628900"/>
            <a:ext cx="11015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תוקפת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 פוסלת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553201" y="2495550"/>
            <a:ext cx="12654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מגדירה את האחר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18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18"/>
          <p:cNvSpPr txBox="1"/>
          <p:nvPr/>
        </p:nvSpPr>
        <p:spPr>
          <a:xfrm>
            <a:off x="-1733550" y="6259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 sz="4400">
                <a:solidFill>
                  <a:srgbClr val="1E4E79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הכוונה להתמודדויות תואמות גיל</a:t>
            </a:r>
            <a:br>
              <a:rPr lang="x-none" sz="4400">
                <a:solidFill>
                  <a:srgbClr val="1E4E79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</a:br>
            <a:endParaRPr sz="4400" dirty="0">
              <a:solidFill>
                <a:srgbClr val="1E4E79"/>
              </a:solidFill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0" y="1572064"/>
            <a:ext cx="88582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המערכת החינוכית מייצרת הזדמנויות להכוונה והתמודדות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תחומים שונים בהם המערכת מכוונת להתפתחות: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 התמודדות עם תסכול ועם קשיים, יכולת וויסות רגשי, 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 יכולת לקבל סמכות, יכולת להשקיע מאמץ, 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  יכולת התמדה וכד'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קושי מול ילדים עם צרכים מיוחדים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5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l="52166" r="14265"/>
          <a:stretch/>
        </p:blipFill>
        <p:spPr>
          <a:xfrm>
            <a:off x="9089948" y="19050"/>
            <a:ext cx="32354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-1714500" y="3270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עמדת היחס של הילד מול המבוגר המגדל</a:t>
            </a:r>
            <a:endParaRPr>
              <a:solidFill>
                <a:srgbClr val="1E4E79"/>
              </a:solidFill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323850" y="1597025"/>
            <a:ext cx="8458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פניה לילד האידאלי הרצוי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דיאלוג ככלי מרכזי של מחנכים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רצון שהילד יהיה בשותפות או בהתחשבות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צורך לזהות את עמדת היחס של הילד סביב כל ערך בנפרד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עמדת יחס של כדאיות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l="30104" r="35206"/>
          <a:stretch/>
        </p:blipFill>
        <p:spPr>
          <a:xfrm>
            <a:off x="9089949" y="0"/>
            <a:ext cx="356994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-1790700" y="323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dobe Fangsong Std R" pitchFamily="18" charset="-128"/>
                <a:cs typeface="David" panose="020E0502060401010101" pitchFamily="34" charset="-79"/>
                <a:sym typeface="Arial"/>
              </a:rPr>
              <a:t>נורמות וכללים במערכת החינוך</a:t>
            </a:r>
            <a:endParaRPr dirty="0">
              <a:solidFill>
                <a:srgbClr val="1E4E79"/>
              </a:solidFill>
              <a:latin typeface="David" panose="020E0502060401010101" pitchFamily="34" charset="-79"/>
              <a:ea typeface="Adobe Fangsong Std R" pitchFamily="18" charset="-128"/>
              <a:cs typeface="David" panose="020E0502060401010101" pitchFamily="34" charset="-79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400050" y="1539875"/>
            <a:ext cx="83248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ניסוח חוקים מוסכמים המבוססים על ערכים התפתחותיים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יצירת מציאות תוצאתית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יצירת סביבה מוסדרת ובטוחה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החוקים שלא על מנת לייצר שליטה או כפייה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אוטונומיה של הילד - בחירה אם להתנהג בהתאם לחוק כאשר המחיר ידוע מראש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l="6628" r="62500"/>
          <a:stretch/>
        </p:blipFill>
        <p:spPr>
          <a:xfrm>
            <a:off x="9089949" y="1"/>
            <a:ext cx="31478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-1771650" y="3429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x-none">
                <a:solidFill>
                  <a:srgbClr val="1E4E79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חירות ומוגנות של המגדלים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1181100" y="1558925"/>
            <a:ext cx="7486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שמירה על האוטונומיה והחירות של המבוגר המגדל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דגש על המוגנות של המגדל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כאשר המבוגר המגדל מצליח לשמור על עצמו לא תהיה תוקפנות</a:t>
            </a:r>
            <a:endParaRPr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x-none" sz="3200"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תגובה מותאמת - ללא הימנעות וללא התלהמות</a:t>
            </a:r>
            <a:endParaRPr sz="3200" dirty="0"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</p:txBody>
      </p:sp>
      <p:cxnSp>
        <p:nvCxnSpPr>
          <p:cNvPr id="167" name="Google Shape;167;p21"/>
          <p:cNvCxnSpPr/>
          <p:nvPr/>
        </p:nvCxnSpPr>
        <p:spPr>
          <a:xfrm>
            <a:off x="9051849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l="24854" t="4978" r="11501" b="47136"/>
          <a:stretch/>
        </p:blipFill>
        <p:spPr>
          <a:xfrm rot="-5400000">
            <a:off x="7211977" y="1877972"/>
            <a:ext cx="6858001" cy="310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" y="5890720"/>
            <a:ext cx="1916826" cy="848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376</Words>
  <Application>Microsoft Office PowerPoint</Application>
  <PresentationFormat>Custom</PresentationFormat>
  <Paragraphs>64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ערכת נושא Office</vt:lpstr>
      <vt:lpstr>מה יש לשפה המגדלת להציע לפסיכולוג החינוכי בהיבט המערכתי</vt:lpstr>
      <vt:lpstr>משקפיים חדשים להבנת פסיכופתולוגיה</vt:lpstr>
      <vt:lpstr>מאפיינים של סביבה מגדלת</vt:lpstr>
      <vt:lpstr>PowerPoint Presentation</vt:lpstr>
      <vt:lpstr>PowerPoint Presentation</vt:lpstr>
      <vt:lpstr>PowerPoint Presentation</vt:lpstr>
      <vt:lpstr>עמדת היחס של הילד מול המבוגר המגדל</vt:lpstr>
      <vt:lpstr>נורמות וכללים במערכת החינוך</vt:lpstr>
      <vt:lpstr>חירות ומוגנות של המגדלים</vt:lpstr>
      <vt:lpstr>שפה לניהול קונפליקטים בין מבוגרים</vt:lpstr>
      <vt:lpstr>הפסיכולוגים בתוך המערכת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יש לשפה המגדלת להציע לפסיכולוג החינוכי בהיבט המערכתי</dc:title>
  <dc:creator>tali shiloh</dc:creator>
  <cp:lastModifiedBy>tali shiloh</cp:lastModifiedBy>
  <cp:revision>3</cp:revision>
  <dcterms:modified xsi:type="dcterms:W3CDTF">2018-11-27T11:58:27Z</dcterms:modified>
</cp:coreProperties>
</file>