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332" r:id="rId3"/>
    <p:sldId id="333" r:id="rId4"/>
    <p:sldId id="334" r:id="rId5"/>
    <p:sldId id="335" r:id="rId6"/>
    <p:sldId id="346" r:id="rId7"/>
    <p:sldId id="347" r:id="rId8"/>
    <p:sldId id="337" r:id="rId9"/>
    <p:sldId id="338" r:id="rId10"/>
    <p:sldId id="339" r:id="rId11"/>
    <p:sldId id="340" r:id="rId12"/>
    <p:sldId id="351" r:id="rId13"/>
    <p:sldId id="344" r:id="rId14"/>
    <p:sldId id="350" r:id="rId15"/>
    <p:sldId id="349" r:id="rId16"/>
    <p:sldId id="308" r:id="rId17"/>
  </p:sldIdLst>
  <p:sldSz cx="12192000" cy="6858000"/>
  <p:notesSz cx="6858000" cy="9144000"/>
  <p:defaultTextStyle>
    <a:defPPr>
      <a:defRPr lang="he-I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35">
          <p15:clr>
            <a:srgbClr val="A4A3A4"/>
          </p15:clr>
        </p15:guide>
        <p15:guide id="2" pos="66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5039" autoAdjust="0"/>
    <p:restoredTop sz="61922" autoAdjust="0"/>
  </p:normalViewPr>
  <p:slideViewPr>
    <p:cSldViewPr snapToGrid="0">
      <p:cViewPr>
        <p:scale>
          <a:sx n="60" d="100"/>
          <a:sy n="60" d="100"/>
        </p:scale>
        <p:origin x="-1020" y="-300"/>
      </p:cViewPr>
      <p:guideLst>
        <p:guide orient="horz" pos="4235"/>
        <p:guide pos="660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5T10:07:39.154" idx="1">
    <p:pos x="6000" y="0"/>
    <p:text>-Windows User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fontAlgn="auto" hangingPunct="1">
              <a:spcBef>
                <a:spcPts val="0"/>
              </a:spcBef>
              <a:spcAft>
                <a:spcPts val="0"/>
              </a:spcAft>
              <a:defRPr sz="1200">
                <a:latin typeface="+mn-lt"/>
                <a:cs typeface="+mn-cs"/>
              </a:defRPr>
            </a:lvl1pPr>
          </a:lstStyle>
          <a:p>
            <a:pPr>
              <a:defRPr/>
            </a:pPr>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fontAlgn="auto" hangingPunct="1">
              <a:spcBef>
                <a:spcPts val="0"/>
              </a:spcBef>
              <a:spcAft>
                <a:spcPts val="0"/>
              </a:spcAft>
              <a:defRPr sz="1200">
                <a:latin typeface="+mn-lt"/>
                <a:cs typeface="+mn-cs"/>
              </a:defRPr>
            </a:lvl1pPr>
          </a:lstStyle>
          <a:p>
            <a:pPr>
              <a:defRPr/>
            </a:pPr>
            <a:fld id="{1F3FDAD9-AC4F-4719-BD8C-91287D7A0C16}" type="datetimeFigureOut">
              <a:rPr lang="en-US"/>
              <a:pPr>
                <a:defRPr/>
              </a:pPr>
              <a:t>3/14/2019</a:t>
            </a:fld>
            <a:endParaRPr lang="en-US"/>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he-IL" altLang="he-IL" noProof="0" smtClean="0"/>
              <a:t>לחץ כדי לערוך סגנונות טקסט של תבנית בסיס</a:t>
            </a:r>
            <a:endParaRPr lang="en-US" altLang="he-IL" noProof="0" smtClean="0"/>
          </a:p>
          <a:p>
            <a:pPr lvl="1"/>
            <a:r>
              <a:rPr lang="he-IL" altLang="he-IL" noProof="0" smtClean="0"/>
              <a:t>רמה שנייה</a:t>
            </a:r>
            <a:endParaRPr lang="en-US" altLang="he-IL" noProof="0" smtClean="0"/>
          </a:p>
          <a:p>
            <a:pPr lvl="2"/>
            <a:r>
              <a:rPr lang="he-IL" altLang="he-IL" noProof="0" smtClean="0"/>
              <a:t>רמה שלישית</a:t>
            </a:r>
            <a:endParaRPr lang="en-US" altLang="he-IL" noProof="0" smtClean="0"/>
          </a:p>
          <a:p>
            <a:pPr lvl="3"/>
            <a:r>
              <a:rPr lang="he-IL" altLang="he-IL" noProof="0" smtClean="0"/>
              <a:t>רמה רביעית</a:t>
            </a:r>
            <a:endParaRPr lang="en-US" altLang="he-IL" noProof="0" smtClean="0"/>
          </a:p>
          <a:p>
            <a:pPr lvl="4"/>
            <a:r>
              <a:rPr lang="he-IL" altLang="he-IL" noProof="0" smtClean="0"/>
              <a:t>רמה חמישית</a:t>
            </a:r>
            <a:endParaRPr lang="en-US" altLang="he-IL" noProof="0" smtClean="0"/>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fontAlgn="auto" hangingPunct="1">
              <a:spcBef>
                <a:spcPts val="0"/>
              </a:spcBef>
              <a:spcAft>
                <a:spcPts val="0"/>
              </a:spcAft>
              <a:defRPr sz="1200">
                <a:latin typeface="+mn-lt"/>
                <a:cs typeface="+mn-cs"/>
              </a:defRPr>
            </a:lvl1pPr>
          </a:lstStyle>
          <a:p>
            <a:pPr>
              <a:defRPr/>
            </a:pPr>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smtClean="0"/>
            </a:lvl1pPr>
          </a:lstStyle>
          <a:p>
            <a:pPr>
              <a:defRPr/>
            </a:pPr>
            <a:fld id="{5929E88F-7B08-487C-80DB-6C169D92D3DA}" type="slidenum">
              <a:rPr lang="en-US" altLang="he-IL"/>
              <a:pPr>
                <a:defRPr/>
              </a:pPr>
              <a:t>‹#›</a:t>
            </a:fld>
            <a:endParaRPr lang="en-US" altLang="he-IL"/>
          </a:p>
        </p:txBody>
      </p:sp>
    </p:spTree>
    <p:extLst>
      <p:ext uri="{BB962C8B-B14F-4D97-AF65-F5344CB8AC3E}">
        <p14:creationId xmlns:p14="http://schemas.microsoft.com/office/powerpoint/2010/main" val="3481711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95;p2: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123" name="Google Shape;96;p2: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הערכה ראשונית-</a:t>
            </a:r>
            <a:endParaRPr lang="he-IL" altLang="he-IL" smtClean="0"/>
          </a:p>
          <a:p>
            <a:pPr algn="r" rtl="1">
              <a:spcBef>
                <a:spcPct val="0"/>
              </a:spcBef>
            </a:pPr>
            <a:r>
              <a:rPr lang="he-IL" altLang="he-IL" smtClean="0">
                <a:solidFill>
                  <a:srgbClr val="000000"/>
                </a:solidFill>
                <a:sym typeface="Calibri" panose="020F0502020204030204" pitchFamily="34" charset="0"/>
              </a:rPr>
              <a:t>דן בן  10 ילד מאובחן  על הספקטרום האוטיסטי. לדן יכולות קוגנטיביות גבוהות מאוד ומישלב שפתי גבוה מאוד. הוא ילד שובה לב, חמוד, שמאוד אוהב לדבר ולספר על עצמו.</a:t>
            </a:r>
            <a:endParaRPr lang="he-IL" altLang="he-IL" smtClean="0"/>
          </a:p>
          <a:p>
            <a:pPr algn="r" rtl="1">
              <a:spcBef>
                <a:spcPct val="0"/>
              </a:spcBef>
            </a:pPr>
            <a:r>
              <a:rPr lang="he-IL" altLang="he-IL" smtClean="0">
                <a:solidFill>
                  <a:srgbClr val="000000"/>
                </a:solidFill>
                <a:sym typeface="Calibri" panose="020F0502020204030204" pitchFamily="34" charset="0"/>
              </a:rPr>
              <a:t>לצד כל אלה לדן יש קשיי ויסות וקושי להתנהל במערכות יחסים. לדן היו בעיות התנהגות, והוא נקט באלימות פיזית קשה כלפי מבוגרים וילדים הן בבי"ס והן בבית. דן גם אובחן כסובל מחרדה.</a:t>
            </a:r>
            <a:endParaRPr lang="he-IL" altLang="he-IL" smtClean="0"/>
          </a:p>
          <a:p>
            <a:pPr algn="r" rtl="1">
              <a:spcBef>
                <a:spcPct val="0"/>
              </a:spcBef>
            </a:pPr>
            <a:r>
              <a:rPr lang="he-IL" altLang="he-IL" smtClean="0">
                <a:solidFill>
                  <a:srgbClr val="000000"/>
                </a:solidFill>
                <a:sym typeface="Calibri" panose="020F0502020204030204" pitchFamily="34" charset="0"/>
              </a:rPr>
              <a:t>דן נטה להיכנס לויכוחים עם המבוגרים ולהשתמש ביכולת השכלית הגבוהה שלו כדי ולהצדיק את התנהגותו בתירוצים פילוסופיים ואינטלקטואליים.</a:t>
            </a:r>
            <a:endParaRPr lang="he-IL" altLang="he-IL" smtClean="0"/>
          </a:p>
          <a:p>
            <a:pPr algn="r" rtl="1">
              <a:spcBef>
                <a:spcPct val="0"/>
              </a:spcBef>
            </a:pPr>
            <a:r>
              <a:rPr lang="he-IL" altLang="he-IL" smtClean="0">
                <a:solidFill>
                  <a:srgbClr val="000000"/>
                </a:solidFill>
                <a:sym typeface="Calibri" panose="020F0502020204030204" pitchFamily="34" charset="0"/>
              </a:rPr>
              <a:t>התנהגות זו לא  הייתה יעילה עבורו וגם לא הצליחה להרגיע את החרדה ממנה סבל. היא הרעה את מערכת היחסים שלו  עם המבוגרים. אלו חוו את התוקפנות של דן בהתאם להצהרותיו כנשלטת, מכוונת ומבטאת הוצאה לפועל של "חשיבה אינטלקטואלית מסודרת". כתוצאה מכך נוצר מצב משברי בבית הספר אשר היה שילוב של קשיי ההתנהגות בבית הספר לצד קשיי תקשורת שליוו את דן בהתפתחות שלו.</a:t>
            </a:r>
            <a:endParaRPr lang="he-IL" altLang="he-IL" smtClean="0"/>
          </a:p>
          <a:p>
            <a:pPr algn="r" rtl="1">
              <a:spcBef>
                <a:spcPct val="0"/>
              </a:spcBef>
            </a:pPr>
            <a:r>
              <a:rPr lang="he-IL" altLang="he-IL" smtClean="0">
                <a:solidFill>
                  <a:srgbClr val="000000"/>
                </a:solidFill>
                <a:sym typeface="Calibri" panose="020F0502020204030204" pitchFamily="34" charset="0"/>
              </a:rPr>
              <a:t>אילו לא די בכך, מערכות היחסים של דן עם מבוגרים היו מורכבות לא רק בבית הספר אלא גם בסביבות נוספות ובבית. ההורים נאלצו להתמודד עם הקשיים גם במערכת היחסים שלהם עם דן וגם במערכת היחסים עם בית הספר דבר שהגביר את הלחץ היומיומי</a:t>
            </a:r>
            <a:r>
              <a:rPr lang="he-IL" altLang="he-IL" smtClean="0"/>
              <a:t/>
            </a:r>
            <a:br>
              <a:rPr lang="he-IL" altLang="he-IL" smtClean="0"/>
            </a:br>
            <a:endParaRPr lang="he-IL" altLang="he-IL" smtClean="0"/>
          </a:p>
        </p:txBody>
      </p:sp>
      <p:sp>
        <p:nvSpPr>
          <p:cNvPr id="5124" name="Google Shape;97;p2: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1E4EFD0-F66C-4358-801C-00B03046EC09}" type="slidenum">
              <a:rPr lang="he-IL" altLang="he-IL"/>
              <a:pPr algn="l">
                <a:spcBef>
                  <a:spcPct val="0"/>
                </a:spcBef>
              </a:pPr>
              <a:t>2</a:t>
            </a:fld>
            <a:endParaRPr lang="he-IL" altLang="he-IL"/>
          </a:p>
        </p:txBody>
      </p:sp>
    </p:spTree>
    <p:extLst>
      <p:ext uri="{BB962C8B-B14F-4D97-AF65-F5344CB8AC3E}">
        <p14:creationId xmlns:p14="http://schemas.microsoft.com/office/powerpoint/2010/main" val="63425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274;p10: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3555" name="Google Shape;275;p10: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לדוגמא: שימוש במלל רב – דן היה מורגל להשתמש במלל רב, אינטילגנטי ומלא בחן על מנת להסביר כל דבר שעשה או על מנת להתווכח על דרישות ממנו. הצוות היה מורגל להיכנס איתו לדיאלוג אינסופי שבסופו של דבר היה נגמר פעמים רבות בהתפרצויות זעם ותיסכול. תוך כדי התכנית ראינו בדיווחים בקבוצה כי יש מלל רב והנחינו אותם  לומר לו :</a:t>
            </a:r>
            <a:endParaRPr lang="he-IL" altLang="he-IL" smtClean="0"/>
          </a:p>
          <a:p>
            <a:pPr algn="r" rtl="1">
              <a:spcBef>
                <a:spcPct val="0"/>
              </a:spcBef>
            </a:pPr>
            <a:r>
              <a:rPr lang="he-IL" altLang="he-IL" smtClean="0">
                <a:solidFill>
                  <a:srgbClr val="000000"/>
                </a:solidFill>
                <a:sym typeface="Calibri" panose="020F0502020204030204" pitchFamily="34" charset="0"/>
              </a:rPr>
              <a:t>"אני ממש מתבלבלת מכל כך הרבה מילים ומבקשת שתעצור כאן"- ההנחיה לצוות הייתה כי אפשר לחלץ משפט מרכזי ולומר "מכל מה שאמרת שמעתי ש...ואני אחשוב איך לעשות את זה" </a:t>
            </a:r>
            <a:r>
              <a:rPr lang="he-IL" altLang="he-IL" b="1" smtClean="0">
                <a:solidFill>
                  <a:srgbClr val="000000"/>
                </a:solidFill>
                <a:sym typeface="Calibri" panose="020F0502020204030204" pitchFamily="34" charset="0"/>
              </a:rPr>
              <a:t>ואז לעצור</a:t>
            </a:r>
            <a:r>
              <a:rPr lang="he-IL" altLang="he-IL" smtClean="0">
                <a:solidFill>
                  <a:srgbClr val="000000"/>
                </a:solidFill>
                <a:sym typeface="Calibri" panose="020F0502020204030204" pitchFamily="34" charset="0"/>
              </a:rPr>
              <a:t>.</a:t>
            </a:r>
            <a:endParaRPr lang="he-IL" altLang="he-IL" smtClean="0"/>
          </a:p>
          <a:p>
            <a:pPr algn="r" rtl="1">
              <a:spcBef>
                <a:spcPct val="0"/>
              </a:spcBef>
            </a:pPr>
            <a:r>
              <a:rPr lang="he-IL" altLang="he-IL" smtClean="0">
                <a:solidFill>
                  <a:srgbClr val="000000"/>
                </a:solidFill>
                <a:sym typeface="Calibri" panose="020F0502020204030204" pitchFamily="34" charset="0"/>
              </a:rPr>
              <a:t>הפסקת "הדיונים" עימו נתנה כיוון מאוד ברור והיתה כאן הבנה ברורה של כולם כי הכלה אינה הקשבה בלתי סופית ואיפשור לדן לתת תירוצים והסברים לאלימות שלו.</a:t>
            </a:r>
            <a:endParaRPr lang="he-IL" altLang="he-IL" smtClean="0"/>
          </a:p>
          <a:p>
            <a:pPr algn="r" rtl="1">
              <a:spcBef>
                <a:spcPct val="0"/>
              </a:spcBef>
            </a:pPr>
            <a:r>
              <a:rPr lang="he-IL" altLang="he-IL" smtClean="0">
                <a:solidFill>
                  <a:srgbClr val="000000"/>
                </a:solidFill>
                <a:sym typeface="Calibri" panose="020F0502020204030204" pitchFamily="34" charset="0"/>
              </a:rPr>
              <a:t>כל מה שקרה בזמן שבו דן היה עם המבוגרים היווה מצע מעולה לעבודה על ויסות, על התמודדות עם תיסכול, על התמודדות עם דרישות. הדיוק בכל תגובה קידם את דן והבהיר מהו הכיוון המצופה ממנו גם בכתה.לדוגמא: אכילה מאורגנת, כתיבה, יחס למשימה ,ואיפוק ביחס לרצון לחזור לכתה. למשל: דן רצה לסיים מהר משימות ולא הייתה לו סבלנות לכתוב את התהליך של התרגיל החשבוני. בניגוד לעבר שההרגל של הצוות היה להיכנס איתו לנסיונות שכנוע ומאבקי כוח שהסתיימו בדרך כלל בהתפרצויות של דן, הצוות למד לוותר על הויכוח, לאפשר לדן לעשות את הבחירה שלו ולאחר מכן לקבל את המשוב דרך הציון מהמורה ולתקן את דרך הכתיבה שלו בהתאם במידה והוא רוצה ציון גבוה יותר. </a:t>
            </a:r>
            <a:endParaRPr lang="he-IL" altLang="he-IL" smtClean="0"/>
          </a:p>
          <a:p>
            <a:pPr algn="r" rtl="1">
              <a:spcBef>
                <a:spcPct val="0"/>
              </a:spcBef>
            </a:pPr>
            <a:r>
              <a:rPr lang="he-IL" altLang="he-IL" smtClean="0">
                <a:solidFill>
                  <a:srgbClr val="000000"/>
                </a:solidFill>
                <a:sym typeface="Calibri" panose="020F0502020204030204" pitchFamily="34" charset="0"/>
              </a:rPr>
              <a:t>העבודה עם הצוות הייתה סביב היכולת שלהם להנכיח את הצורך שלהם שהמשימות הלימודיות יבוצעו כנדרש מבלי לכפות זאת על דן וביחד עם זאת מבלי לוותר. </a:t>
            </a:r>
            <a:endParaRPr lang="he-IL" altLang="he-IL" smtClean="0"/>
          </a:p>
          <a:p>
            <a:pPr algn="r" rtl="1">
              <a:spcBef>
                <a:spcPct val="0"/>
              </a:spcBef>
            </a:pPr>
            <a:r>
              <a:rPr lang="he-IL" altLang="he-IL" smtClean="0"/>
              <a:t/>
            </a:r>
            <a:br>
              <a:rPr lang="he-IL" altLang="he-IL" smtClean="0"/>
            </a:br>
            <a:r>
              <a:rPr lang="he-IL" altLang="he-IL" smtClean="0"/>
              <a:t/>
            </a:r>
            <a:br>
              <a:rPr lang="he-IL" altLang="he-IL" smtClean="0"/>
            </a:br>
            <a:r>
              <a:rPr lang="he-IL" altLang="he-IL" smtClean="0"/>
              <a:t/>
            </a:r>
            <a:br>
              <a:rPr lang="he-IL" altLang="he-IL" smtClean="0"/>
            </a:br>
            <a:endParaRPr lang="he-IL" altLang="he-IL" smtClean="0"/>
          </a:p>
          <a:p>
            <a:pPr algn="r" rtl="1">
              <a:spcBef>
                <a:spcPct val="0"/>
              </a:spcBef>
            </a:pPr>
            <a:endParaRPr lang="he-IL" altLang="he-IL" smtClean="0"/>
          </a:p>
        </p:txBody>
      </p:sp>
      <p:sp>
        <p:nvSpPr>
          <p:cNvPr id="23556" name="Google Shape;276;p10: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60D1035-93BA-4CA4-ACA5-B0B0E9E110DE}" type="slidenum">
              <a:rPr lang="he-IL" altLang="he-IL"/>
              <a:pPr algn="l">
                <a:spcBef>
                  <a:spcPct val="0"/>
                </a:spcBef>
              </a:pPr>
              <a:t>11</a:t>
            </a:fld>
            <a:endParaRPr lang="he-IL" altLang="he-IL"/>
          </a:p>
        </p:txBody>
      </p:sp>
    </p:spTree>
    <p:extLst>
      <p:ext uri="{BB962C8B-B14F-4D97-AF65-F5344CB8AC3E}">
        <p14:creationId xmlns:p14="http://schemas.microsoft.com/office/powerpoint/2010/main" val="258590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288;p11: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041115087 h 120000"/>
              <a:gd name="T6" fmla="*/ 0 w 120000"/>
              <a:gd name="T7" fmla="*/ 204111508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5603" name="Google Shape;289;p11: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אט אט הצוות וההורים הבינו מהו התיסכול האופטימאלי הדרוש להתפתחות של דן. הדוגמא הטובה ביותר לכך הייתה לא למהר להחזיר אותו לכתה למרות רצונו העז, ולמרות שעל פניו כבר ניכר שינוי משמעותי בהתנהגותו.</a:t>
            </a:r>
            <a:endParaRPr lang="he-IL" altLang="he-IL" smtClean="0"/>
          </a:p>
          <a:p>
            <a:pPr algn="r" rtl="1">
              <a:spcBef>
                <a:spcPct val="0"/>
              </a:spcBef>
            </a:pPr>
            <a:r>
              <a:rPr lang="he-IL" altLang="he-IL" smtClean="0">
                <a:solidFill>
                  <a:srgbClr val="000000"/>
                </a:solidFill>
                <a:sym typeface="Calibri" panose="020F0502020204030204" pitchFamily="34" charset="0"/>
              </a:rPr>
              <a:t>ההתפתחויות שראינו היו גם בעצירת האלימות , גם ביכולת הויסות. הצוות החל לתאר מצבים רבים בהם דן הצליח להתגבר על תיסכולים וכעסים כאשר הצוות הגיב באיפוק, כבוד ותוך מתן כיוון בהיר ואחיד. לדוגמא: ילדים שהפריעו לו כשהיה בחדר והוא פנה לעזרת מבוגר והגיב אליהם באיפוק. הצליח להתמודד עם הפסד במשחק, הצליח להתמודד עם תיסכול בשיעור בכתה הגדולה.</a:t>
            </a:r>
            <a:endParaRPr lang="he-IL" altLang="he-IL" smtClean="0"/>
          </a:p>
          <a:p>
            <a:pPr algn="r" rtl="1">
              <a:spcBef>
                <a:spcPct val="0"/>
              </a:spcBef>
            </a:pPr>
            <a:r>
              <a:rPr lang="he-IL" altLang="he-IL" smtClean="0">
                <a:solidFill>
                  <a:srgbClr val="000000"/>
                </a:solidFill>
                <a:sym typeface="Calibri" panose="020F0502020204030204" pitchFamily="34" charset="0"/>
              </a:rPr>
              <a:t>במהלך השהייה במרחב המגן הצוות מתחיל לדווח על הנאה ממנו, מתקיימים רגעים כיפיים, יש מגע פיזי נעים, אירועים קטנים שבעבר היו גורמים לפיצוץ מסתיימים באיפוק וריסון. לרגעים נדמה כאילו החדר הוא "רחם" שבו דן מתחיל הכל מהתחלה. הצוות מרבה לדבר עימו על החזרה לכתה ומה מצופה ממנו ועל אסטרטגיות להתמודדות במקרה ו...</a:t>
            </a:r>
            <a:endParaRPr lang="he-IL" altLang="he-IL" smtClean="0"/>
          </a:p>
          <a:p>
            <a:pPr algn="r" rtl="1">
              <a:spcBef>
                <a:spcPct val="0"/>
              </a:spcBef>
            </a:pPr>
            <a:r>
              <a:rPr lang="he-IL" altLang="he-IL" smtClean="0"/>
              <a:t/>
            </a:r>
            <a:br>
              <a:rPr lang="he-IL" altLang="he-IL" smtClean="0"/>
            </a:br>
            <a:r>
              <a:rPr lang="he-IL" altLang="he-IL" smtClean="0"/>
              <a:t/>
            </a:r>
            <a:br>
              <a:rPr lang="he-IL" altLang="he-IL" smtClean="0"/>
            </a:br>
            <a:endParaRPr lang="he-IL" altLang="he-IL" smtClean="0"/>
          </a:p>
        </p:txBody>
      </p:sp>
      <p:sp>
        <p:nvSpPr>
          <p:cNvPr id="25604" name="Google Shape;290;p11: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38E5CDA-3C6B-4DC8-B0C8-93592C758458}" type="slidenum">
              <a:rPr lang="he-IL" altLang="he-IL"/>
              <a:pPr algn="l">
                <a:spcBef>
                  <a:spcPct val="0"/>
                </a:spcBef>
              </a:pPr>
              <a:t>12</a:t>
            </a:fld>
            <a:endParaRPr lang="he-IL" altLang="he-IL"/>
          </a:p>
        </p:txBody>
      </p:sp>
    </p:spTree>
    <p:extLst>
      <p:ext uri="{BB962C8B-B14F-4D97-AF65-F5344CB8AC3E}">
        <p14:creationId xmlns:p14="http://schemas.microsoft.com/office/powerpoint/2010/main" val="212647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328;p14: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7651" name="Google Shape;329;p14: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המהלך הזה היה לא פשוט לדן היה קשה בתחילה אך הצוות וההורים עמדו באומץ רב ולא ויתרו, בתחילה ההורים שהתקשו לראות את בנם במצב מתוסכל עזרו לו לכתוב מכתב, יניב שראה את המכתב הבהיר להם שכיוון שדן לא כתב אותו זה נראה לו לפתור אותו מאחריות. הצענו שיניב יעזור לדן להכין משהו למחנכת על מנת שדן יוכל לבטא את לקיחת האחריות באקט התנהגותי, היה צורך להבהיר לצוות שאין כאן ניסיון להכניע אותו אלא ניסיון אמיתי לעזור לו במהלך.</a:t>
            </a:r>
            <a:endParaRPr lang="he-IL" altLang="he-IL" smtClean="0"/>
          </a:p>
          <a:p>
            <a:pPr algn="r" rtl="1">
              <a:spcBef>
                <a:spcPct val="0"/>
              </a:spcBef>
            </a:pPr>
            <a:r>
              <a:rPr lang="he-IL" altLang="he-IL" smtClean="0">
                <a:solidFill>
                  <a:srgbClr val="000000"/>
                </a:solidFill>
                <a:sym typeface="Calibri" panose="020F0502020204030204" pitchFamily="34" charset="0"/>
              </a:rPr>
              <a:t>הרצון שלנו היה שדן יעשה משהו שמראה שהוא לוקח אחריות , לא היו חשובות לנו המילים. חיפשנו לראות הדדיות בקשר, פגעת באדם קרוב ואהוב אי אפשר לחזור לסדר היום.</a:t>
            </a:r>
            <a:endParaRPr lang="he-IL" altLang="he-IL" smtClean="0"/>
          </a:p>
          <a:p>
            <a:pPr algn="r" rtl="1">
              <a:spcBef>
                <a:spcPct val="0"/>
              </a:spcBef>
            </a:pPr>
            <a:r>
              <a:rPr lang="he-IL" altLang="he-IL" smtClean="0">
                <a:solidFill>
                  <a:srgbClr val="000000"/>
                </a:solidFill>
                <a:sym typeface="Calibri" panose="020F0502020204030204" pitchFamily="34" charset="0"/>
              </a:rPr>
              <a:t>בסופו של דבר בשיעור שהיה עם סייעת שהייתה הכי סקפטית קרה הדבר (כאן להעתיק את ההודעה של הסייעת (12.12)(+המכתב שכתב)</a:t>
            </a:r>
            <a:endParaRPr lang="he-IL" altLang="he-IL" smtClean="0"/>
          </a:p>
          <a:p>
            <a:pPr algn="r" rtl="1">
              <a:spcBef>
                <a:spcPct val="0"/>
              </a:spcBef>
            </a:pPr>
            <a:r>
              <a:rPr lang="he-IL" altLang="he-IL" smtClean="0">
                <a:solidFill>
                  <a:srgbClr val="000000"/>
                </a:solidFill>
                <a:sym typeface="Calibri" panose="020F0502020204030204" pitchFamily="34" charset="0"/>
              </a:rPr>
              <a:t>ובמכתב כתב</a:t>
            </a:r>
            <a:endParaRPr lang="he-IL" altLang="he-IL" smtClean="0"/>
          </a:p>
          <a:p>
            <a:pPr algn="r" rtl="1">
              <a:spcBef>
                <a:spcPct val="0"/>
              </a:spcBef>
            </a:pPr>
            <a:r>
              <a:rPr lang="he-IL" altLang="he-IL" b="1" smtClean="0">
                <a:solidFill>
                  <a:srgbClr val="000000"/>
                </a:solidFill>
                <a:sym typeface="Calibri" panose="020F0502020204030204" pitchFamily="34" charset="0"/>
              </a:rPr>
              <a:t>"אני מצטער על מה שקרה, אני מודה, עשיתי טעות, ואני רוצה לתקן ולא יודע איך? אני מרגיש כמו חיה בתוך כלוב, את מורה טובה מהסוג שלא מוותר, מבקש ממך סליחה ומבקש עזרה."</a:t>
            </a:r>
            <a:endParaRPr lang="he-IL" altLang="he-IL" smtClean="0"/>
          </a:p>
          <a:p>
            <a:pPr algn="r" rtl="1">
              <a:spcBef>
                <a:spcPct val="0"/>
              </a:spcBef>
            </a:pPr>
            <a:r>
              <a:rPr lang="he-IL" altLang="he-IL" smtClean="0">
                <a:solidFill>
                  <a:srgbClr val="000000"/>
                </a:solidFill>
                <a:sym typeface="Calibri" panose="020F0502020204030204" pitchFamily="34" charset="0"/>
              </a:rPr>
              <a:t>המכתב הזה היה נקודת מפנה חשובה מאוד, הצוות הרגיש שסוף סוף הוא משתנה ואף מבקש את עזרתם.</a:t>
            </a:r>
            <a:endParaRPr lang="he-IL" altLang="he-IL" smtClean="0"/>
          </a:p>
          <a:p>
            <a:pPr algn="r" rtl="1">
              <a:spcBef>
                <a:spcPct val="0"/>
              </a:spcBef>
            </a:pPr>
            <a:r>
              <a:rPr lang="he-IL" altLang="he-IL" smtClean="0">
                <a:solidFill>
                  <a:srgbClr val="000000"/>
                </a:solidFill>
                <a:sym typeface="Calibri" panose="020F0502020204030204" pitchFamily="34" charset="0"/>
              </a:rPr>
              <a:t>לאחר המכתב הייתה שיחה עם המנהל והמחנכת. בניגוד לעבר דן הקשיב בשיחה, היה מאופק לא תקף ולא התגונן. הוא הוזמן להיות עם הכתה בשיעור האחרון לפני היציאה לחופש שהיה מעין מסיבת חנוכה.</a:t>
            </a:r>
            <a:endParaRPr lang="he-IL" altLang="he-IL" smtClean="0"/>
          </a:p>
          <a:p>
            <a:pPr algn="r" rtl="1">
              <a:spcBef>
                <a:spcPct val="0"/>
              </a:spcBef>
            </a:pPr>
            <a:r>
              <a:rPr lang="he-IL" altLang="he-IL" smtClean="0"/>
              <a:t/>
            </a:r>
            <a:br>
              <a:rPr lang="he-IL" altLang="he-IL" smtClean="0"/>
            </a:br>
            <a:r>
              <a:rPr lang="he-IL" altLang="he-IL" smtClean="0"/>
              <a:t/>
            </a:r>
            <a:br>
              <a:rPr lang="he-IL" altLang="he-IL" smtClean="0"/>
            </a:br>
            <a:endParaRPr lang="he-IL" altLang="he-IL" smtClean="0"/>
          </a:p>
        </p:txBody>
      </p:sp>
      <p:sp>
        <p:nvSpPr>
          <p:cNvPr id="27652" name="Google Shape;330;p14: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4B6F40F-9673-4E99-B489-64BB337B1D51}" type="slidenum">
              <a:rPr lang="he-IL" altLang="he-IL"/>
              <a:pPr algn="l">
                <a:spcBef>
                  <a:spcPct val="0"/>
                </a:spcBef>
              </a:pPr>
              <a:t>13</a:t>
            </a:fld>
            <a:endParaRPr lang="he-IL" altLang="he-IL"/>
          </a:p>
        </p:txBody>
      </p:sp>
    </p:spTree>
    <p:extLst>
      <p:ext uri="{BB962C8B-B14F-4D97-AF65-F5344CB8AC3E}">
        <p14:creationId xmlns:p14="http://schemas.microsoft.com/office/powerpoint/2010/main" val="218701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328;p14: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9699" name="Google Shape;329;p14: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המהלך הזה היה לא פשוט לדן היה קשה בתחילה אך הצוות וההורים עמדו באומץ רב ולא ויתרו, בתחילה ההורים שהתקשו לראות את בנם במצב מתוסכל עזרו לו לכתוב מכתב, יניב שראה את המכתב הבהיר להם שכיוון שדן לא כתב אותו זה נראה לו לפתור אותו מאחריות. הצענו שיניב יעזור לדן להכין משהו למחנכת על מנת שדן יוכל לבטא את לקיחת האחריות באקט התנהגותי, היה צורך להבהיר לצוות שאין כאן ניסיון להכניע אותו אלא ניסיון אמיתי לעזור לו במהלך.</a:t>
            </a:r>
            <a:endParaRPr lang="he-IL" altLang="he-IL" smtClean="0"/>
          </a:p>
          <a:p>
            <a:pPr algn="r" rtl="1">
              <a:spcBef>
                <a:spcPct val="0"/>
              </a:spcBef>
            </a:pPr>
            <a:r>
              <a:rPr lang="he-IL" altLang="he-IL" smtClean="0">
                <a:solidFill>
                  <a:srgbClr val="000000"/>
                </a:solidFill>
                <a:sym typeface="Calibri" panose="020F0502020204030204" pitchFamily="34" charset="0"/>
              </a:rPr>
              <a:t>הרצון שלנו היה שדן יעשה משהו שמראה שהוא לוקח אחריות , לא היו חשובות לנו המילים. חיפשנו לראות הדדיות בקשר, פגעת באדם קרוב ואהוב אי אפשר לחזור לסדר היום.</a:t>
            </a:r>
            <a:endParaRPr lang="he-IL" altLang="he-IL" smtClean="0"/>
          </a:p>
          <a:p>
            <a:pPr algn="r" rtl="1">
              <a:spcBef>
                <a:spcPct val="0"/>
              </a:spcBef>
            </a:pPr>
            <a:r>
              <a:rPr lang="he-IL" altLang="he-IL" smtClean="0">
                <a:solidFill>
                  <a:srgbClr val="000000"/>
                </a:solidFill>
                <a:sym typeface="Calibri" panose="020F0502020204030204" pitchFamily="34" charset="0"/>
              </a:rPr>
              <a:t>בסופו של דבר בשיעור שהיה עם סייעת שהייתה הכי סקפטית קרה הדבר (כאן להעתיק את ההודעה של הסייעת (12.12)(+המכתב שכתב)</a:t>
            </a:r>
            <a:endParaRPr lang="he-IL" altLang="he-IL" smtClean="0"/>
          </a:p>
          <a:p>
            <a:pPr algn="r" rtl="1">
              <a:spcBef>
                <a:spcPct val="0"/>
              </a:spcBef>
            </a:pPr>
            <a:r>
              <a:rPr lang="he-IL" altLang="he-IL" smtClean="0">
                <a:solidFill>
                  <a:srgbClr val="000000"/>
                </a:solidFill>
                <a:sym typeface="Calibri" panose="020F0502020204030204" pitchFamily="34" charset="0"/>
              </a:rPr>
              <a:t>ובמכתב כתב</a:t>
            </a:r>
            <a:endParaRPr lang="he-IL" altLang="he-IL" smtClean="0"/>
          </a:p>
          <a:p>
            <a:pPr algn="r" rtl="1">
              <a:spcBef>
                <a:spcPct val="0"/>
              </a:spcBef>
            </a:pPr>
            <a:r>
              <a:rPr lang="he-IL" altLang="he-IL" b="1" smtClean="0">
                <a:solidFill>
                  <a:srgbClr val="000000"/>
                </a:solidFill>
                <a:sym typeface="Calibri" panose="020F0502020204030204" pitchFamily="34" charset="0"/>
              </a:rPr>
              <a:t>"אני מצטער על מה שקרה, אני מודה, עשיתי טעות, ואני רוצה לתקן ולא יודע איך? אני מרגיש כמו חיה בתוך כלוב, את מורה טובה מהסוג שלא מוותר, מבקש ממך סליחה ומבקש עזרה."</a:t>
            </a:r>
            <a:endParaRPr lang="he-IL" altLang="he-IL" smtClean="0"/>
          </a:p>
          <a:p>
            <a:pPr algn="r" rtl="1">
              <a:spcBef>
                <a:spcPct val="0"/>
              </a:spcBef>
            </a:pPr>
            <a:r>
              <a:rPr lang="he-IL" altLang="he-IL" smtClean="0">
                <a:solidFill>
                  <a:srgbClr val="000000"/>
                </a:solidFill>
                <a:sym typeface="Calibri" panose="020F0502020204030204" pitchFamily="34" charset="0"/>
              </a:rPr>
              <a:t>המכתב הזה היה נקודת מפנה חשובה מאוד, הצוות הרגיש שסוף סוף הוא משתנה ואף מבקש את עזרתם.</a:t>
            </a:r>
            <a:endParaRPr lang="he-IL" altLang="he-IL" smtClean="0"/>
          </a:p>
          <a:p>
            <a:pPr algn="r" rtl="1">
              <a:spcBef>
                <a:spcPct val="0"/>
              </a:spcBef>
            </a:pPr>
            <a:r>
              <a:rPr lang="he-IL" altLang="he-IL" smtClean="0">
                <a:solidFill>
                  <a:srgbClr val="000000"/>
                </a:solidFill>
                <a:sym typeface="Calibri" panose="020F0502020204030204" pitchFamily="34" charset="0"/>
              </a:rPr>
              <a:t>לאחר המכתב הייתה שיחה עם המנהל והמחנכת. בניגוד לעבר דן הקשיב בשיחה, היה מאופק לא תקף ולא התגונן. הוא הוזמן להיות עם הכתה בשיעור האחרון לפני היציאה לחופש שהיה מעין מסיבת חנוכה.</a:t>
            </a:r>
            <a:endParaRPr lang="he-IL" altLang="he-IL" smtClean="0"/>
          </a:p>
          <a:p>
            <a:pPr algn="r" rtl="1">
              <a:spcBef>
                <a:spcPct val="0"/>
              </a:spcBef>
            </a:pPr>
            <a:r>
              <a:rPr lang="he-IL" altLang="he-IL" smtClean="0"/>
              <a:t/>
            </a:r>
            <a:br>
              <a:rPr lang="he-IL" altLang="he-IL" smtClean="0"/>
            </a:br>
            <a:r>
              <a:rPr lang="he-IL" altLang="he-IL" smtClean="0"/>
              <a:t/>
            </a:r>
            <a:br>
              <a:rPr lang="he-IL" altLang="he-IL" smtClean="0"/>
            </a:br>
            <a:endParaRPr lang="he-IL" altLang="he-IL" smtClean="0"/>
          </a:p>
        </p:txBody>
      </p:sp>
      <p:sp>
        <p:nvSpPr>
          <p:cNvPr id="29700" name="Google Shape;330;p14: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87BC486-EAF3-4C3D-A700-5D7005D562FB}" type="slidenum">
              <a:rPr lang="he-IL" altLang="he-IL"/>
              <a:pPr algn="l">
                <a:spcBef>
                  <a:spcPct val="0"/>
                </a:spcBef>
              </a:pPr>
              <a:t>14</a:t>
            </a:fld>
            <a:endParaRPr lang="he-IL" altLang="he-IL"/>
          </a:p>
        </p:txBody>
      </p:sp>
    </p:spTree>
    <p:extLst>
      <p:ext uri="{BB962C8B-B14F-4D97-AF65-F5344CB8AC3E}">
        <p14:creationId xmlns:p14="http://schemas.microsoft.com/office/powerpoint/2010/main" val="373239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328;p14: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1747" name="Google Shape;329;p14: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המהלך הזה היה לא פשוט לדן היה קשה בתחילה אך הצוות וההורים עמדו באומץ רב ולא ויתרו, בתחילה ההורים שהתקשו לראות את בנם במצב מתוסכל עזרו לו לכתוב מכתב, יניב שראה את המכתב הבהיר להם שכיוון שדן לא כתב אותו זה נראה לו לפתור אותו מאחריות. הצענו שיניב יעזור לדן להכין משהו למחנכת על מנת שדן יוכל לבטא את לקיחת האחריות באקט התנהגותי, היה צורך להבהיר לצוות שאין כאן ניסיון להכניע אותו אלא ניסיון אמיתי לעזור לו במהלך.</a:t>
            </a:r>
            <a:endParaRPr lang="he-IL" altLang="he-IL" smtClean="0"/>
          </a:p>
          <a:p>
            <a:pPr algn="r" rtl="1">
              <a:spcBef>
                <a:spcPct val="0"/>
              </a:spcBef>
            </a:pPr>
            <a:r>
              <a:rPr lang="he-IL" altLang="he-IL" smtClean="0">
                <a:solidFill>
                  <a:srgbClr val="000000"/>
                </a:solidFill>
                <a:sym typeface="Calibri" panose="020F0502020204030204" pitchFamily="34" charset="0"/>
              </a:rPr>
              <a:t>הרצון שלנו היה שדן יעשה משהו שמראה שהוא לוקח אחריות , לא היו חשובות לנו המילים. חיפשנו לראות הדדיות בקשר, פגעת באדם קרוב ואהוב אי אפשר לחזור לסדר היום.</a:t>
            </a:r>
            <a:endParaRPr lang="he-IL" altLang="he-IL" smtClean="0"/>
          </a:p>
          <a:p>
            <a:pPr algn="r" rtl="1">
              <a:spcBef>
                <a:spcPct val="0"/>
              </a:spcBef>
            </a:pPr>
            <a:r>
              <a:rPr lang="he-IL" altLang="he-IL" smtClean="0">
                <a:solidFill>
                  <a:srgbClr val="000000"/>
                </a:solidFill>
                <a:sym typeface="Calibri" panose="020F0502020204030204" pitchFamily="34" charset="0"/>
              </a:rPr>
              <a:t>בסופו של דבר בשיעור שהיה עם סייעת שהייתה הכי סקפטית קרה הדבר (כאן להעתיק את ההודעה של הסייעת (12.12)(+המכתב שכתב)</a:t>
            </a:r>
            <a:endParaRPr lang="he-IL" altLang="he-IL" smtClean="0"/>
          </a:p>
          <a:p>
            <a:pPr algn="r" rtl="1">
              <a:spcBef>
                <a:spcPct val="0"/>
              </a:spcBef>
            </a:pPr>
            <a:r>
              <a:rPr lang="he-IL" altLang="he-IL" smtClean="0">
                <a:solidFill>
                  <a:srgbClr val="000000"/>
                </a:solidFill>
                <a:sym typeface="Calibri" panose="020F0502020204030204" pitchFamily="34" charset="0"/>
              </a:rPr>
              <a:t>ובמכתב כתב</a:t>
            </a:r>
            <a:endParaRPr lang="he-IL" altLang="he-IL" smtClean="0"/>
          </a:p>
          <a:p>
            <a:pPr algn="r" rtl="1">
              <a:spcBef>
                <a:spcPct val="0"/>
              </a:spcBef>
            </a:pPr>
            <a:r>
              <a:rPr lang="he-IL" altLang="he-IL" b="1" smtClean="0">
                <a:solidFill>
                  <a:srgbClr val="000000"/>
                </a:solidFill>
                <a:sym typeface="Calibri" panose="020F0502020204030204" pitchFamily="34" charset="0"/>
              </a:rPr>
              <a:t>"אני מצטער על מה שקרה, אני מודה, עשיתי טעות, ואני רוצה לתקן ולא יודע איך? אני מרגיש כמו חיה בתוך כלוב, את מורה טובה מהסוג שלא מוותר, מבקש ממך סליחה ומבקש עזרה."</a:t>
            </a:r>
            <a:endParaRPr lang="he-IL" altLang="he-IL" smtClean="0"/>
          </a:p>
          <a:p>
            <a:pPr algn="r" rtl="1">
              <a:spcBef>
                <a:spcPct val="0"/>
              </a:spcBef>
            </a:pPr>
            <a:r>
              <a:rPr lang="he-IL" altLang="he-IL" smtClean="0">
                <a:solidFill>
                  <a:srgbClr val="000000"/>
                </a:solidFill>
                <a:sym typeface="Calibri" panose="020F0502020204030204" pitchFamily="34" charset="0"/>
              </a:rPr>
              <a:t>המכתב הזה היה נקודת מפנה חשובה מאוד, הצוות הרגיש שסוף סוף הוא משתנה ואף מבקש את עזרתם.</a:t>
            </a:r>
            <a:endParaRPr lang="he-IL" altLang="he-IL" smtClean="0"/>
          </a:p>
          <a:p>
            <a:pPr algn="r" rtl="1">
              <a:spcBef>
                <a:spcPct val="0"/>
              </a:spcBef>
            </a:pPr>
            <a:r>
              <a:rPr lang="he-IL" altLang="he-IL" smtClean="0">
                <a:solidFill>
                  <a:srgbClr val="000000"/>
                </a:solidFill>
                <a:sym typeface="Calibri" panose="020F0502020204030204" pitchFamily="34" charset="0"/>
              </a:rPr>
              <a:t>לאחר המכתב הייתה שיחה עם המנהל והמחנכת. בניגוד לעבר דן הקשיב בשיחה, היה מאופק לא תקף ולא התגונן. הוא הוזמן להיות עם הכתה בשיעור האחרון לפני היציאה לחופש שהיה מעין מסיבת חנוכה.</a:t>
            </a:r>
            <a:endParaRPr lang="he-IL" altLang="he-IL" smtClean="0"/>
          </a:p>
          <a:p>
            <a:pPr algn="r" rtl="1">
              <a:spcBef>
                <a:spcPct val="0"/>
              </a:spcBef>
            </a:pPr>
            <a:r>
              <a:rPr lang="he-IL" altLang="he-IL" smtClean="0"/>
              <a:t/>
            </a:r>
            <a:br>
              <a:rPr lang="he-IL" altLang="he-IL" smtClean="0"/>
            </a:br>
            <a:r>
              <a:rPr lang="he-IL" altLang="he-IL" smtClean="0"/>
              <a:t/>
            </a:r>
            <a:br>
              <a:rPr lang="he-IL" altLang="he-IL" smtClean="0"/>
            </a:br>
            <a:endParaRPr lang="he-IL" altLang="he-IL" smtClean="0"/>
          </a:p>
        </p:txBody>
      </p:sp>
      <p:sp>
        <p:nvSpPr>
          <p:cNvPr id="31748" name="Google Shape;330;p14: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643F4D6-CABC-47BF-AE25-AEA043A5F3D2}" type="slidenum">
              <a:rPr lang="he-IL" altLang="he-IL"/>
              <a:pPr algn="l">
                <a:spcBef>
                  <a:spcPct val="0"/>
                </a:spcBef>
              </a:pPr>
              <a:t>15</a:t>
            </a:fld>
            <a:endParaRPr lang="he-IL" altLang="he-IL"/>
          </a:p>
        </p:txBody>
      </p:sp>
    </p:spTree>
    <p:extLst>
      <p:ext uri="{BB962C8B-B14F-4D97-AF65-F5344CB8AC3E}">
        <p14:creationId xmlns:p14="http://schemas.microsoft.com/office/powerpoint/2010/main" val="373864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18;p3: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119;p3: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b="1" smtClean="0">
                <a:solidFill>
                  <a:srgbClr val="000000"/>
                </a:solidFill>
                <a:sym typeface="Calibri" panose="020F0502020204030204" pitchFamily="34" charset="0"/>
              </a:rPr>
              <a:t>המיכל כספוג</a:t>
            </a:r>
            <a:endParaRPr lang="he-IL" altLang="he-IL" smtClean="0"/>
          </a:p>
          <a:p>
            <a:pPr algn="r" rtl="1">
              <a:spcBef>
                <a:spcPct val="0"/>
              </a:spcBef>
            </a:pPr>
            <a:r>
              <a:rPr lang="he-IL" altLang="he-IL" smtClean="0">
                <a:solidFill>
                  <a:srgbClr val="000000"/>
                </a:solidFill>
                <a:sym typeface="Calibri" panose="020F0502020204030204" pitchFamily="34" charset="0"/>
              </a:rPr>
              <a:t>במשך תקופה ארוכה מאוד צוות בי"ס וההורים בבית ספגו את האלימות של דן . מובן שלכולם היה ברור כי אלימות היא דבר רע, אך האופן שבו המסר ביחס לאלימות הועבר לילד לא היה בהיר ונדמה היה שהעמדה הפנימית של המבוגרים המגדלים הייתה כי אין ברירה ובשל הלקות של דן  צריך לספוג את ההתנהגות האלימה שלו. גם כאשר הצוות הבין שצריך לעצור את האלימות הם ביטאו זאת ממקום כועס, מוצף, וחרד. </a:t>
            </a:r>
            <a:r>
              <a:rPr lang="he-IL" altLang="he-IL" b="1" smtClean="0">
                <a:solidFill>
                  <a:srgbClr val="000000"/>
                </a:solidFill>
                <a:sym typeface="Calibri" panose="020F0502020204030204" pitchFamily="34" charset="0"/>
              </a:rPr>
              <a:t>לתחושתם</a:t>
            </a:r>
            <a:r>
              <a:rPr lang="he-IL" altLang="he-IL" smtClean="0">
                <a:solidFill>
                  <a:srgbClr val="000000"/>
                </a:solidFill>
                <a:sym typeface="Calibri" panose="020F0502020204030204" pitchFamily="34" charset="0"/>
              </a:rPr>
              <a:t> ההורים לא "ראו" אותם ואת ההתמודדות שלהם ודרשו מהם להמשיך  להכיל במשמעות של לספוג. ההורים מנגד הרגישו כי הצוות תוקף אותם ואינו מצליח למצוא את הדרך לעבוד עם דן. נוצרה דינמיקה ביניהם של מאבקי כוח עדי כדי כך שבישיבות כל "צד"  הביא "תיגבורת": הם הביאו את הפסיכולוגית והצוות הביא את מדריכת המתי"א. השיח היה של מאבק כוח ולא התקדם. </a:t>
            </a:r>
            <a:endParaRPr lang="he-IL" altLang="he-IL" smtClean="0"/>
          </a:p>
          <a:p>
            <a:pPr algn="r" rtl="1">
              <a:spcBef>
                <a:spcPct val="0"/>
              </a:spcBef>
            </a:pPr>
            <a:r>
              <a:rPr lang="he-IL" altLang="he-IL" smtClean="0">
                <a:solidFill>
                  <a:srgbClr val="000000"/>
                </a:solidFill>
                <a:sym typeface="Calibri" panose="020F0502020204030204" pitchFamily="34" charset="0"/>
              </a:rPr>
              <a:t>בשלב הזה האבחנה של דן על הרצף האוטיסטי, וכילד מוצף עם חרדות יצרה הרבה בילבול.</a:t>
            </a:r>
            <a:endParaRPr lang="he-IL" altLang="he-IL" smtClean="0"/>
          </a:p>
          <a:p>
            <a:pPr algn="r" rtl="1">
              <a:spcBef>
                <a:spcPct val="0"/>
              </a:spcBef>
            </a:pPr>
            <a:r>
              <a:rPr lang="he-IL" altLang="he-IL" smtClean="0">
                <a:solidFill>
                  <a:srgbClr val="000000"/>
                </a:solidFill>
                <a:sym typeface="Calibri" panose="020F0502020204030204" pitchFamily="34" charset="0"/>
              </a:rPr>
              <a:t>הצוות לא הבין מה מותר לו לעשות ומה לא? עלו שאלות כגון: האם ניתן בכלל לעצור את האלימות? האם זה בידינו? האם אנחנו המסגרת המתאימה? האם הוא יכול לשלוט בעצמו?</a:t>
            </a:r>
            <a:endParaRPr lang="he-IL" altLang="he-IL" smtClean="0"/>
          </a:p>
          <a:p>
            <a:pPr algn="r" rtl="1">
              <a:spcBef>
                <a:spcPct val="0"/>
              </a:spcBef>
            </a:pPr>
            <a:r>
              <a:rPr lang="he-IL" altLang="he-IL" smtClean="0">
                <a:solidFill>
                  <a:srgbClr val="000000"/>
                </a:solidFill>
                <a:sym typeface="Calibri" panose="020F0502020204030204" pitchFamily="34" charset="0"/>
              </a:rPr>
              <a:t>ההורים רק הגבירו את עוצמת השאלות בכך שהם תיארו מצבים דומים בבית. האם סיפרה כי גם אותה הוא צובט  ומכה לעיתים לפתע פתאום. התחושה של הצוות הייתה של חוסר אונים מול האלימות. ההורים בלבלו את הצוות באמירות מנוגדות: מצד אחד הם אכן  חושבים שדן צריך להפסיק את האלימות אך מצד שני הצוות צריך להבין שיש סיבות מובנות לאלימות ולכן המסר הסמוי היה אם נבין את המניעים ונתייחס אליהם האלימות תפחת.</a:t>
            </a:r>
            <a:endParaRPr lang="he-IL" altLang="he-IL" smtClean="0"/>
          </a:p>
          <a:p>
            <a:pPr algn="r" rtl="1">
              <a:spcBef>
                <a:spcPct val="0"/>
              </a:spcBef>
            </a:pPr>
            <a:r>
              <a:rPr lang="he-IL" altLang="he-IL" smtClean="0"/>
              <a:t/>
            </a:r>
            <a:br>
              <a:rPr lang="he-IL" altLang="he-IL" smtClean="0"/>
            </a:br>
            <a:endParaRPr lang="he-IL" altLang="he-IL" b="1" smtClean="0"/>
          </a:p>
          <a:p>
            <a:pPr algn="r" rtl="1">
              <a:spcBef>
                <a:spcPct val="0"/>
              </a:spcBef>
            </a:pPr>
            <a:r>
              <a:rPr lang="he-IL" altLang="he-IL" smtClean="0"/>
              <a:t/>
            </a:r>
            <a:br>
              <a:rPr lang="he-IL" altLang="he-IL" smtClean="0"/>
            </a:br>
            <a:endParaRPr lang="he-IL" altLang="he-IL" smtClean="0"/>
          </a:p>
        </p:txBody>
      </p:sp>
      <p:sp>
        <p:nvSpPr>
          <p:cNvPr id="7172" name="Google Shape;120;p3: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CB30B2E-6136-44D2-A412-292489AD0EC1}" type="slidenum">
              <a:rPr lang="he-IL" altLang="he-IL"/>
              <a:pPr algn="l">
                <a:spcBef>
                  <a:spcPct val="0"/>
                </a:spcBef>
              </a:pPr>
              <a:t>3</a:t>
            </a:fld>
            <a:endParaRPr lang="he-IL" altLang="he-IL"/>
          </a:p>
        </p:txBody>
      </p:sp>
    </p:spTree>
    <p:extLst>
      <p:ext uri="{BB962C8B-B14F-4D97-AF65-F5344CB8AC3E}">
        <p14:creationId xmlns:p14="http://schemas.microsoft.com/office/powerpoint/2010/main" val="126740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40;p4: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219" name="Google Shape;141;p4: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בשלב הזה הצוות הגיע ל"קצה" ולא היה מוכן לסבול יותר את האלימות, התוצאה הייתה שהם הודיעו שאין להם יותר כלים לטפל בדן והם מעוניינים להעלות אותו לועדת השמה על מנת שיעבור למסגרת אחרת. מנהל בי"ס הזעיק אותי לפגישה עם ההורים.</a:t>
            </a:r>
            <a:endParaRPr lang="he-IL" altLang="he-IL" smtClean="0"/>
          </a:p>
          <a:p>
            <a:pPr algn="r" rtl="1">
              <a:spcBef>
                <a:spcPct val="0"/>
              </a:spcBef>
            </a:pPr>
            <a:r>
              <a:rPr lang="he-IL" altLang="he-IL" b="1" smtClean="0">
                <a:solidFill>
                  <a:srgbClr val="000000"/>
                </a:solidFill>
                <a:sym typeface="Calibri" panose="020F0502020204030204" pitchFamily="34" charset="0"/>
              </a:rPr>
              <a:t>"תפקיד המיכל להחזיר באופן מעובד תחושות גולמיות בלתי מעובדות"</a:t>
            </a:r>
            <a:endParaRPr lang="he-IL" altLang="he-IL" smtClean="0"/>
          </a:p>
          <a:p>
            <a:pPr algn="r" rtl="1">
              <a:spcBef>
                <a:spcPct val="0"/>
              </a:spcBef>
            </a:pPr>
            <a:r>
              <a:rPr lang="he-IL" altLang="he-IL" b="1" smtClean="0">
                <a:solidFill>
                  <a:srgbClr val="000000"/>
                </a:solidFill>
                <a:sym typeface="Calibri" panose="020F0502020204030204" pitchFamily="34" charset="0"/>
              </a:rPr>
              <a:t>הברית עם המנהל והצוות</a:t>
            </a:r>
            <a:r>
              <a:rPr lang="he-IL" altLang="he-IL" smtClean="0">
                <a:solidFill>
                  <a:srgbClr val="000000"/>
                </a:solidFill>
                <a:sym typeface="Calibri" panose="020F0502020204030204" pitchFamily="34" charset="0"/>
              </a:rPr>
              <a:t> -בשלב הזה אני הייתי צריכה  ליצור תנאים חדשים במערכות היחסים שנוצרו. לתעל את המוצפות, הכעס, החרדה ותחושת חוסר האונים של בי"ס לתקשורת בהירה ומגדלת. נתתי הכרה לכך שהם בהחלט אינם אמורים לספוג אלימות  הזמנתי אותם לחבור אלי לשימוש בשפה המגדלת, לשם עצירת האלימות וחידוש תהליך ההתפתחות של דן. לקח לי זמן להסביר למנהל שאם הם מגייסים אותי לישיבה "ככוח" לעזור להם להוציא את הילד מבית הספר אין צורך שאגיע. אני הסכמתי להגיע רק במידה ומטרת השיחה תהיה להביא את ההורים ובית הספר לעבודה משותפת שבמרכזה מיגור האלימות. והתפתחות. הייתי צריכה להחזיר לצוות בית הספר את תחושת היכולת שלהם להצליח והאופטימיות כי יש בידם לעזור לדן. הזכרתי להם מצבים בהם הצליחו עם ילדים אחרים וכד'</a:t>
            </a:r>
            <a:endParaRPr lang="he-IL" altLang="he-IL" smtClean="0"/>
          </a:p>
          <a:p>
            <a:pPr algn="r" rtl="1">
              <a:spcBef>
                <a:spcPct val="0"/>
              </a:spcBef>
            </a:pPr>
            <a:r>
              <a:rPr lang="he-IL" altLang="he-IL" b="1" smtClean="0">
                <a:solidFill>
                  <a:srgbClr val="000000"/>
                </a:solidFill>
                <a:sym typeface="Calibri" panose="020F0502020204030204" pitchFamily="34" charset="0"/>
              </a:rPr>
              <a:t>הברית עם ההורים- </a:t>
            </a:r>
            <a:r>
              <a:rPr lang="he-IL" altLang="he-IL" smtClean="0">
                <a:solidFill>
                  <a:srgbClr val="000000"/>
                </a:solidFill>
                <a:sym typeface="Calibri" panose="020F0502020204030204" pitchFamily="34" charset="0"/>
              </a:rPr>
              <a:t>הפגישה עם ההורים הייתה מורכבת והתחילה בתחושות קשות</a:t>
            </a:r>
            <a:r>
              <a:rPr lang="he-IL" altLang="he-IL" b="1" smtClean="0">
                <a:solidFill>
                  <a:srgbClr val="000000"/>
                </a:solidFill>
                <a:sym typeface="Calibri" panose="020F0502020204030204" pitchFamily="34" charset="0"/>
              </a:rPr>
              <a:t>, </a:t>
            </a:r>
            <a:r>
              <a:rPr lang="he-IL" altLang="he-IL" smtClean="0">
                <a:solidFill>
                  <a:srgbClr val="000000"/>
                </a:solidFill>
                <a:sym typeface="Calibri" panose="020F0502020204030204" pitchFamily="34" charset="0"/>
              </a:rPr>
              <a:t>תפקידי בתוך הפגישה היה להיות גשר בין ביס וההורים. להיות מגדלור עבור ביס וההורים כאחד. כל אחד מהם צריך להרגיש מוגן ומובן. במהלך הפגישה האבא כעס מאוד ותקף את הצוות. הצגתי את עקרונות שיטת אייכה ויישרתי קו עם ההורים בנוגע לכך שככל הנראה יש מצב שבו הסביבה בה דן חי ולומד מאפשרת מבלי להתכוון את ההתנהגות האלימה.  אנחנו מגיעים להבנה משותפת כי אם ברצוננו לא לאפשר את ההתנהגות האלימה עלינו להבין מה באופן בו הסביבה מתנהלת מול דן מאפשר לו להמשיך ולנהוג באלימות..</a:t>
            </a:r>
            <a:endParaRPr lang="he-IL" altLang="he-IL" b="1" smtClean="0">
              <a:solidFill>
                <a:srgbClr val="000000"/>
              </a:solidFill>
              <a:sym typeface="Calibri" panose="020F0502020204030204" pitchFamily="34" charset="0"/>
            </a:endParaRPr>
          </a:p>
          <a:p>
            <a:pPr algn="r" rtl="1">
              <a:spcBef>
                <a:spcPct val="0"/>
              </a:spcBef>
            </a:pPr>
            <a:r>
              <a:rPr lang="he-IL" altLang="he-IL" smtClean="0">
                <a:solidFill>
                  <a:srgbClr val="000000"/>
                </a:solidFill>
                <a:sym typeface="Calibri" panose="020F0502020204030204" pitchFamily="34" charset="0"/>
              </a:rPr>
              <a:t>השתמשתי  בשושנת היחסים של אייכה על מנת  להסביר להורים ולצוות בית הספר שהפניות שלהם עד כה לדן באמצעות שיחות ובקשות אינן יעילות מאחר ודן </a:t>
            </a:r>
            <a:r>
              <a:rPr lang="he-IL" altLang="he-IL" b="1" smtClean="0">
                <a:solidFill>
                  <a:srgbClr val="000000"/>
                </a:solidFill>
                <a:sym typeface="Calibri" panose="020F0502020204030204" pitchFamily="34" charset="0"/>
              </a:rPr>
              <a:t>אינו בתדר</a:t>
            </a:r>
            <a:r>
              <a:rPr lang="he-IL" altLang="he-IL" smtClean="0">
                <a:solidFill>
                  <a:srgbClr val="000000"/>
                </a:solidFill>
                <a:sym typeface="Calibri" panose="020F0502020204030204" pitchFamily="34" charset="0"/>
              </a:rPr>
              <a:t> של שותפות או התחשבות ולכן הוא אינו נענה למסרים המילוליים שהם משדרים לו.  אמרתי כי בשלב ראשון עלינו למנוע את האפשרות שהוא יתנהג באלימות באמצעות נקיטת פעולות.</a:t>
            </a:r>
            <a:endParaRPr lang="he-IL" altLang="he-IL" smtClean="0"/>
          </a:p>
          <a:p>
            <a:pPr algn="r" rtl="1">
              <a:spcBef>
                <a:spcPct val="0"/>
              </a:spcBef>
            </a:pPr>
            <a:r>
              <a:rPr lang="he-IL" altLang="he-IL" smtClean="0"/>
              <a:t/>
            </a:r>
            <a:br>
              <a:rPr lang="he-IL" altLang="he-IL" smtClean="0"/>
            </a:br>
            <a:endParaRPr lang="he-IL" altLang="he-IL" b="1" smtClean="0"/>
          </a:p>
        </p:txBody>
      </p:sp>
      <p:sp>
        <p:nvSpPr>
          <p:cNvPr id="9220" name="Google Shape;142;p4: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41C5553-A66A-4663-8DA9-4375CCE8C27B}" type="slidenum">
              <a:rPr lang="he-IL" altLang="he-IL"/>
              <a:pPr algn="l">
                <a:spcBef>
                  <a:spcPct val="0"/>
                </a:spcBef>
              </a:pPr>
              <a:t>4</a:t>
            </a:fld>
            <a:endParaRPr lang="he-IL" altLang="he-IL"/>
          </a:p>
        </p:txBody>
      </p:sp>
    </p:spTree>
    <p:extLst>
      <p:ext uri="{BB962C8B-B14F-4D97-AF65-F5344CB8AC3E}">
        <p14:creationId xmlns:p14="http://schemas.microsoft.com/office/powerpoint/2010/main" val="240426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4;p5: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1267" name="Google Shape;155;p5: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smtClean="0">
                <a:solidFill>
                  <a:srgbClr val="000000"/>
                </a:solidFill>
                <a:sym typeface="Calibri" panose="020F0502020204030204" pitchFamily="34" charset="0"/>
              </a:rPr>
              <a:t>הצגתי בפניהם את התכנית של קשר שומר.  בהתאם לתכנית זו נבנית לילד </a:t>
            </a:r>
            <a:r>
              <a:rPr lang="he-IL" altLang="he-IL" b="1" smtClean="0">
                <a:solidFill>
                  <a:srgbClr val="000000"/>
                </a:solidFill>
                <a:sym typeface="Calibri" panose="020F0502020204030204" pitchFamily="34" charset="0"/>
              </a:rPr>
              <a:t>תכנית אישית </a:t>
            </a:r>
            <a:r>
              <a:rPr lang="he-IL" altLang="he-IL" smtClean="0">
                <a:solidFill>
                  <a:srgbClr val="000000"/>
                </a:solidFill>
                <a:sym typeface="Calibri" panose="020F0502020204030204" pitchFamily="34" charset="0"/>
              </a:rPr>
              <a:t>אשר פועלת מחוץ למרחב הכתה, בחדר שקט , את הילד מלווים במשך כל היום מבוגרים מבית הספר. </a:t>
            </a:r>
            <a:endParaRPr lang="he-IL" altLang="he-IL" smtClean="0"/>
          </a:p>
          <a:p>
            <a:pPr algn="r" rtl="1">
              <a:spcBef>
                <a:spcPct val="0"/>
              </a:spcBef>
            </a:pPr>
            <a:r>
              <a:rPr lang="he-IL" altLang="he-IL" smtClean="0">
                <a:solidFill>
                  <a:srgbClr val="000000"/>
                </a:solidFill>
                <a:sym typeface="Calibri" panose="020F0502020204030204" pitchFamily="34" charset="0"/>
              </a:rPr>
              <a:t>למעשה </a:t>
            </a:r>
            <a:r>
              <a:rPr lang="he-IL" altLang="he-IL" b="1" smtClean="0">
                <a:solidFill>
                  <a:srgbClr val="000000"/>
                </a:solidFill>
                <a:sym typeface="Calibri" panose="020F0502020204030204" pitchFamily="34" charset="0"/>
              </a:rPr>
              <a:t>כל בי"ס נערך </a:t>
            </a:r>
            <a:r>
              <a:rPr lang="he-IL" altLang="he-IL" smtClean="0">
                <a:solidFill>
                  <a:srgbClr val="000000"/>
                </a:solidFill>
                <a:sym typeface="Calibri" panose="020F0502020204030204" pitchFamily="34" charset="0"/>
              </a:rPr>
              <a:t>על מנת לעזור לממש את התכנית. (מורים "תורמים" את השעות הפרטניות שלהם) לעיתים נעזר גם בסייעת אישית. המסר המועבר הוא כמו במשפחה ,כאשר למישהו יש בעיה כולם מתגייסים לעזור". מסר זה חשוב מאוד גם עבור המורה שמרגישה כי צוות בי"ס מגבה אותה ונחלץ לעזרתה. כמו גם להורים שעד כה היו בחוויה כי בי"ס לא עושה מאמץ, וחוו הרבה השעיות של ילדם, ולפתע חווים </a:t>
            </a:r>
            <a:r>
              <a:rPr lang="he-IL" altLang="he-IL" b="1" smtClean="0">
                <a:solidFill>
                  <a:srgbClr val="000000"/>
                </a:solidFill>
                <a:sym typeface="Calibri" panose="020F0502020204030204" pitchFamily="34" charset="0"/>
              </a:rPr>
              <a:t>מעטפת של ביטחון </a:t>
            </a:r>
            <a:r>
              <a:rPr lang="he-IL" altLang="he-IL" smtClean="0">
                <a:solidFill>
                  <a:srgbClr val="000000"/>
                </a:solidFill>
                <a:sym typeface="Calibri" panose="020F0502020204030204" pitchFamily="34" charset="0"/>
              </a:rPr>
              <a:t>ורצון לעזור לילד שלהם דבר המשנה את הדינמיקה בניהם. וכך מגייס אותם לעבודה משותפת.</a:t>
            </a:r>
            <a:endParaRPr lang="he-IL" altLang="he-IL" smtClean="0"/>
          </a:p>
          <a:p>
            <a:pPr algn="r" rtl="1">
              <a:spcBef>
                <a:spcPct val="0"/>
              </a:spcBef>
            </a:pPr>
            <a:r>
              <a:rPr lang="he-IL" altLang="he-IL" smtClean="0">
                <a:solidFill>
                  <a:srgbClr val="000000"/>
                </a:solidFill>
                <a:sym typeface="Calibri" panose="020F0502020204030204" pitchFamily="34" charset="0"/>
              </a:rPr>
              <a:t>מסר זה מועבר גם לילד-"כל צוות בי"ס מודאג ממצבך ומתגייס לעזור לך להפסיק את האלימות "במילים </a:t>
            </a:r>
            <a:r>
              <a:rPr lang="he-IL" altLang="he-IL" b="1" smtClean="0">
                <a:solidFill>
                  <a:srgbClr val="000000"/>
                </a:solidFill>
                <a:sym typeface="Calibri" panose="020F0502020204030204" pitchFamily="34" charset="0"/>
              </a:rPr>
              <a:t>אחרות-השגרה הופסקה-מה </a:t>
            </a:r>
            <a:r>
              <a:rPr lang="he-IL" altLang="he-IL" smtClean="0">
                <a:solidFill>
                  <a:srgbClr val="000000"/>
                </a:solidFill>
                <a:sym typeface="Calibri" panose="020F0502020204030204" pitchFamily="34" charset="0"/>
              </a:rPr>
              <a:t>שהיה עד כה לא יכול להימשך</a:t>
            </a:r>
            <a:r>
              <a:rPr lang="he-IL" altLang="he-IL" b="1" smtClean="0">
                <a:solidFill>
                  <a:srgbClr val="000000"/>
                </a:solidFill>
                <a:sym typeface="Calibri" panose="020F0502020204030204" pitchFamily="34" charset="0"/>
              </a:rPr>
              <a:t>. </a:t>
            </a:r>
            <a:endParaRPr lang="he-IL" altLang="he-IL" smtClean="0"/>
          </a:p>
          <a:p>
            <a:pPr algn="r" rtl="1">
              <a:spcBef>
                <a:spcPct val="0"/>
              </a:spcBef>
            </a:pPr>
            <a:r>
              <a:rPr lang="he-IL" altLang="he-IL" smtClean="0"/>
              <a:t/>
            </a:r>
            <a:br>
              <a:rPr lang="he-IL" altLang="he-IL" smtClean="0"/>
            </a:br>
            <a:r>
              <a:rPr lang="he-IL" altLang="he-IL" smtClean="0">
                <a:solidFill>
                  <a:srgbClr val="000000"/>
                </a:solidFill>
                <a:sym typeface="Calibri" panose="020F0502020204030204" pitchFamily="34" charset="0"/>
              </a:rPr>
              <a:t>הסברתי להוריו של דן כי עלינו </a:t>
            </a:r>
            <a:r>
              <a:rPr lang="he-IL" altLang="he-IL" b="1" smtClean="0">
                <a:solidFill>
                  <a:srgbClr val="000000"/>
                </a:solidFill>
                <a:sym typeface="Calibri" panose="020F0502020204030204" pitchFamily="34" charset="0"/>
              </a:rPr>
              <a:t>להעביר לדן מסר באמצעות מעשים ולא רק במילים</a:t>
            </a:r>
            <a:r>
              <a:rPr lang="he-IL" altLang="he-IL" smtClean="0">
                <a:solidFill>
                  <a:srgbClr val="000000"/>
                </a:solidFill>
                <a:sym typeface="Calibri" panose="020F0502020204030204" pitchFamily="34" charset="0"/>
              </a:rPr>
              <a:t>. ולכן אנו חושבים ולהפעיל את התכנית של </a:t>
            </a:r>
            <a:r>
              <a:rPr lang="he-IL" altLang="he-IL" b="1" smtClean="0">
                <a:solidFill>
                  <a:srgbClr val="000000"/>
                </a:solidFill>
                <a:sym typeface="Calibri" panose="020F0502020204030204" pitchFamily="34" charset="0"/>
              </a:rPr>
              <a:t>קשר שומר</a:t>
            </a:r>
            <a:r>
              <a:rPr lang="he-IL" altLang="he-IL" smtClean="0">
                <a:solidFill>
                  <a:srgbClr val="000000"/>
                </a:solidFill>
                <a:sym typeface="Calibri" panose="020F0502020204030204" pitchFamily="34" charset="0"/>
              </a:rPr>
              <a:t>  עד לקבלת </a:t>
            </a:r>
            <a:r>
              <a:rPr lang="he-IL" altLang="he-IL" b="1" smtClean="0">
                <a:solidFill>
                  <a:srgbClr val="000000"/>
                </a:solidFill>
                <a:sym typeface="Calibri" panose="020F0502020204030204" pitchFamily="34" charset="0"/>
              </a:rPr>
              <a:t>ערבויות </a:t>
            </a:r>
            <a:r>
              <a:rPr lang="he-IL" altLang="he-IL" smtClean="0">
                <a:solidFill>
                  <a:srgbClr val="000000"/>
                </a:solidFill>
                <a:sym typeface="Calibri" panose="020F0502020204030204" pitchFamily="34" charset="0"/>
              </a:rPr>
              <a:t>מדן שההתנהגויות האלימות לא יחזרו על עצמן. מבחינתנו המסר לדן הוא כי עד שלא נהיה בטוחים שלא תפגע בנו או בעצמך לא נוכל לאפשר לך להיות בכתה. </a:t>
            </a:r>
            <a:endParaRPr lang="he-IL" altLang="he-IL" smtClean="0"/>
          </a:p>
          <a:p>
            <a:pPr algn="r" rtl="1">
              <a:spcBef>
                <a:spcPct val="0"/>
              </a:spcBef>
            </a:pPr>
            <a:r>
              <a:rPr lang="he-IL" altLang="he-IL" smtClean="0">
                <a:solidFill>
                  <a:srgbClr val="000000"/>
                </a:solidFill>
                <a:sym typeface="Calibri" panose="020F0502020204030204" pitchFamily="34" charset="0"/>
              </a:rPr>
              <a:t>בסוף המפגש שהיה לא פשוט, הצלחתי ליצור </a:t>
            </a:r>
            <a:r>
              <a:rPr lang="he-IL" altLang="he-IL" b="1" smtClean="0">
                <a:solidFill>
                  <a:srgbClr val="000000"/>
                </a:solidFill>
                <a:sym typeface="Calibri" panose="020F0502020204030204" pitchFamily="34" charset="0"/>
              </a:rPr>
              <a:t>ברית עם ההורים </a:t>
            </a:r>
            <a:r>
              <a:rPr lang="he-IL" altLang="he-IL" smtClean="0">
                <a:solidFill>
                  <a:srgbClr val="000000"/>
                </a:solidFill>
                <a:sym typeface="Calibri" panose="020F0502020204030204" pitchFamily="34" charset="0"/>
              </a:rPr>
              <a:t>ועם צוות בית הספר ולטעת בהם אמונה שניתן ליצור שינוי בהתנהגותו של דן. ההורים מבקשים שאדבר עם הפסיכולוגית הפרטית שלהם, אני יוצרת עימה קשר וכאן אנו מתחילות עבודה משותפת שתהיה לה משמעות רבה במשך הפעלת התכנית.</a:t>
            </a:r>
            <a:endParaRPr lang="he-IL" altLang="he-IL" smtClean="0"/>
          </a:p>
          <a:p>
            <a:pPr algn="r" rtl="1">
              <a:spcBef>
                <a:spcPct val="0"/>
              </a:spcBef>
            </a:pPr>
            <a:r>
              <a:rPr lang="he-IL" altLang="he-IL" smtClean="0"/>
              <a:t/>
            </a:r>
            <a:br>
              <a:rPr lang="he-IL" altLang="he-IL" smtClean="0"/>
            </a:br>
            <a:endParaRPr lang="he-IL" altLang="he-IL" smtClean="0"/>
          </a:p>
        </p:txBody>
      </p:sp>
      <p:sp>
        <p:nvSpPr>
          <p:cNvPr id="11268" name="Google Shape;156;p5: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7459A65-128B-417D-B664-9815BD1E626C}" type="slidenum">
              <a:rPr lang="he-IL" altLang="he-IL"/>
              <a:pPr algn="l">
                <a:spcBef>
                  <a:spcPct val="0"/>
                </a:spcBef>
              </a:pPr>
              <a:t>5</a:t>
            </a:fld>
            <a:endParaRPr lang="he-IL" altLang="he-IL"/>
          </a:p>
        </p:txBody>
      </p:sp>
    </p:spTree>
    <p:extLst>
      <p:ext uri="{BB962C8B-B14F-4D97-AF65-F5344CB8AC3E}">
        <p14:creationId xmlns:p14="http://schemas.microsoft.com/office/powerpoint/2010/main" val="345520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67;p6: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168;p6: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b="1" smtClean="0">
                <a:solidFill>
                  <a:srgbClr val="000000"/>
                </a:solidFill>
                <a:sym typeface="Calibri" panose="020F0502020204030204" pitchFamily="34" charset="0"/>
              </a:rPr>
              <a:t>תכנית </a:t>
            </a:r>
            <a:r>
              <a:rPr lang="he-IL" altLang="he-IL" smtClean="0">
                <a:solidFill>
                  <a:srgbClr val="000000"/>
                </a:solidFill>
                <a:sym typeface="Calibri" panose="020F0502020204030204" pitchFamily="34" charset="0"/>
              </a:rPr>
              <a:t>"קשר שומר"</a:t>
            </a:r>
            <a:endParaRPr lang="he-IL" altLang="he-IL" smtClean="0"/>
          </a:p>
          <a:p>
            <a:pPr algn="r" rtl="1">
              <a:spcBef>
                <a:spcPct val="0"/>
              </a:spcBef>
            </a:pPr>
            <a:r>
              <a:rPr lang="he-IL" altLang="he-IL" b="1" smtClean="0">
                <a:solidFill>
                  <a:srgbClr val="000000"/>
                </a:solidFill>
                <a:sym typeface="Calibri" panose="020F0502020204030204" pitchFamily="34" charset="0"/>
              </a:rPr>
              <a:t>התכנית מלווה ע"י </a:t>
            </a:r>
            <a:r>
              <a:rPr lang="he-IL" altLang="he-IL" b="1" u="sng" smtClean="0">
                <a:solidFill>
                  <a:srgbClr val="000000"/>
                </a:solidFill>
                <a:sym typeface="Calibri" panose="020F0502020204030204" pitchFamily="34" charset="0"/>
              </a:rPr>
              <a:t>איש מקצוע </a:t>
            </a:r>
            <a:r>
              <a:rPr lang="he-IL" altLang="he-IL" b="1" smtClean="0">
                <a:solidFill>
                  <a:srgbClr val="000000"/>
                </a:solidFill>
                <a:sym typeface="Calibri" panose="020F0502020204030204" pitchFamily="34" charset="0"/>
              </a:rPr>
              <a:t>מומחה המכיר את שיטת אייכה. מיועדת לטיפול בילדים המצויים בעמדת יחס של אלימות כלפי הערך של "אי אלימות" כלפי צוות וילדים בבית הספר. </a:t>
            </a:r>
            <a:endParaRPr lang="he-IL" altLang="he-IL" smtClean="0"/>
          </a:p>
          <a:p>
            <a:pPr algn="r" rtl="1">
              <a:spcBef>
                <a:spcPct val="0"/>
              </a:spcBef>
            </a:pPr>
            <a:r>
              <a:rPr lang="he-IL" altLang="he-IL" b="1" smtClean="0">
                <a:solidFill>
                  <a:srgbClr val="000000"/>
                </a:solidFill>
                <a:sym typeface="Calibri" panose="020F0502020204030204" pitchFamily="34" charset="0"/>
              </a:rPr>
              <a:t>המטרה העיקרית</a:t>
            </a:r>
            <a:r>
              <a:rPr lang="he-IL" altLang="he-IL" smtClean="0">
                <a:solidFill>
                  <a:srgbClr val="000000"/>
                </a:solidFill>
                <a:sym typeface="Calibri" panose="020F0502020204030204" pitchFamily="34" charset="0"/>
              </a:rPr>
              <a:t> – </a:t>
            </a:r>
            <a:r>
              <a:rPr lang="he-IL" altLang="he-IL" u="sng" smtClean="0">
                <a:solidFill>
                  <a:srgbClr val="000000"/>
                </a:solidFill>
                <a:sym typeface="Calibri" panose="020F0502020204030204" pitchFamily="34" charset="0"/>
              </a:rPr>
              <a:t>רכישת מיומנות לוויסות </a:t>
            </a:r>
            <a:r>
              <a:rPr lang="he-IL" altLang="he-IL" b="1" u="sng" smtClean="0">
                <a:solidFill>
                  <a:srgbClr val="000000"/>
                </a:solidFill>
                <a:sym typeface="Calibri" panose="020F0502020204030204" pitchFamily="34" charset="0"/>
              </a:rPr>
              <a:t>עצמי</a:t>
            </a:r>
            <a:r>
              <a:rPr lang="he-IL" altLang="he-IL" u="sng" smtClean="0">
                <a:solidFill>
                  <a:srgbClr val="000000"/>
                </a:solidFill>
                <a:sym typeface="Calibri" panose="020F0502020204030204" pitchFamily="34" charset="0"/>
              </a:rPr>
              <a:t> במצבי תסכול</a:t>
            </a:r>
            <a:r>
              <a:rPr lang="he-IL" altLang="he-IL" smtClean="0">
                <a:solidFill>
                  <a:srgbClr val="000000"/>
                </a:solidFill>
                <a:sym typeface="Calibri" panose="020F0502020204030204" pitchFamily="34" charset="0"/>
              </a:rPr>
              <a:t>. הפסקת מעגל הקשר השלילי שנוצר בין התלמיד לבין המבוגרים בסביבת בית הספר. </a:t>
            </a:r>
            <a:endParaRPr lang="he-IL" altLang="he-IL" b="1" smtClean="0">
              <a:solidFill>
                <a:srgbClr val="000000"/>
              </a:solidFill>
              <a:sym typeface="Calibri" panose="020F0502020204030204" pitchFamily="34" charset="0"/>
            </a:endParaRPr>
          </a:p>
          <a:p>
            <a:pPr algn="r" rtl="1">
              <a:spcBef>
                <a:spcPct val="0"/>
              </a:spcBef>
            </a:pPr>
            <a:r>
              <a:rPr lang="he-IL" altLang="he-IL" b="1" smtClean="0">
                <a:solidFill>
                  <a:srgbClr val="000000"/>
                </a:solidFill>
                <a:sym typeface="Calibri" panose="020F0502020204030204" pitchFamily="34" charset="0"/>
              </a:rPr>
              <a:t>מסר עיקרי- </a:t>
            </a:r>
            <a:r>
              <a:rPr lang="he-IL" altLang="he-IL" b="1" u="sng" smtClean="0">
                <a:solidFill>
                  <a:srgbClr val="000000"/>
                </a:solidFill>
                <a:sym typeface="Calibri" panose="020F0502020204030204" pitchFamily="34" charset="0"/>
              </a:rPr>
              <a:t>לא נוכל לאפשר לך </a:t>
            </a:r>
            <a:r>
              <a:rPr lang="he-IL" altLang="he-IL" smtClean="0">
                <a:solidFill>
                  <a:srgbClr val="000000"/>
                </a:solidFill>
                <a:sym typeface="Calibri" panose="020F0502020204030204" pitchFamily="34" charset="0"/>
              </a:rPr>
              <a:t>להיות בכתה כשאתה פוגע באחרים או עצמך!</a:t>
            </a:r>
            <a:endParaRPr lang="he-IL" altLang="he-IL" smtClean="0"/>
          </a:p>
          <a:p>
            <a:pPr algn="r" rtl="1">
              <a:spcBef>
                <a:spcPct val="0"/>
              </a:spcBef>
            </a:pPr>
            <a:r>
              <a:rPr lang="he-IL" altLang="he-IL" smtClean="0">
                <a:solidFill>
                  <a:srgbClr val="000000"/>
                </a:solidFill>
                <a:sym typeface="Calibri" panose="020F0502020204030204" pitchFamily="34" charset="0"/>
              </a:rPr>
              <a:t>התכנית נקראת "קשר שומר" כיוון שהבסיס שלה הוא בניית קשר מחודש עם מבוגרים מתוך רצון לשמר על הילד מפני עצמו ולשמור עליו שלא יפגע בסביבתו. התוכנית מיועדת ליצור הכרה במגדלים ללא ביטולם, וללא נסיונות להשתלט על האחר באופן פוגעני. בתכנית אנו מבקשים ללמד את הילד את ההדדיות במערכת יחסים וללמד אותו להתייחס אל האחר כאל סובייקט. רק ילד שצולח את השלב ההתפתחותי של היכולת להכיר באחר, יכול להיות מוכל באופן אמיתי, על אף קשייו בתוך בית הספר מבלי לפגוע באחרים או בעצמו.</a:t>
            </a:r>
            <a:endParaRPr lang="he-IL" altLang="he-IL" smtClean="0"/>
          </a:p>
          <a:p>
            <a:pPr algn="r" rtl="1">
              <a:spcBef>
                <a:spcPct val="0"/>
              </a:spcBef>
            </a:pPr>
            <a:r>
              <a:rPr lang="he-IL" altLang="he-IL" smtClean="0">
                <a:solidFill>
                  <a:srgbClr val="000000"/>
                </a:solidFill>
                <a:sym typeface="Calibri" panose="020F0502020204030204" pitchFamily="34" charset="0"/>
              </a:rPr>
              <a:t>התכנית מאפשרת לילד להירגע, ולצאת ממעגל האלימות אליו נכנס. התכנית משנה את הדינמיקה הקשה בין הילד ובין בי"ס . זוהי בנייה מחודשת של  האמון בצוות-מעין </a:t>
            </a:r>
            <a:r>
              <a:rPr lang="he-IL" altLang="he-IL" b="1" u="sng" smtClean="0">
                <a:solidFill>
                  <a:srgbClr val="000000"/>
                </a:solidFill>
                <a:sym typeface="Calibri" panose="020F0502020204030204" pitchFamily="34" charset="0"/>
              </a:rPr>
              <a:t>Restart"" לקשר</a:t>
            </a:r>
            <a:r>
              <a:rPr lang="he-IL" altLang="he-IL" smtClean="0">
                <a:solidFill>
                  <a:srgbClr val="000000"/>
                </a:solidFill>
                <a:sym typeface="Calibri" panose="020F0502020204030204" pitchFamily="34" charset="0"/>
              </a:rPr>
              <a:t>. </a:t>
            </a:r>
            <a:endParaRPr lang="he-IL" altLang="he-IL" smtClean="0"/>
          </a:p>
          <a:p>
            <a:pPr algn="r" rtl="1">
              <a:spcBef>
                <a:spcPct val="0"/>
              </a:spcBef>
            </a:pPr>
            <a:r>
              <a:rPr lang="he-IL" altLang="he-IL" smtClean="0">
                <a:solidFill>
                  <a:srgbClr val="000000"/>
                </a:solidFill>
                <a:sym typeface="Calibri" panose="020F0502020204030204" pitchFamily="34" charset="0"/>
              </a:rPr>
              <a:t>ללא מאבק כוחות אלא רצון לעזור לו להרגיש בטוח ולא לאפשר פגיעה באף אחד- ילדים או צוות .</a:t>
            </a:r>
            <a:endParaRPr lang="he-IL" altLang="he-IL" smtClean="0"/>
          </a:p>
          <a:p>
            <a:pPr algn="r" rtl="1">
              <a:spcBef>
                <a:spcPct val="0"/>
              </a:spcBef>
            </a:pPr>
            <a:r>
              <a:rPr lang="he-IL" altLang="he-IL" smtClean="0">
                <a:solidFill>
                  <a:srgbClr val="000000"/>
                </a:solidFill>
                <a:sym typeface="Calibri" panose="020F0502020204030204" pitchFamily="34" charset="0"/>
              </a:rPr>
              <a:t>ובנוסף ללמד את הילד להתחשב-ולהפסיק לאפשר שימוש </a:t>
            </a:r>
            <a:r>
              <a:rPr lang="he-IL" altLang="he-IL" u="sng" smtClean="0">
                <a:solidFill>
                  <a:srgbClr val="000000"/>
                </a:solidFill>
                <a:sym typeface="Calibri" panose="020F0502020204030204" pitchFamily="34" charset="0"/>
              </a:rPr>
              <a:t>במבוגרים כאובייקט.</a:t>
            </a:r>
            <a:endParaRPr lang="he-IL" altLang="he-IL" u="sng" smtClean="0"/>
          </a:p>
          <a:p>
            <a:pPr algn="r" rtl="1">
              <a:spcBef>
                <a:spcPct val="0"/>
              </a:spcBef>
            </a:pPr>
            <a:r>
              <a:rPr lang="he-IL" altLang="he-IL" smtClean="0"/>
              <a:t/>
            </a:r>
            <a:br>
              <a:rPr lang="he-IL" altLang="he-IL" smtClean="0"/>
            </a:br>
            <a:endParaRPr lang="he-IL" altLang="he-IL" smtClean="0">
              <a:solidFill>
                <a:srgbClr val="000000"/>
              </a:solidFill>
              <a:sym typeface="Calibri" panose="020F0502020204030204" pitchFamily="34" charset="0"/>
            </a:endParaRPr>
          </a:p>
        </p:txBody>
      </p:sp>
      <p:sp>
        <p:nvSpPr>
          <p:cNvPr id="13316" name="Google Shape;169;p6: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7040D81-56F0-4830-BD5F-1E75D21EF993}" type="slidenum">
              <a:rPr lang="he-IL" altLang="he-IL"/>
              <a:pPr algn="l">
                <a:spcBef>
                  <a:spcPct val="0"/>
                </a:spcBef>
              </a:pPr>
              <a:t>6</a:t>
            </a:fld>
            <a:endParaRPr lang="he-IL" altLang="he-IL"/>
          </a:p>
        </p:txBody>
      </p:sp>
    </p:spTree>
    <p:extLst>
      <p:ext uri="{BB962C8B-B14F-4D97-AF65-F5344CB8AC3E}">
        <p14:creationId xmlns:p14="http://schemas.microsoft.com/office/powerpoint/2010/main" val="91714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67;p6: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5363" name="Google Shape;168;p6: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b="1" smtClean="0">
                <a:solidFill>
                  <a:srgbClr val="000000"/>
                </a:solidFill>
                <a:sym typeface="Calibri" panose="020F0502020204030204" pitchFamily="34" charset="0"/>
              </a:rPr>
              <a:t>תכנית </a:t>
            </a:r>
            <a:r>
              <a:rPr lang="he-IL" altLang="he-IL" smtClean="0">
                <a:solidFill>
                  <a:srgbClr val="000000"/>
                </a:solidFill>
                <a:sym typeface="Calibri" panose="020F0502020204030204" pitchFamily="34" charset="0"/>
              </a:rPr>
              <a:t>"קשר שומר"</a:t>
            </a:r>
            <a:endParaRPr lang="he-IL" altLang="he-IL" smtClean="0"/>
          </a:p>
          <a:p>
            <a:pPr algn="r" rtl="1">
              <a:spcBef>
                <a:spcPct val="0"/>
              </a:spcBef>
            </a:pPr>
            <a:r>
              <a:rPr lang="he-IL" altLang="he-IL" b="1" smtClean="0">
                <a:solidFill>
                  <a:srgbClr val="000000"/>
                </a:solidFill>
                <a:sym typeface="Calibri" panose="020F0502020204030204" pitchFamily="34" charset="0"/>
              </a:rPr>
              <a:t>התכנית מלווה ע"י </a:t>
            </a:r>
            <a:r>
              <a:rPr lang="he-IL" altLang="he-IL" b="1" u="sng" smtClean="0">
                <a:solidFill>
                  <a:srgbClr val="000000"/>
                </a:solidFill>
                <a:sym typeface="Calibri" panose="020F0502020204030204" pitchFamily="34" charset="0"/>
              </a:rPr>
              <a:t>איש מקצוע </a:t>
            </a:r>
            <a:r>
              <a:rPr lang="he-IL" altLang="he-IL" b="1" smtClean="0">
                <a:solidFill>
                  <a:srgbClr val="000000"/>
                </a:solidFill>
                <a:sym typeface="Calibri" panose="020F0502020204030204" pitchFamily="34" charset="0"/>
              </a:rPr>
              <a:t>מומחה המכיר את שיטת אייכה. מיועדת לטיפול בילדים המצויים בעמדת יחס של אלימות כלפי הערך של "אי אלימות" כלפי צוות וילדים בבית הספר. </a:t>
            </a:r>
            <a:endParaRPr lang="he-IL" altLang="he-IL" smtClean="0"/>
          </a:p>
          <a:p>
            <a:pPr algn="r" rtl="1">
              <a:spcBef>
                <a:spcPct val="0"/>
              </a:spcBef>
            </a:pPr>
            <a:r>
              <a:rPr lang="he-IL" altLang="he-IL" b="1" smtClean="0">
                <a:solidFill>
                  <a:srgbClr val="000000"/>
                </a:solidFill>
                <a:sym typeface="Calibri" panose="020F0502020204030204" pitchFamily="34" charset="0"/>
              </a:rPr>
              <a:t>המטרה העיקרית</a:t>
            </a:r>
            <a:r>
              <a:rPr lang="he-IL" altLang="he-IL" smtClean="0">
                <a:solidFill>
                  <a:srgbClr val="000000"/>
                </a:solidFill>
                <a:sym typeface="Calibri" panose="020F0502020204030204" pitchFamily="34" charset="0"/>
              </a:rPr>
              <a:t> – </a:t>
            </a:r>
            <a:r>
              <a:rPr lang="he-IL" altLang="he-IL" u="sng" smtClean="0">
                <a:solidFill>
                  <a:srgbClr val="000000"/>
                </a:solidFill>
                <a:sym typeface="Calibri" panose="020F0502020204030204" pitchFamily="34" charset="0"/>
              </a:rPr>
              <a:t>רכישת מיומנות לוויסות </a:t>
            </a:r>
            <a:r>
              <a:rPr lang="he-IL" altLang="he-IL" b="1" u="sng" smtClean="0">
                <a:solidFill>
                  <a:srgbClr val="000000"/>
                </a:solidFill>
                <a:sym typeface="Calibri" panose="020F0502020204030204" pitchFamily="34" charset="0"/>
              </a:rPr>
              <a:t>עצמי</a:t>
            </a:r>
            <a:r>
              <a:rPr lang="he-IL" altLang="he-IL" u="sng" smtClean="0">
                <a:solidFill>
                  <a:srgbClr val="000000"/>
                </a:solidFill>
                <a:sym typeface="Calibri" panose="020F0502020204030204" pitchFamily="34" charset="0"/>
              </a:rPr>
              <a:t> במצבי תסכול</a:t>
            </a:r>
            <a:r>
              <a:rPr lang="he-IL" altLang="he-IL" smtClean="0">
                <a:solidFill>
                  <a:srgbClr val="000000"/>
                </a:solidFill>
                <a:sym typeface="Calibri" panose="020F0502020204030204" pitchFamily="34" charset="0"/>
              </a:rPr>
              <a:t>. הפסקת מעגל הקשר השלילי שנוצר בין התלמיד לבין המבוגרים בסביבת בית הספר. </a:t>
            </a:r>
            <a:endParaRPr lang="he-IL" altLang="he-IL" b="1" smtClean="0">
              <a:solidFill>
                <a:srgbClr val="000000"/>
              </a:solidFill>
              <a:sym typeface="Calibri" panose="020F0502020204030204" pitchFamily="34" charset="0"/>
            </a:endParaRPr>
          </a:p>
          <a:p>
            <a:pPr algn="r" rtl="1">
              <a:spcBef>
                <a:spcPct val="0"/>
              </a:spcBef>
            </a:pPr>
            <a:r>
              <a:rPr lang="he-IL" altLang="he-IL" b="1" smtClean="0">
                <a:solidFill>
                  <a:srgbClr val="000000"/>
                </a:solidFill>
                <a:sym typeface="Calibri" panose="020F0502020204030204" pitchFamily="34" charset="0"/>
              </a:rPr>
              <a:t>מסר עיקרי- </a:t>
            </a:r>
            <a:r>
              <a:rPr lang="he-IL" altLang="he-IL" b="1" u="sng" smtClean="0">
                <a:solidFill>
                  <a:srgbClr val="000000"/>
                </a:solidFill>
                <a:sym typeface="Calibri" panose="020F0502020204030204" pitchFamily="34" charset="0"/>
              </a:rPr>
              <a:t>לא נוכל לאפשר לך </a:t>
            </a:r>
            <a:r>
              <a:rPr lang="he-IL" altLang="he-IL" smtClean="0">
                <a:solidFill>
                  <a:srgbClr val="000000"/>
                </a:solidFill>
                <a:sym typeface="Calibri" panose="020F0502020204030204" pitchFamily="34" charset="0"/>
              </a:rPr>
              <a:t>להיות בכתה כשאתה פוגע באחרים או עצמך!</a:t>
            </a:r>
            <a:endParaRPr lang="he-IL" altLang="he-IL" smtClean="0"/>
          </a:p>
          <a:p>
            <a:pPr algn="r" rtl="1">
              <a:spcBef>
                <a:spcPct val="0"/>
              </a:spcBef>
            </a:pPr>
            <a:r>
              <a:rPr lang="he-IL" altLang="he-IL" smtClean="0">
                <a:solidFill>
                  <a:srgbClr val="000000"/>
                </a:solidFill>
                <a:sym typeface="Calibri" panose="020F0502020204030204" pitchFamily="34" charset="0"/>
              </a:rPr>
              <a:t>התכנית נקראת "קשר שומר" כיוון שהבסיס שלה הוא בניית קשר מחודש עם מבוגרים מתוך רצון לשמר על הילד מפני עצמו ולשמור עליו שלא יפגע בסביבתו. התוכנית מיועדת ליצור הכרה במגדלים ללא ביטולם, וללא נסיונות להשתלט על האחר באופן פוגעני. בתכנית אנו מבקשים ללמד את הילד את ההדדיות במערכת יחסים וללמד אותו להתייחס אל האחר כאל סובייקט. רק ילד שצולח את השלב ההתפתחותי של היכולת להכיר באחר, יכול להיות מוכל באופן אמיתי, על אף קשייו בתוך בית הספר מבלי לפגוע באחרים או בעצמו.</a:t>
            </a:r>
            <a:endParaRPr lang="he-IL" altLang="he-IL" smtClean="0"/>
          </a:p>
          <a:p>
            <a:pPr algn="r" rtl="1">
              <a:spcBef>
                <a:spcPct val="0"/>
              </a:spcBef>
            </a:pPr>
            <a:r>
              <a:rPr lang="he-IL" altLang="he-IL" smtClean="0">
                <a:solidFill>
                  <a:srgbClr val="000000"/>
                </a:solidFill>
                <a:sym typeface="Calibri" panose="020F0502020204030204" pitchFamily="34" charset="0"/>
              </a:rPr>
              <a:t>התכנית מאפשרת לילד להירגע, ולצאת ממעגל האלימות אליו נכנס. התכנית משנה את הדינמיקה הקשה בין הילד ובין בי"ס . זוהי בנייה מחודשת של  האמון בצוות-מעין </a:t>
            </a:r>
            <a:r>
              <a:rPr lang="he-IL" altLang="he-IL" b="1" u="sng" smtClean="0">
                <a:solidFill>
                  <a:srgbClr val="000000"/>
                </a:solidFill>
                <a:sym typeface="Calibri" panose="020F0502020204030204" pitchFamily="34" charset="0"/>
              </a:rPr>
              <a:t>Restart"" לקשר</a:t>
            </a:r>
            <a:r>
              <a:rPr lang="he-IL" altLang="he-IL" smtClean="0">
                <a:solidFill>
                  <a:srgbClr val="000000"/>
                </a:solidFill>
                <a:sym typeface="Calibri" panose="020F0502020204030204" pitchFamily="34" charset="0"/>
              </a:rPr>
              <a:t>. </a:t>
            </a:r>
            <a:endParaRPr lang="he-IL" altLang="he-IL" smtClean="0"/>
          </a:p>
          <a:p>
            <a:pPr algn="r" rtl="1">
              <a:spcBef>
                <a:spcPct val="0"/>
              </a:spcBef>
            </a:pPr>
            <a:r>
              <a:rPr lang="he-IL" altLang="he-IL" smtClean="0">
                <a:solidFill>
                  <a:srgbClr val="000000"/>
                </a:solidFill>
                <a:sym typeface="Calibri" panose="020F0502020204030204" pitchFamily="34" charset="0"/>
              </a:rPr>
              <a:t>ללא מאבק כוחות אלא רצון לעזור לו להרגיש בטוח ולא לאפשר פגיעה באף אחד- ילדים או צוות .</a:t>
            </a:r>
            <a:endParaRPr lang="he-IL" altLang="he-IL" smtClean="0"/>
          </a:p>
          <a:p>
            <a:pPr algn="r" rtl="1">
              <a:spcBef>
                <a:spcPct val="0"/>
              </a:spcBef>
            </a:pPr>
            <a:r>
              <a:rPr lang="he-IL" altLang="he-IL" smtClean="0">
                <a:solidFill>
                  <a:srgbClr val="000000"/>
                </a:solidFill>
                <a:sym typeface="Calibri" panose="020F0502020204030204" pitchFamily="34" charset="0"/>
              </a:rPr>
              <a:t>ובנוסף ללמד את הילד להתחשב-ולהפסיק לאפשר שימוש </a:t>
            </a:r>
            <a:r>
              <a:rPr lang="he-IL" altLang="he-IL" u="sng" smtClean="0">
                <a:solidFill>
                  <a:srgbClr val="000000"/>
                </a:solidFill>
                <a:sym typeface="Calibri" panose="020F0502020204030204" pitchFamily="34" charset="0"/>
              </a:rPr>
              <a:t>במבוגרים כאובייקט.</a:t>
            </a:r>
            <a:endParaRPr lang="he-IL" altLang="he-IL" u="sng" smtClean="0"/>
          </a:p>
          <a:p>
            <a:pPr algn="r" rtl="1">
              <a:spcBef>
                <a:spcPct val="0"/>
              </a:spcBef>
            </a:pPr>
            <a:r>
              <a:rPr lang="he-IL" altLang="he-IL" smtClean="0"/>
              <a:t/>
            </a:r>
            <a:br>
              <a:rPr lang="he-IL" altLang="he-IL" smtClean="0"/>
            </a:br>
            <a:endParaRPr lang="he-IL" altLang="he-IL" smtClean="0">
              <a:solidFill>
                <a:srgbClr val="000000"/>
              </a:solidFill>
              <a:sym typeface="Calibri" panose="020F0502020204030204" pitchFamily="34" charset="0"/>
            </a:endParaRPr>
          </a:p>
        </p:txBody>
      </p:sp>
      <p:sp>
        <p:nvSpPr>
          <p:cNvPr id="15364" name="Google Shape;169;p6: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D74E021-393C-41CD-85B9-8143821FB081}" type="slidenum">
              <a:rPr lang="he-IL" altLang="he-IL"/>
              <a:pPr algn="l">
                <a:spcBef>
                  <a:spcPct val="0"/>
                </a:spcBef>
              </a:pPr>
              <a:t>7</a:t>
            </a:fld>
            <a:endParaRPr lang="he-IL" altLang="he-IL"/>
          </a:p>
        </p:txBody>
      </p:sp>
    </p:spTree>
    <p:extLst>
      <p:ext uri="{BB962C8B-B14F-4D97-AF65-F5344CB8AC3E}">
        <p14:creationId xmlns:p14="http://schemas.microsoft.com/office/powerpoint/2010/main" val="274958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86;p7: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7411" name="Google Shape;187;p7: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r" rtl="1">
              <a:spcBef>
                <a:spcPct val="0"/>
              </a:spcBef>
            </a:pPr>
            <a:r>
              <a:rPr lang="he-IL" altLang="he-IL" b="1" u="sng" smtClean="0">
                <a:solidFill>
                  <a:srgbClr val="000000"/>
                </a:solidFill>
                <a:sym typeface="Calibri" panose="020F0502020204030204" pitchFamily="34" charset="0"/>
              </a:rPr>
              <a:t>הפעלת התכנית</a:t>
            </a:r>
            <a:endParaRPr lang="he-IL" altLang="he-IL" smtClean="0"/>
          </a:p>
          <a:p>
            <a:pPr algn="r" rtl="1">
              <a:spcBef>
                <a:spcPct val="0"/>
              </a:spcBef>
            </a:pPr>
            <a:r>
              <a:rPr lang="he-IL" altLang="he-IL" smtClean="0">
                <a:solidFill>
                  <a:srgbClr val="000000"/>
                </a:solidFill>
                <a:sym typeface="Calibri" panose="020F0502020204030204" pitchFamily="34" charset="0"/>
              </a:rPr>
              <a:t>בזמן שהילד נמצא מחוץ לכתה –</a:t>
            </a:r>
            <a:endParaRPr lang="he-IL" altLang="he-IL" smtClean="0"/>
          </a:p>
          <a:p>
            <a:pPr algn="r" rtl="1">
              <a:spcBef>
                <a:spcPct val="0"/>
              </a:spcBef>
            </a:pPr>
            <a:r>
              <a:rPr lang="he-IL" altLang="he-IL" smtClean="0">
                <a:solidFill>
                  <a:srgbClr val="000000"/>
                </a:solidFill>
                <a:sym typeface="Calibri" panose="020F0502020204030204" pitchFamily="34" charset="0"/>
              </a:rPr>
              <a:t>הוא </a:t>
            </a:r>
            <a:r>
              <a:rPr lang="he-IL" altLang="he-IL" b="1" smtClean="0">
                <a:solidFill>
                  <a:srgbClr val="000000"/>
                </a:solidFill>
                <a:sym typeface="Calibri" panose="020F0502020204030204" pitchFamily="34" charset="0"/>
              </a:rPr>
              <a:t>מבצע משימות לימודיות</a:t>
            </a:r>
            <a:endParaRPr lang="he-IL" altLang="he-IL" smtClean="0"/>
          </a:p>
          <a:p>
            <a:pPr algn="r" rtl="1">
              <a:spcBef>
                <a:spcPct val="0"/>
              </a:spcBef>
            </a:pPr>
            <a:r>
              <a:rPr lang="he-IL" altLang="he-IL" smtClean="0">
                <a:solidFill>
                  <a:srgbClr val="000000"/>
                </a:solidFill>
                <a:sym typeface="Calibri" panose="020F0502020204030204" pitchFamily="34" charset="0"/>
              </a:rPr>
              <a:t>רוכש </a:t>
            </a:r>
            <a:r>
              <a:rPr lang="he-IL" altLang="he-IL" b="1" smtClean="0">
                <a:solidFill>
                  <a:srgbClr val="000000"/>
                </a:solidFill>
                <a:sym typeface="Calibri" panose="020F0502020204030204" pitchFamily="34" charset="0"/>
              </a:rPr>
              <a:t>כלים לוויסות עצמי</a:t>
            </a:r>
            <a:endParaRPr lang="he-IL" altLang="he-IL" smtClean="0"/>
          </a:p>
          <a:p>
            <a:pPr algn="r" rtl="1">
              <a:spcBef>
                <a:spcPct val="0"/>
              </a:spcBef>
            </a:pPr>
            <a:r>
              <a:rPr lang="he-IL" altLang="he-IL" smtClean="0">
                <a:solidFill>
                  <a:srgbClr val="000000"/>
                </a:solidFill>
                <a:sym typeface="Calibri" panose="020F0502020204030204" pitchFamily="34" charset="0"/>
              </a:rPr>
              <a:t>המבוגרים מנהלים איתו </a:t>
            </a:r>
            <a:r>
              <a:rPr lang="he-IL" altLang="he-IL" b="1" smtClean="0">
                <a:solidFill>
                  <a:srgbClr val="000000"/>
                </a:solidFill>
                <a:sym typeface="Calibri" panose="020F0502020204030204" pitchFamily="34" charset="0"/>
              </a:rPr>
              <a:t>שיח</a:t>
            </a:r>
            <a:r>
              <a:rPr lang="he-IL" altLang="he-IL" smtClean="0">
                <a:solidFill>
                  <a:srgbClr val="000000"/>
                </a:solidFill>
                <a:sym typeface="Calibri" panose="020F0502020204030204" pitchFamily="34" charset="0"/>
              </a:rPr>
              <a:t> על אפשרויות התגובה </a:t>
            </a:r>
            <a:r>
              <a:rPr lang="he-IL" altLang="he-IL" b="1" smtClean="0">
                <a:solidFill>
                  <a:srgbClr val="000000"/>
                </a:solidFill>
                <a:sym typeface="Calibri" panose="020F0502020204030204" pitchFamily="34" charset="0"/>
              </a:rPr>
              <a:t>במצבי תיסכול</a:t>
            </a:r>
          </a:p>
          <a:p>
            <a:pPr algn="r" rtl="1">
              <a:spcBef>
                <a:spcPct val="0"/>
              </a:spcBef>
            </a:pPr>
            <a:r>
              <a:rPr lang="he-IL" altLang="he-IL" smtClean="0">
                <a:solidFill>
                  <a:srgbClr val="000000"/>
                </a:solidFill>
                <a:sym typeface="Calibri" panose="020F0502020204030204" pitchFamily="34" charset="0"/>
              </a:rPr>
              <a:t>הילד לומד להתייחס </a:t>
            </a:r>
            <a:r>
              <a:rPr lang="he-IL" altLang="he-IL" b="1" smtClean="0">
                <a:solidFill>
                  <a:srgbClr val="000000"/>
                </a:solidFill>
                <a:sym typeface="Calibri" panose="020F0502020204030204" pitchFamily="34" charset="0"/>
              </a:rPr>
              <a:t>לזולת כאל סובייקט </a:t>
            </a:r>
            <a:r>
              <a:rPr lang="he-IL" altLang="he-IL" smtClean="0">
                <a:solidFill>
                  <a:srgbClr val="000000"/>
                </a:solidFill>
                <a:sym typeface="Calibri" panose="020F0502020204030204" pitchFamily="34" charset="0"/>
              </a:rPr>
              <a:t>ע"י כך שהמבוגרים העובדים עימו מאירים את עצמם</a:t>
            </a:r>
            <a:endParaRPr lang="he-IL" altLang="he-IL" smtClean="0"/>
          </a:p>
          <a:p>
            <a:pPr algn="r" rtl="1">
              <a:spcBef>
                <a:spcPct val="0"/>
              </a:spcBef>
            </a:pPr>
            <a:r>
              <a:rPr lang="he-IL" altLang="he-IL" smtClean="0">
                <a:solidFill>
                  <a:srgbClr val="000000"/>
                </a:solidFill>
                <a:sym typeface="Calibri" panose="020F0502020204030204" pitchFamily="34" charset="0"/>
              </a:rPr>
              <a:t>הילד מייצר קשר חדש ונעים עם המבוגרים</a:t>
            </a:r>
            <a:endParaRPr lang="he-IL" altLang="he-IL" smtClean="0"/>
          </a:p>
          <a:p>
            <a:pPr algn="r" rtl="1">
              <a:spcBef>
                <a:spcPct val="0"/>
              </a:spcBef>
            </a:pPr>
            <a:r>
              <a:rPr lang="he-IL" altLang="he-IL" smtClean="0">
                <a:solidFill>
                  <a:srgbClr val="000000"/>
                </a:solidFill>
                <a:sym typeface="Calibri" panose="020F0502020204030204" pitchFamily="34" charset="0"/>
              </a:rPr>
              <a:t>הילד יוצא </a:t>
            </a:r>
            <a:r>
              <a:rPr lang="he-IL" altLang="he-IL" b="1" smtClean="0">
                <a:solidFill>
                  <a:srgbClr val="000000"/>
                </a:solidFill>
                <a:sym typeface="Calibri" panose="020F0502020204030204" pitchFamily="34" charset="0"/>
              </a:rPr>
              <a:t>להפסקות בנפרד מחבריו</a:t>
            </a:r>
            <a:endParaRPr lang="he-IL" altLang="he-IL" smtClean="0"/>
          </a:p>
          <a:p>
            <a:pPr algn="r" rtl="1">
              <a:spcBef>
                <a:spcPct val="0"/>
              </a:spcBef>
            </a:pPr>
            <a:r>
              <a:rPr lang="he-IL" altLang="he-IL" smtClean="0">
                <a:solidFill>
                  <a:srgbClr val="000000"/>
                </a:solidFill>
                <a:sym typeface="Calibri" panose="020F0502020204030204" pitchFamily="34" charset="0"/>
              </a:rPr>
              <a:t>המרחב השומר משמש </a:t>
            </a:r>
            <a:r>
              <a:rPr lang="he-IL" altLang="he-IL" b="1" smtClean="0">
                <a:solidFill>
                  <a:srgbClr val="000000"/>
                </a:solidFill>
                <a:sym typeface="Calibri" panose="020F0502020204030204" pitchFamily="34" charset="0"/>
              </a:rPr>
              <a:t>כ"שדה אימונים</a:t>
            </a:r>
            <a:r>
              <a:rPr lang="he-IL" altLang="he-IL" smtClean="0">
                <a:solidFill>
                  <a:srgbClr val="000000"/>
                </a:solidFill>
                <a:sym typeface="Calibri" panose="020F0502020204030204" pitchFamily="34" charset="0"/>
              </a:rPr>
              <a:t>" לנדרש ממנו בכתה</a:t>
            </a:r>
            <a:endParaRPr lang="he-IL" altLang="he-IL" smtClean="0"/>
          </a:p>
          <a:p>
            <a:pPr algn="r" rtl="1">
              <a:spcBef>
                <a:spcPct val="0"/>
              </a:spcBef>
            </a:pPr>
            <a:r>
              <a:rPr lang="he-IL" altLang="he-IL" smtClean="0">
                <a:solidFill>
                  <a:srgbClr val="000000"/>
                </a:solidFill>
                <a:sym typeface="Calibri" panose="020F0502020204030204" pitchFamily="34" charset="0"/>
              </a:rPr>
              <a:t>בתוך המרחב שבו מתקיימת תכנית "קשר שומר" –מתנהלים </a:t>
            </a:r>
            <a:r>
              <a:rPr lang="he-IL" altLang="he-IL" b="1" smtClean="0">
                <a:solidFill>
                  <a:srgbClr val="000000"/>
                </a:solidFill>
                <a:sym typeface="Calibri" panose="020F0502020204030204" pitchFamily="34" charset="0"/>
              </a:rPr>
              <a:t>בתדר של "כדאיות" </a:t>
            </a:r>
            <a:r>
              <a:rPr lang="he-IL" altLang="he-IL" smtClean="0">
                <a:solidFill>
                  <a:srgbClr val="000000"/>
                </a:solidFill>
                <a:sym typeface="Calibri" panose="020F0502020204030204" pitchFamily="34" charset="0"/>
              </a:rPr>
              <a:t>–(להוציא במצבי אלימות.) במידה והילד בוחר לא לבצע משימה לימודית לא נכנסים איתו למאבק כוח. </a:t>
            </a:r>
            <a:endParaRPr lang="he-IL" altLang="he-IL" smtClean="0"/>
          </a:p>
          <a:p>
            <a:pPr algn="r" rtl="1">
              <a:spcBef>
                <a:spcPct val="0"/>
              </a:spcBef>
            </a:pPr>
            <a:r>
              <a:rPr lang="he-IL" altLang="he-IL" smtClean="0"/>
              <a:t/>
            </a:r>
            <a:br>
              <a:rPr lang="he-IL" altLang="he-IL" smtClean="0"/>
            </a:br>
            <a:endParaRPr lang="he-IL" altLang="he-IL" smtClean="0">
              <a:solidFill>
                <a:srgbClr val="000000"/>
              </a:solidFill>
              <a:sym typeface="Calibri" panose="020F0502020204030204" pitchFamily="34" charset="0"/>
            </a:endParaRPr>
          </a:p>
          <a:p>
            <a:pPr algn="r" rtl="1">
              <a:spcBef>
                <a:spcPct val="0"/>
              </a:spcBef>
            </a:pPr>
            <a:endParaRPr lang="he-IL" altLang="he-IL" smtClean="0"/>
          </a:p>
        </p:txBody>
      </p:sp>
      <p:sp>
        <p:nvSpPr>
          <p:cNvPr id="17412" name="Google Shape;188;p7: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7CECAF2-2B94-43A5-94F9-228F430CA0B2}" type="slidenum">
              <a:rPr lang="he-IL" altLang="he-IL"/>
              <a:pPr algn="l">
                <a:spcBef>
                  <a:spcPct val="0"/>
                </a:spcBef>
              </a:pPr>
              <a:t>8</a:t>
            </a:fld>
            <a:endParaRPr lang="he-IL" altLang="he-IL"/>
          </a:p>
        </p:txBody>
      </p:sp>
    </p:spTree>
    <p:extLst>
      <p:ext uri="{BB962C8B-B14F-4D97-AF65-F5344CB8AC3E}">
        <p14:creationId xmlns:p14="http://schemas.microsoft.com/office/powerpoint/2010/main" val="357269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213;p8: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14" name="Google Shape;214;p8:notes"/>
          <p:cNvSpPr txBox="1">
            <a:spLocks noGrp="1"/>
          </p:cNvSpPr>
          <p:nvPr>
            <p:ph type="body" idx="1"/>
          </p:nvPr>
        </p:nvSpPr>
        <p:spPr>
          <a:xfrm>
            <a:off x="685800" y="4400550"/>
            <a:ext cx="5486400" cy="3600450"/>
          </a:xfrm>
          <a:ln/>
        </p:spPr>
        <p:txBody>
          <a:bodyPr lIns="91425" tIns="45700" rIns="91425" bIns="45700">
            <a:noAutofit/>
          </a:bodyPr>
          <a:lstStyle/>
          <a:p>
            <a:pPr algn="r" rtl="1">
              <a:spcBef>
                <a:spcPct val="0"/>
              </a:spcBef>
            </a:pPr>
            <a:r>
              <a:rPr lang="he-IL" altLang="he-IL" b="1" smtClean="0">
                <a:solidFill>
                  <a:srgbClr val="000000"/>
                </a:solidFill>
                <a:sym typeface="Calibri" panose="020F0502020204030204" pitchFamily="34" charset="0"/>
              </a:rPr>
              <a:t>כללים להפעלת התכנית הניתנים לכל הצוות</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כל אירוע מחייב התייחסות!! אך לא בזמן האירוע עצמו אלא בזמן "קר".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חשוב מאוד שכל אנשי הצוות יפנו לדן באותו אופן ויקפידו על הכללים כדי לא ליצור </a:t>
            </a:r>
            <a:r>
              <a:rPr lang="he-IL" altLang="he-IL" b="1" smtClean="0">
                <a:solidFill>
                  <a:srgbClr val="000000"/>
                </a:solidFill>
                <a:sym typeface="Calibri" panose="020F0502020204030204" pitchFamily="34" charset="0"/>
              </a:rPr>
              <a:t>פתחים</a:t>
            </a:r>
            <a:r>
              <a:rPr lang="he-IL" altLang="he-IL" smtClean="0">
                <a:solidFill>
                  <a:srgbClr val="000000"/>
                </a:solidFill>
                <a:sym typeface="Calibri" panose="020F0502020204030204" pitchFamily="34" charset="0"/>
              </a:rPr>
              <a:t> ופערים שיאפשרו לו ל'זלוג'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כל פנייה לילד ע"י אנשי הצוות תעשה </a:t>
            </a:r>
            <a:r>
              <a:rPr lang="he-IL" altLang="he-IL" b="1" smtClean="0">
                <a:solidFill>
                  <a:srgbClr val="000000"/>
                </a:solidFill>
                <a:sym typeface="Calibri" panose="020F0502020204030204" pitchFamily="34" charset="0"/>
              </a:rPr>
              <a:t>בצורה שקטה ומכבדת</a:t>
            </a:r>
            <a:r>
              <a:rPr lang="he-IL" altLang="he-IL" smtClean="0">
                <a:solidFill>
                  <a:srgbClr val="000000"/>
                </a:solidFill>
                <a:sym typeface="Calibri" panose="020F0502020204030204" pitchFamily="34" charset="0"/>
              </a:rPr>
              <a:t>.</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המסר יהיה </a:t>
            </a:r>
            <a:r>
              <a:rPr lang="he-IL" altLang="he-IL" b="1" u="sng" smtClean="0">
                <a:solidFill>
                  <a:srgbClr val="000000"/>
                </a:solidFill>
                <a:sym typeface="Calibri" panose="020F0502020204030204" pitchFamily="34" charset="0"/>
              </a:rPr>
              <a:t>קצר ובהיר</a:t>
            </a:r>
            <a:r>
              <a:rPr lang="he-IL" altLang="he-IL" smtClean="0">
                <a:solidFill>
                  <a:srgbClr val="000000"/>
                </a:solidFill>
                <a:sym typeface="Calibri" panose="020F0502020204030204" pitchFamily="34" charset="0"/>
              </a:rPr>
              <a:t> ויאמר בקול שקט.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b="1" smtClean="0">
                <a:solidFill>
                  <a:srgbClr val="000000"/>
                </a:solidFill>
                <a:sym typeface="Calibri" panose="020F0502020204030204" pitchFamily="34" charset="0"/>
              </a:rPr>
              <a:t>לא להיכנס עם הילד לעימות ולא לנהל איתו שיחות וויכוחים  במהלך התפרצות.</a:t>
            </a:r>
            <a:endParaRPr lang="he-IL" altLang="he-IL" smtClean="0">
              <a:solidFill>
                <a:srgbClr val="000000"/>
              </a:solidFill>
              <a:sym typeface="Calibri" panose="020F0502020204030204" pitchFamily="34" charset="0"/>
            </a:endParaRPr>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בזמן התפרצות לא מטפלים , לא מחנכים, לא מטיפים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בזמן התפרצות פועלים על פי פרוטוקול על מנת להחזיר כמה שיותר מהר את החיים למסלולם. (</a:t>
            </a:r>
            <a:r>
              <a:rPr lang="he-IL" altLang="he-IL" smtClean="0"/>
              <a:t>לתת דוגמא מבהירה )</a:t>
            </a:r>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בכל פנייה חשוב להבהיר לילד שה</a:t>
            </a:r>
            <a:r>
              <a:rPr lang="he-IL" altLang="he-IL" b="1" smtClean="0">
                <a:solidFill>
                  <a:srgbClr val="000000"/>
                </a:solidFill>
                <a:sym typeface="Calibri" panose="020F0502020204030204" pitchFamily="34" charset="0"/>
              </a:rPr>
              <a:t>בחירה</a:t>
            </a:r>
            <a:r>
              <a:rPr lang="he-IL" altLang="he-IL" smtClean="0">
                <a:solidFill>
                  <a:srgbClr val="000000"/>
                </a:solidFill>
                <a:sym typeface="Calibri" panose="020F0502020204030204" pitchFamily="34" charset="0"/>
              </a:rPr>
              <a:t> היא בידיו וה</a:t>
            </a:r>
            <a:r>
              <a:rPr lang="he-IL" altLang="he-IL" b="1" smtClean="0">
                <a:solidFill>
                  <a:srgbClr val="000000"/>
                </a:solidFill>
                <a:sym typeface="Calibri" panose="020F0502020204030204" pitchFamily="34" charset="0"/>
              </a:rPr>
              <a:t>תוצאות</a:t>
            </a:r>
            <a:r>
              <a:rPr lang="he-IL" altLang="he-IL" smtClean="0">
                <a:solidFill>
                  <a:srgbClr val="000000"/>
                </a:solidFill>
                <a:sym typeface="Calibri" panose="020F0502020204030204" pitchFamily="34" charset="0"/>
              </a:rPr>
              <a:t> יהיו בהתאם לבחירתו.(איזה הפסדים יש במצב של קשר שומר</a:t>
            </a:r>
            <a:r>
              <a:rPr lang="he-IL" altLang="he-IL" smtClean="0"/>
              <a:t>)</a:t>
            </a:r>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המחנכת תפתח איתו </a:t>
            </a:r>
            <a:r>
              <a:rPr lang="he-IL" altLang="he-IL" b="1" smtClean="0">
                <a:solidFill>
                  <a:srgbClr val="000000"/>
                </a:solidFill>
                <a:sym typeface="Calibri" panose="020F0502020204030204" pitchFamily="34" charset="0"/>
              </a:rPr>
              <a:t>כל יום</a:t>
            </a:r>
            <a:r>
              <a:rPr lang="he-IL" altLang="he-IL" smtClean="0">
                <a:solidFill>
                  <a:srgbClr val="000000"/>
                </a:solidFill>
                <a:sym typeface="Calibri" panose="020F0502020204030204" pitchFamily="34" charset="0"/>
              </a:rPr>
              <a:t> במשוב על היום הקודם ותעבור איתו על המערכת של אותו יום. המלל חייב להיות אותנטי ומתאר בתוכו את המצבים בהם הצליח ומצבים בהם פחות .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יש לקבוע שיחה עם ההורים אחת לשבוע עם הילד , לעבור על השבוע כולו ולהבהיר שוב את המסר בו הילד  לא פוגע באף אחד.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b="1" smtClean="0">
                <a:solidFill>
                  <a:srgbClr val="000000"/>
                </a:solidFill>
                <a:sym typeface="Calibri" panose="020F0502020204030204" pitchFamily="34" charset="0"/>
              </a:rPr>
              <a:t>תבנה מערכת שבועית</a:t>
            </a:r>
            <a:r>
              <a:rPr lang="he-IL" altLang="he-IL" smtClean="0">
                <a:solidFill>
                  <a:srgbClr val="000000"/>
                </a:solidFill>
                <a:sym typeface="Calibri" panose="020F0502020204030204" pitchFamily="34" charset="0"/>
              </a:rPr>
              <a:t> ותת מערכת לשיעור על מנת שלא יהיו זמנים לא ברורים מבחינת עשייה. בכל בוקר ולפני תחילת השיעור, יעברו עם הילד על סדר היום והשיעור .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יש להכין את החומרים הלימודיים מראש ולתכנן כל יום באופן מאורגן.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smtClean="0">
                <a:solidFill>
                  <a:srgbClr val="000000"/>
                </a:solidFill>
                <a:sym typeface="Calibri" panose="020F0502020204030204" pitchFamily="34" charset="0"/>
              </a:rPr>
              <a:t>הילד יצא להפסקות ברחבי ביה"ס לא בזמני הפסקות של שאר התלמידים. </a:t>
            </a:r>
            <a:endParaRPr lang="he-IL" altLang="he-IL" smtClean="0"/>
          </a:p>
          <a:p>
            <a:pPr algn="r" rtl="1">
              <a:spcBef>
                <a:spcPct val="0"/>
              </a:spcBef>
              <a:buClr>
                <a:srgbClr val="000000"/>
              </a:buClr>
              <a:buSzPts val="1200"/>
              <a:buFont typeface="Calibri" panose="020F0502020204030204" pitchFamily="34" charset="0"/>
              <a:buAutoNum type="arabicPeriod"/>
            </a:pPr>
            <a:r>
              <a:rPr lang="he-IL" altLang="he-IL" b="1" smtClean="0">
                <a:solidFill>
                  <a:srgbClr val="000000"/>
                </a:solidFill>
                <a:sym typeface="Calibri" panose="020F0502020204030204" pitchFamily="34" charset="0"/>
              </a:rPr>
              <a:t>חשוב מאוד</a:t>
            </a:r>
            <a:r>
              <a:rPr lang="he-IL" altLang="he-IL" smtClean="0">
                <a:solidFill>
                  <a:srgbClr val="000000"/>
                </a:solidFill>
                <a:sym typeface="Calibri" panose="020F0502020204030204" pitchFamily="34" charset="0"/>
              </a:rPr>
              <a:t>-תכנית "קשר שומר" אינה עונש, אין לצוות עניין שהילד ירגיש רע מחוץ לכתה להיפך, המטרה היא לשפר את תחושת המוגנות שלו ושל הסביבה ולאפשר לו סביבה בהירה ,שדורשת ממנו התנהגות בהתאם ליכולת ההתפתחותית שלו. התכנית לוקחת בחשבון ופועלת מתוך הנחה  שרצון הילד יהיה תמיד לחזור לכתה לחברים ולמורה שלו. </a:t>
            </a:r>
            <a:endParaRPr lang="he-IL" altLang="he-IL" smtClean="0"/>
          </a:p>
          <a:p>
            <a:pPr algn="r" rtl="1">
              <a:spcBef>
                <a:spcPct val="0"/>
              </a:spcBef>
            </a:pPr>
            <a:r>
              <a:rPr lang="he-IL" altLang="he-IL" smtClean="0"/>
              <a:t/>
            </a:r>
            <a:br>
              <a:rPr lang="he-IL" altLang="he-IL" smtClean="0"/>
            </a:br>
            <a:endParaRPr lang="he-IL" altLang="he-IL" smtClean="0"/>
          </a:p>
        </p:txBody>
      </p:sp>
      <p:sp>
        <p:nvSpPr>
          <p:cNvPr id="19460" name="Google Shape;215;p8: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7690A4F-5072-4CAC-9CB2-5749BBEB7BEC}" type="slidenum">
              <a:rPr lang="he-IL" altLang="he-IL"/>
              <a:pPr algn="l">
                <a:spcBef>
                  <a:spcPct val="0"/>
                </a:spcBef>
              </a:pPr>
              <a:t>9</a:t>
            </a:fld>
            <a:endParaRPr lang="he-IL" altLang="he-IL"/>
          </a:p>
        </p:txBody>
      </p:sp>
    </p:spTree>
    <p:extLst>
      <p:ext uri="{BB962C8B-B14F-4D97-AF65-F5344CB8AC3E}">
        <p14:creationId xmlns:p14="http://schemas.microsoft.com/office/powerpoint/2010/main" val="298014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260;p9: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61" name="Google Shape;261;p9:notes"/>
          <p:cNvSpPr txBox="1">
            <a:spLocks noGrp="1"/>
          </p:cNvSpPr>
          <p:nvPr>
            <p:ph type="body" idx="1"/>
          </p:nvPr>
        </p:nvSpPr>
        <p:spPr>
          <a:xfrm>
            <a:off x="685800" y="4400550"/>
            <a:ext cx="5486400" cy="3600450"/>
          </a:xfrm>
          <a:ln/>
        </p:spPr>
        <p:txBody>
          <a:bodyPr lIns="91425" tIns="45700" rIns="91425" bIns="45700">
            <a:noAutofit/>
          </a:bodyPr>
          <a:lstStyle/>
          <a:p>
            <a:pPr algn="r" rtl="1">
              <a:spcBef>
                <a:spcPct val="0"/>
              </a:spcBef>
            </a:pPr>
            <a:r>
              <a:rPr lang="he-IL" altLang="he-IL" b="1" smtClean="0">
                <a:solidFill>
                  <a:srgbClr val="000000"/>
                </a:solidFill>
                <a:sym typeface="Calibri" panose="020F0502020204030204" pitchFamily="34" charset="0"/>
              </a:rPr>
              <a:t>מערך תמיכה</a:t>
            </a:r>
            <a:r>
              <a:rPr lang="he-IL" altLang="he-IL" smtClean="0">
                <a:solidFill>
                  <a:srgbClr val="000000"/>
                </a:solidFill>
                <a:sym typeface="Calibri" panose="020F0502020204030204" pitchFamily="34" charset="0"/>
              </a:rPr>
              <a:t>- כשהוחלט שיוצאים לדרך עם דן , דבר אחד היה מאוד ברור. </a:t>
            </a:r>
            <a:endParaRPr lang="he-IL" altLang="he-IL" smtClean="0"/>
          </a:p>
          <a:p>
            <a:pPr algn="r" rtl="1">
              <a:spcBef>
                <a:spcPct val="0"/>
              </a:spcBef>
            </a:pPr>
            <a:r>
              <a:rPr lang="he-IL" altLang="he-IL" smtClean="0">
                <a:solidFill>
                  <a:srgbClr val="000000"/>
                </a:solidFill>
                <a:sym typeface="Calibri" panose="020F0502020204030204" pitchFamily="34" charset="0"/>
              </a:rPr>
              <a:t>הפסיכולוגית ואנוכי נצטרך להיות בתפקיד המגדלור של הצוות וההורים, רק כך יוכל הצוות להכיל את ההתנהגויות של דן (למה הכוונה </a:t>
            </a:r>
            <a:r>
              <a:rPr lang="he-IL" altLang="he-IL" smtClean="0"/>
              <a:t>להיות בתפקיד </a:t>
            </a:r>
            <a:r>
              <a:rPr lang="he-IL" altLang="he-IL" smtClean="0">
                <a:solidFill>
                  <a:srgbClr val="000000"/>
                </a:solidFill>
                <a:sym typeface="Calibri" panose="020F0502020204030204" pitchFamily="34" charset="0"/>
              </a:rPr>
              <a:t>מגדלור </a:t>
            </a:r>
            <a:r>
              <a:rPr lang="he-IL" altLang="he-IL" smtClean="0"/>
              <a:t>- להבהיר )</a:t>
            </a:r>
            <a:r>
              <a:rPr lang="he-IL" altLang="he-IL" smtClean="0">
                <a:solidFill>
                  <a:srgbClr val="000000"/>
                </a:solidFill>
                <a:sym typeface="Calibri" panose="020F0502020204030204" pitchFamily="34" charset="0"/>
              </a:rPr>
              <a:t>. בשטח היו שני מדריכים מטעם המתי"א שנתנו את התמיכה לצוות און –ליין. משאב זה מייצר תחושת מוגנות לצוות ומהווה עבור דן-</a:t>
            </a:r>
            <a:r>
              <a:rPr lang="he-IL" altLang="he-IL" b="1" smtClean="0">
                <a:solidFill>
                  <a:srgbClr val="000000"/>
                </a:solidFill>
                <a:sym typeface="Calibri" panose="020F0502020204030204" pitchFamily="34" charset="0"/>
              </a:rPr>
              <a:t>נוכחות שומרת.</a:t>
            </a:r>
            <a:endParaRPr lang="he-IL" altLang="he-IL" smtClean="0"/>
          </a:p>
          <a:p>
            <a:pPr algn="r" rtl="1">
              <a:spcBef>
                <a:spcPct val="0"/>
              </a:spcBef>
            </a:pPr>
            <a:r>
              <a:rPr lang="he-IL" altLang="he-IL" smtClean="0">
                <a:solidFill>
                  <a:srgbClr val="000000"/>
                </a:solidFill>
                <a:sym typeface="Calibri" panose="020F0502020204030204" pitchFamily="34" charset="0"/>
              </a:rPr>
              <a:t>לאחר ההכנה של הצוות לתכנית, וחשיבה איתם לגבי המסרים שעשויים לבלבל את דן,  הכנת מערכת שעות, מציאת כוח האדם שיהיה עם דן, פתחנו קבוצת ווטסאפ- בה שותפים כל אנשי הצוות. במקביל הייתה תקשורת שוטפת ביני ובין הפסיכולוגית דבר שיצר אינטגרציה בין כל חלקי הפאזל-בי"ס, הורים, ילד.</a:t>
            </a:r>
            <a:endParaRPr lang="he-IL" altLang="he-IL" smtClean="0"/>
          </a:p>
          <a:p>
            <a:pPr algn="r" rtl="1">
              <a:spcBef>
                <a:spcPct val="0"/>
              </a:spcBef>
            </a:pPr>
            <a:r>
              <a:rPr lang="he-IL" altLang="he-IL" smtClean="0">
                <a:solidFill>
                  <a:srgbClr val="000000"/>
                </a:solidFill>
                <a:sym typeface="Calibri" panose="020F0502020204030204" pitchFamily="34" charset="0"/>
              </a:rPr>
              <a:t>במהלך התכנית הייתה מודעות ותשומת לב לכל פרט ולכל התנהגות. כל תגובה לדן הייתה מושכלת ונעשתה מתוך חשיבה והתייעצות. כל אחד מאנשי הצוות תיאר בפירוט בקבוצת הווטסאפ  מה היה בזמן שהיה איתו הצוות למד להפחית את החרדה מול התנהגויות שונות ולמד להגיב מול כל התנהגות של דן בתגובה מגדלת אשר מחדדת את הערך ההתפחותי של רכישת מיומנויות של ויסות עצמי העומד מאחוריה. חלק נכבד מהתכנית היה להפסיק את התגובות האוטומטיות של הצוות לדן.</a:t>
            </a:r>
            <a:endParaRPr lang="he-IL" altLang="he-IL" smtClean="0"/>
          </a:p>
          <a:p>
            <a:pPr algn="r" rtl="1">
              <a:spcBef>
                <a:spcPct val="0"/>
              </a:spcBef>
            </a:pPr>
            <a:r>
              <a:rPr lang="he-IL" altLang="he-IL" smtClean="0"/>
              <a:t/>
            </a:r>
            <a:br>
              <a:rPr lang="he-IL" altLang="he-IL" smtClean="0"/>
            </a:br>
            <a:endParaRPr lang="he-IL" altLang="he-IL" smtClean="0"/>
          </a:p>
        </p:txBody>
      </p:sp>
      <p:sp>
        <p:nvSpPr>
          <p:cNvPr id="21508" name="Google Shape;262;p9:notes"/>
          <p:cNvSpPr>
            <a:spLocks noGrp="1"/>
          </p:cNvSpPr>
          <p:nvPr>
            <p:ph type="sldNum" sz="quarter" idx="5"/>
          </p:nvPr>
        </p:nvSpPr>
        <p:spPr bwMode="auto">
          <a:xfrm>
            <a:off x="1588"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74C6A66-3B4C-40CB-9492-B02A8FC4B5FC}" type="slidenum">
              <a:rPr lang="he-IL" altLang="he-IL"/>
              <a:pPr algn="l">
                <a:spcBef>
                  <a:spcPct val="0"/>
                </a:spcBef>
              </a:pPr>
              <a:t>10</a:t>
            </a:fld>
            <a:endParaRPr lang="he-IL" altLang="he-IL"/>
          </a:p>
        </p:txBody>
      </p:sp>
    </p:spTree>
    <p:extLst>
      <p:ext uri="{BB962C8B-B14F-4D97-AF65-F5344CB8AC3E}">
        <p14:creationId xmlns:p14="http://schemas.microsoft.com/office/powerpoint/2010/main" val="85674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2FDC4D4-2582-4898-9342-C476E78B77E8}"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B4867FE-AA16-46CB-AABB-5C4A335DFD7C}" type="slidenum">
              <a:rPr lang="he-IL" altLang="he-IL"/>
              <a:pPr>
                <a:defRPr/>
              </a:pPr>
              <a:t>‹#›</a:t>
            </a:fld>
            <a:endParaRPr lang="he-IL" altLang="he-IL"/>
          </a:p>
        </p:txBody>
      </p:sp>
    </p:spTree>
    <p:extLst>
      <p:ext uri="{BB962C8B-B14F-4D97-AF65-F5344CB8AC3E}">
        <p14:creationId xmlns:p14="http://schemas.microsoft.com/office/powerpoint/2010/main" val="355945598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C66FA0D7-3CF6-40DB-9287-5DB4F275C4BD}"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F70F568-D2BD-4FD6-98D1-655EFDAF3B4D}" type="slidenum">
              <a:rPr lang="he-IL" altLang="he-IL"/>
              <a:pPr>
                <a:defRPr/>
              </a:pPr>
              <a:t>‹#›</a:t>
            </a:fld>
            <a:endParaRPr lang="he-IL" altLang="he-IL"/>
          </a:p>
        </p:txBody>
      </p:sp>
    </p:spTree>
    <p:extLst>
      <p:ext uri="{BB962C8B-B14F-4D97-AF65-F5344CB8AC3E}">
        <p14:creationId xmlns:p14="http://schemas.microsoft.com/office/powerpoint/2010/main" val="12960471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5FF6296-319B-4DC1-8A9C-4DA637622328}"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E9DD023-A1DE-4EB5-999B-1839849F3A1B}" type="slidenum">
              <a:rPr lang="he-IL" altLang="he-IL"/>
              <a:pPr>
                <a:defRPr/>
              </a:pPr>
              <a:t>‹#›</a:t>
            </a:fld>
            <a:endParaRPr lang="he-IL" altLang="he-IL"/>
          </a:p>
        </p:txBody>
      </p:sp>
    </p:spTree>
    <p:extLst>
      <p:ext uri="{BB962C8B-B14F-4D97-AF65-F5344CB8AC3E}">
        <p14:creationId xmlns:p14="http://schemas.microsoft.com/office/powerpoint/2010/main" val="105484280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6B4C15C-1C7E-40C9-BE2E-B537B6BC066C}"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08CFD6B-4EF6-441C-8A39-1C280CD3E3C5}" type="slidenum">
              <a:rPr lang="he-IL" altLang="he-IL"/>
              <a:pPr>
                <a:defRPr/>
              </a:pPr>
              <a:t>‹#›</a:t>
            </a:fld>
            <a:endParaRPr lang="he-IL" altLang="he-IL"/>
          </a:p>
        </p:txBody>
      </p:sp>
    </p:spTree>
    <p:extLst>
      <p:ext uri="{BB962C8B-B14F-4D97-AF65-F5344CB8AC3E}">
        <p14:creationId xmlns:p14="http://schemas.microsoft.com/office/powerpoint/2010/main" val="289846160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0EDE4185-1FFC-4686-ACDA-CF7D9044BA1D}" type="datetimeFigureOut">
              <a:rPr lang="he-IL"/>
              <a:pPr>
                <a:defRPr/>
              </a:pPr>
              <a:t>ז'/אדר ב/תשע"ט</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F6074DB-C2D5-4F47-85AE-1B41677BB173}" type="slidenum">
              <a:rPr lang="he-IL" altLang="he-IL"/>
              <a:pPr>
                <a:defRPr/>
              </a:pPr>
              <a:t>‹#›</a:t>
            </a:fld>
            <a:endParaRPr lang="he-IL" altLang="he-IL"/>
          </a:p>
        </p:txBody>
      </p:sp>
    </p:spTree>
    <p:extLst>
      <p:ext uri="{BB962C8B-B14F-4D97-AF65-F5344CB8AC3E}">
        <p14:creationId xmlns:p14="http://schemas.microsoft.com/office/powerpoint/2010/main" val="107074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385AF3E2-067A-40C4-AC51-85CF8046163D}" type="datetimeFigureOut">
              <a:rPr lang="he-IL"/>
              <a:pPr>
                <a:defRPr/>
              </a:pPr>
              <a:t>ז'/אדר ב/תשע"ט</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4885E82-6F14-4016-B543-F3BB1A713005}" type="slidenum">
              <a:rPr lang="he-IL" altLang="he-IL"/>
              <a:pPr>
                <a:defRPr/>
              </a:pPr>
              <a:t>‹#›</a:t>
            </a:fld>
            <a:endParaRPr lang="he-IL" altLang="he-IL"/>
          </a:p>
        </p:txBody>
      </p:sp>
    </p:spTree>
    <p:extLst>
      <p:ext uri="{BB962C8B-B14F-4D97-AF65-F5344CB8AC3E}">
        <p14:creationId xmlns:p14="http://schemas.microsoft.com/office/powerpoint/2010/main" val="39953341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89027FB1-6C06-4F8E-9617-6958074838C9}" type="datetimeFigureOut">
              <a:rPr lang="he-IL"/>
              <a:pPr>
                <a:defRPr/>
              </a:pPr>
              <a:t>ז'/אדר ב/תשע"ט</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7B87AFE0-DC5B-45DD-B4D9-D1F15D3820FD}" type="slidenum">
              <a:rPr lang="he-IL" altLang="he-IL"/>
              <a:pPr>
                <a:defRPr/>
              </a:pPr>
              <a:t>‹#›</a:t>
            </a:fld>
            <a:endParaRPr lang="he-IL" altLang="he-IL"/>
          </a:p>
        </p:txBody>
      </p:sp>
    </p:spTree>
    <p:extLst>
      <p:ext uri="{BB962C8B-B14F-4D97-AF65-F5344CB8AC3E}">
        <p14:creationId xmlns:p14="http://schemas.microsoft.com/office/powerpoint/2010/main" val="160551687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EDB1B42A-6A72-4598-8F3B-60091753EF5D}" type="datetimeFigureOut">
              <a:rPr lang="he-IL"/>
              <a:pPr>
                <a:defRPr/>
              </a:pPr>
              <a:t>ז'/אדר ב/תשע"ט</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DED1DE89-9FB0-4F6A-9E65-50EA3BC2AA01}" type="slidenum">
              <a:rPr lang="he-IL" altLang="he-IL"/>
              <a:pPr>
                <a:defRPr/>
              </a:pPr>
              <a:t>‹#›</a:t>
            </a:fld>
            <a:endParaRPr lang="he-IL" altLang="he-IL"/>
          </a:p>
        </p:txBody>
      </p:sp>
    </p:spTree>
    <p:extLst>
      <p:ext uri="{BB962C8B-B14F-4D97-AF65-F5344CB8AC3E}">
        <p14:creationId xmlns:p14="http://schemas.microsoft.com/office/powerpoint/2010/main" val="91138821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1D0C8C8E-1F76-4231-918D-CBBED1850784}" type="datetimeFigureOut">
              <a:rPr lang="he-IL"/>
              <a:pPr>
                <a:defRPr/>
              </a:pPr>
              <a:t>ז'/אדר ב/תשע"ט</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BB589B82-5488-4F4F-915A-411F677940B2}" type="slidenum">
              <a:rPr lang="he-IL" altLang="he-IL"/>
              <a:pPr>
                <a:defRPr/>
              </a:pPr>
              <a:t>‹#›</a:t>
            </a:fld>
            <a:endParaRPr lang="he-IL" altLang="he-IL"/>
          </a:p>
        </p:txBody>
      </p:sp>
    </p:spTree>
    <p:extLst>
      <p:ext uri="{BB962C8B-B14F-4D97-AF65-F5344CB8AC3E}">
        <p14:creationId xmlns:p14="http://schemas.microsoft.com/office/powerpoint/2010/main" val="259780449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0EC2F16-839D-4DFB-9303-991644703F45}" type="datetimeFigureOut">
              <a:rPr lang="he-IL"/>
              <a:pPr>
                <a:defRPr/>
              </a:pPr>
              <a:t>ז'/אדר ב/תשע"ט</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C76A7C37-6635-4A9A-8961-8F8E6F2E7604}" type="slidenum">
              <a:rPr lang="he-IL" altLang="he-IL"/>
              <a:pPr>
                <a:defRPr/>
              </a:pPr>
              <a:t>‹#›</a:t>
            </a:fld>
            <a:endParaRPr lang="he-IL" altLang="he-IL"/>
          </a:p>
        </p:txBody>
      </p:sp>
    </p:spTree>
    <p:extLst>
      <p:ext uri="{BB962C8B-B14F-4D97-AF65-F5344CB8AC3E}">
        <p14:creationId xmlns:p14="http://schemas.microsoft.com/office/powerpoint/2010/main" val="134633204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C94E265-CD65-4E03-952C-1C9DB6B2053E}" type="datetimeFigureOut">
              <a:rPr lang="he-IL"/>
              <a:pPr>
                <a:defRPr/>
              </a:pPr>
              <a:t>ז'/אדר ב/תשע"ט</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AD99EEE-8352-4151-8FCC-E0CFDACE59FE}" type="slidenum">
              <a:rPr lang="he-IL" altLang="he-IL"/>
              <a:pPr>
                <a:defRPr/>
              </a:pPr>
              <a:t>‹#›</a:t>
            </a:fld>
            <a:endParaRPr lang="he-IL" altLang="he-IL"/>
          </a:p>
        </p:txBody>
      </p:sp>
    </p:spTree>
    <p:extLst>
      <p:ext uri="{BB962C8B-B14F-4D97-AF65-F5344CB8AC3E}">
        <p14:creationId xmlns:p14="http://schemas.microsoft.com/office/powerpoint/2010/main" val="303325203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0D1656D3-C4FB-447A-B587-41FDAD5BFE37}" type="datetimeFigureOut">
              <a:rPr lang="he-IL"/>
              <a:pPr>
                <a:defRPr/>
              </a:pPr>
              <a:t>ז'/אדר 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smtClean="0">
                <a:solidFill>
                  <a:srgbClr val="898989"/>
                </a:solidFill>
              </a:defRPr>
            </a:lvl1pPr>
          </a:lstStyle>
          <a:p>
            <a:pPr>
              <a:defRPr/>
            </a:pPr>
            <a:fld id="{87BD457E-5D1F-48BB-95FC-ECAEA41BF663}"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2pPr>
      <a:lvl3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3pPr>
      <a:lvl4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4pPr>
      <a:lvl5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15938" y="1481138"/>
            <a:ext cx="8391525" cy="1185862"/>
          </a:xfrm>
        </p:spPr>
        <p:txBody>
          <a:bodyPr rtlCol="1">
            <a:noAutofit/>
          </a:bodyPr>
          <a:lstStyle/>
          <a:p>
            <a:pPr>
              <a:spcBef>
                <a:spcPts val="0"/>
              </a:spcBef>
              <a:spcAft>
                <a:spcPts val="0"/>
              </a:spcAft>
              <a:defRPr/>
            </a:pPr>
            <a:r>
              <a:rPr lang="he-IL" sz="4800" dirty="0">
                <a:solidFill>
                  <a:schemeClr val="accent1">
                    <a:lumMod val="50000"/>
                  </a:schemeClr>
                </a:solidFill>
                <a:latin typeface="David" panose="020E0502060401010101" pitchFamily="34" charset="-79"/>
                <a:ea typeface="Arial"/>
                <a:cs typeface="David" panose="020E0502060401010101" pitchFamily="34" charset="-79"/>
                <a:sym typeface="Arial"/>
              </a:rPr>
              <a:t>הצגת </a:t>
            </a:r>
            <a:r>
              <a:rPr lang="he-IL" sz="4800" dirty="0" smtClean="0">
                <a:solidFill>
                  <a:schemeClr val="accent1">
                    <a:lumMod val="50000"/>
                  </a:schemeClr>
                </a:solidFill>
                <a:latin typeface="David" panose="020E0502060401010101" pitchFamily="34" charset="-79"/>
                <a:ea typeface="Arial"/>
                <a:cs typeface="David" panose="020E0502060401010101" pitchFamily="34" charset="-79"/>
                <a:sym typeface="Arial"/>
              </a:rPr>
              <a:t>מקרה "</a:t>
            </a:r>
            <a:r>
              <a:rPr lang="he-IL" sz="4800" dirty="0">
                <a:solidFill>
                  <a:schemeClr val="accent1">
                    <a:lumMod val="50000"/>
                  </a:schemeClr>
                </a:solidFill>
                <a:latin typeface="David" panose="020E0502060401010101" pitchFamily="34" charset="-79"/>
                <a:ea typeface="Arial"/>
                <a:cs typeface="David" panose="020E0502060401010101" pitchFamily="34" charset="-79"/>
                <a:sym typeface="Arial"/>
              </a:rPr>
              <a:t>קשר שומר"</a:t>
            </a:r>
            <a:r>
              <a:rPr lang="he-IL" sz="4800" dirty="0">
                <a:solidFill>
                  <a:schemeClr val="accent1">
                    <a:lumMod val="50000"/>
                  </a:schemeClr>
                </a:solidFill>
                <a:latin typeface="David" panose="020E0502060401010101" pitchFamily="34" charset="-79"/>
                <a:cs typeface="David" panose="020E0502060401010101" pitchFamily="34" charset="-79"/>
              </a:rPr>
              <a:t/>
            </a:r>
            <a:br>
              <a:rPr lang="he-IL" sz="4800" dirty="0">
                <a:solidFill>
                  <a:schemeClr val="accent1">
                    <a:lumMod val="50000"/>
                  </a:schemeClr>
                </a:solidFill>
                <a:latin typeface="David" panose="020E0502060401010101" pitchFamily="34" charset="-79"/>
                <a:cs typeface="David" panose="020E0502060401010101" pitchFamily="34" charset="-79"/>
              </a:rPr>
            </a:br>
            <a:r>
              <a:rPr lang="he-IL" sz="4800" dirty="0">
                <a:solidFill>
                  <a:schemeClr val="accent1">
                    <a:lumMod val="50000"/>
                  </a:schemeClr>
                </a:solidFill>
                <a:latin typeface="David" panose="020E0502060401010101" pitchFamily="34" charset="-79"/>
                <a:ea typeface="Arial"/>
                <a:cs typeface="David" panose="020E0502060401010101" pitchFamily="34" charset="-79"/>
                <a:sym typeface="Arial"/>
              </a:rPr>
              <a:t>מעבר מהכלה להכרה </a:t>
            </a:r>
            <a:r>
              <a:rPr lang="he-IL" sz="4800" dirty="0" smtClean="0">
                <a:solidFill>
                  <a:schemeClr val="accent1">
                    <a:lumMod val="50000"/>
                  </a:schemeClr>
                </a:solidFill>
                <a:latin typeface="David" panose="020E0502060401010101" pitchFamily="34" charset="-79"/>
                <a:ea typeface="Arial"/>
                <a:cs typeface="David" panose="020E0502060401010101" pitchFamily="34" charset="-79"/>
                <a:sym typeface="Arial"/>
              </a:rPr>
              <a:t>הדדית</a:t>
            </a:r>
            <a:endParaRPr lang="he-IL" sz="2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051" name="כותרת משנה 2"/>
          <p:cNvSpPr>
            <a:spLocks noGrp="1"/>
          </p:cNvSpPr>
          <p:nvPr>
            <p:ph type="subTitle" idx="1"/>
          </p:nvPr>
        </p:nvSpPr>
        <p:spPr>
          <a:xfrm>
            <a:off x="1246188" y="3013075"/>
            <a:ext cx="7002462" cy="1655763"/>
          </a:xfrm>
        </p:spPr>
        <p:txBody>
          <a:bodyPr/>
          <a:lstStyle/>
          <a:p>
            <a:pPr eaLnBrk="1" hangingPunct="1">
              <a:defRPr/>
            </a:pPr>
            <a:r>
              <a:rPr lang="he-IL" altLang="he-IL" sz="2800" dirty="0" smtClean="0">
                <a:solidFill>
                  <a:schemeClr val="accent1">
                    <a:lumMod val="50000"/>
                  </a:schemeClr>
                </a:solidFill>
                <a:latin typeface="David" pitchFamily="34" charset="-79"/>
                <a:cs typeface="David" pitchFamily="34" charset="-79"/>
              </a:rPr>
              <a:t>מאת הדס זכריה</a:t>
            </a:r>
          </a:p>
          <a:p>
            <a:pPr eaLnBrk="1" hangingPunct="1">
              <a:defRPr/>
            </a:pPr>
            <a:r>
              <a:rPr lang="he-IL" altLang="he-IL" sz="2800" dirty="0" smtClean="0">
                <a:solidFill>
                  <a:schemeClr val="accent1">
                    <a:lumMod val="50000"/>
                  </a:schemeClr>
                </a:solidFill>
                <a:latin typeface="David" pitchFamily="34" charset="-79"/>
                <a:cs typeface="David" pitchFamily="34" charset="-79"/>
              </a:rPr>
              <a:t>מנהלת מתי"א "מעלה והר", ירושלים.</a:t>
            </a:r>
          </a:p>
          <a:p>
            <a:pPr eaLnBrk="1" hangingPunct="1">
              <a:defRPr/>
            </a:pPr>
            <a:r>
              <a:rPr lang="he-IL" altLang="he-IL" sz="2800" dirty="0" smtClean="0">
                <a:solidFill>
                  <a:schemeClr val="accent1">
                    <a:lumMod val="50000"/>
                  </a:schemeClr>
                </a:solidFill>
                <a:latin typeface="David" pitchFamily="34" charset="-79"/>
                <a:cs typeface="David" pitchFamily="34" charset="-79"/>
              </a:rPr>
              <a:t>מדריכת צוותי חינוך רגיל וחינוך מיוחד, מייסדת יחידה להדרכה בתחום ההתנהגותי רגשי במתי"א</a:t>
            </a:r>
          </a:p>
        </p:txBody>
      </p:sp>
      <p:cxnSp>
        <p:nvCxnSpPr>
          <p:cNvPr id="8" name="Straight Connector 7"/>
          <p:cNvCxnSpPr/>
          <p:nvPr/>
        </p:nvCxnSpPr>
        <p:spPr>
          <a:xfrm>
            <a:off x="9032875" y="0"/>
            <a:ext cx="0" cy="68834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p:cNvPicPr>
            <a:picLocks noChangeAspect="1"/>
          </p:cNvPicPr>
          <p:nvPr/>
        </p:nvPicPr>
        <p:blipFill>
          <a:blip r:embed="rId3">
            <a:extLst>
              <a:ext uri="{28A0092B-C50C-407E-A947-70E740481C1C}">
                <a14:useLocalDpi xmlns:a14="http://schemas.microsoft.com/office/drawing/2010/main" val="0"/>
              </a:ext>
            </a:extLst>
          </a:blip>
          <a:srcRect l="38506" r="45418"/>
          <a:stretch>
            <a:fillRect/>
          </a:stretch>
        </p:blipFill>
        <p:spPr bwMode="auto">
          <a:xfrm>
            <a:off x="9064625" y="0"/>
            <a:ext cx="3159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264;p21"/>
          <p:cNvSpPr>
            <a:spLocks noChangeArrowheads="1"/>
          </p:cNvSpPr>
          <p:nvPr/>
        </p:nvSpPr>
        <p:spPr bwMode="auto">
          <a:xfrm>
            <a:off x="9707563" y="560388"/>
            <a:ext cx="1554162" cy="1570037"/>
          </a:xfrm>
          <a:prstGeom prst="rect">
            <a:avLst/>
          </a:prstGeom>
          <a:blipFill dpi="0" rotWithShape="1">
            <a:blip r:embed="rId3"/>
            <a:srcRect/>
            <a:stretch>
              <a:fillRect/>
            </a:stretch>
          </a:blipFill>
          <a:ln w="12700">
            <a:solidFill>
              <a:schemeClr val="bg1"/>
            </a:solidFill>
            <a:miter lim="800000"/>
            <a:headEnd type="none" w="sm" len="sm"/>
            <a:tailEnd type="none" w="sm" len="sm"/>
          </a:ln>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20483" name="Google Shape;265;p21"/>
          <p:cNvSpPr>
            <a:spLocks noChangeArrowheads="1"/>
          </p:cNvSpPr>
          <p:nvPr/>
        </p:nvSpPr>
        <p:spPr bwMode="auto">
          <a:xfrm>
            <a:off x="9707563" y="2662238"/>
            <a:ext cx="1554162" cy="1570037"/>
          </a:xfrm>
          <a:prstGeom prst="rect">
            <a:avLst/>
          </a:prstGeom>
          <a:blipFill dpi="0" rotWithShape="1">
            <a:blip r:embed="rId4"/>
            <a:srcRect/>
            <a:stretch>
              <a:fillRect/>
            </a:stretch>
          </a:blipFill>
          <a:ln w="12700">
            <a:solidFill>
              <a:schemeClr val="bg1"/>
            </a:solidFill>
            <a:miter lim="800000"/>
            <a:headEnd type="none" w="sm" len="sm"/>
            <a:tailEnd type="none" w="sm" len="sm"/>
          </a:ln>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20484" name="Google Shape;266;p21"/>
          <p:cNvSpPr>
            <a:spLocks noChangeArrowheads="1"/>
          </p:cNvSpPr>
          <p:nvPr/>
        </p:nvSpPr>
        <p:spPr bwMode="auto">
          <a:xfrm>
            <a:off x="9707563" y="4656138"/>
            <a:ext cx="1554162" cy="1570037"/>
          </a:xfrm>
          <a:prstGeom prst="rect">
            <a:avLst/>
          </a:prstGeom>
          <a:blipFill dpi="0" rotWithShape="1">
            <a:blip r:embed="rId5"/>
            <a:srcRect/>
            <a:stretch>
              <a:fillRect/>
            </a:stretch>
          </a:blipFill>
          <a:ln w="12700">
            <a:solidFill>
              <a:schemeClr val="bg1"/>
            </a:solidFill>
            <a:miter lim="800000"/>
            <a:headEnd type="none" w="sm" len="sm"/>
            <a:tailEnd type="none" w="sm" len="sm"/>
          </a:ln>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267" name="Google Shape;267;p21"/>
          <p:cNvSpPr/>
          <p:nvPr/>
        </p:nvSpPr>
        <p:spPr>
          <a:xfrm>
            <a:off x="6084888" y="1077913"/>
            <a:ext cx="3562350" cy="922337"/>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x-none" sz="4000">
                <a:solidFill>
                  <a:schemeClr val="accent1">
                    <a:lumMod val="50000"/>
                  </a:schemeClr>
                </a:solidFill>
                <a:latin typeface="David" panose="020E0502060401010101" pitchFamily="34" charset="-79"/>
                <a:ea typeface="Arial"/>
                <a:cs typeface="David" panose="020E0502060401010101" pitchFamily="34" charset="-79"/>
                <a:sym typeface="Arial"/>
              </a:rPr>
              <a:t>מערך תמיכה</a:t>
            </a:r>
            <a:endParaRPr sz="40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68" name="Google Shape;268;p21"/>
          <p:cNvSpPr txBox="1"/>
          <p:nvPr/>
        </p:nvSpPr>
        <p:spPr>
          <a:xfrm>
            <a:off x="114300" y="823913"/>
            <a:ext cx="5695950" cy="1200150"/>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פסיכולוגית של המשפחה</a:t>
            </a:r>
            <a:endParaRPr dirty="0">
              <a:solidFill>
                <a:schemeClr val="accent1">
                  <a:lumMod val="50000"/>
                </a:schemeClr>
              </a:solidFill>
              <a:latin typeface="David" panose="020E0502060401010101" pitchFamily="34" charset="-79"/>
              <a:cs typeface="David" panose="020E0502060401010101" pitchFamily="34" charset="-79"/>
            </a:endParaRPr>
          </a:p>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צוות מתי"א, צוות </a:t>
            </a: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רב - </a:t>
            </a: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מקצועי</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69" name="Google Shape;269;p21"/>
          <p:cNvSpPr/>
          <p:nvPr/>
        </p:nvSpPr>
        <p:spPr>
          <a:xfrm>
            <a:off x="5810250" y="2619375"/>
            <a:ext cx="3757613" cy="1754188"/>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x-none" sz="4000">
                <a:solidFill>
                  <a:schemeClr val="accent1">
                    <a:lumMod val="50000"/>
                  </a:schemeClr>
                </a:solidFill>
                <a:latin typeface="David" panose="020E0502060401010101" pitchFamily="34" charset="-79"/>
                <a:ea typeface="Arial"/>
                <a:cs typeface="David" panose="020E0502060401010101" pitchFamily="34" charset="-79"/>
                <a:sym typeface="Arial"/>
              </a:rPr>
              <a:t>שימוש בשפה</a:t>
            </a:r>
            <a:endParaRPr sz="4000" dirty="0">
              <a:solidFill>
                <a:schemeClr val="accent1">
                  <a:lumMod val="50000"/>
                </a:schemeClr>
              </a:solidFill>
              <a:latin typeface="David" panose="020E0502060401010101" pitchFamily="34" charset="-79"/>
              <a:ea typeface="Arial"/>
              <a:cs typeface="David" panose="020E0502060401010101" pitchFamily="34" charset="-79"/>
            </a:endParaRPr>
          </a:p>
          <a:p>
            <a:pPr algn="ctr" rtl="1" eaLnBrk="1" hangingPunct="1">
              <a:spcBef>
                <a:spcPts val="0"/>
              </a:spcBef>
              <a:spcAft>
                <a:spcPts val="0"/>
              </a:spcAft>
              <a:defRPr/>
            </a:pPr>
            <a:r>
              <a:rPr lang="x-none" sz="4000">
                <a:solidFill>
                  <a:schemeClr val="accent1">
                    <a:lumMod val="50000"/>
                  </a:schemeClr>
                </a:solidFill>
                <a:latin typeface="David" panose="020E0502060401010101" pitchFamily="34" charset="-79"/>
                <a:ea typeface="Arial"/>
                <a:cs typeface="David" panose="020E0502060401010101" pitchFamily="34" charset="-79"/>
                <a:sym typeface="Arial"/>
              </a:rPr>
              <a:t> מגדלת</a:t>
            </a:r>
            <a:endParaRPr sz="40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70" name="Google Shape;270;p21"/>
          <p:cNvSpPr/>
          <p:nvPr/>
        </p:nvSpPr>
        <p:spPr>
          <a:xfrm>
            <a:off x="5413375" y="4564063"/>
            <a:ext cx="4532313" cy="1754187"/>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x-none" sz="4000">
                <a:solidFill>
                  <a:schemeClr val="accent1">
                    <a:lumMod val="50000"/>
                  </a:schemeClr>
                </a:solidFill>
                <a:latin typeface="David" panose="020E0502060401010101" pitchFamily="34" charset="-79"/>
                <a:ea typeface="Arial"/>
                <a:cs typeface="David" panose="020E0502060401010101" pitchFamily="34" charset="-79"/>
                <a:sym typeface="Arial"/>
              </a:rPr>
              <a:t>הפסקת תגובות אוטומטיות</a:t>
            </a:r>
            <a:endParaRPr sz="40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71" name="Google Shape;271;p21"/>
          <p:cNvSpPr txBox="1"/>
          <p:nvPr/>
        </p:nvSpPr>
        <p:spPr>
          <a:xfrm>
            <a:off x="452438" y="2657475"/>
            <a:ext cx="5292725" cy="1201738"/>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הצוות לומד לדבר את עצמו</a:t>
            </a:r>
            <a:endParaRPr dirty="0">
              <a:solidFill>
                <a:schemeClr val="accent1">
                  <a:lumMod val="50000"/>
                </a:schemeClr>
              </a:solidFill>
              <a:latin typeface="David" panose="020E0502060401010101" pitchFamily="34" charset="-79"/>
              <a:cs typeface="David" panose="020E0502060401010101" pitchFamily="34" charset="-79"/>
            </a:endParaRPr>
          </a:p>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ולהיות סובייקט ולא אובייקט</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72" name="Google Shape;272;p21"/>
          <p:cNvSpPr txBox="1"/>
          <p:nvPr/>
        </p:nvSpPr>
        <p:spPr>
          <a:xfrm>
            <a:off x="487363" y="4532313"/>
            <a:ext cx="5222875" cy="1754187"/>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הצוות מפתח מודעות לפניות</a:t>
            </a:r>
            <a:endParaRPr dirty="0">
              <a:solidFill>
                <a:schemeClr val="accent1">
                  <a:lumMod val="50000"/>
                </a:schemeClr>
              </a:solidFill>
              <a:latin typeface="David" panose="020E0502060401010101" pitchFamily="34" charset="-79"/>
              <a:cs typeface="David" panose="020E0502060401010101" pitchFamily="34" charset="-79"/>
            </a:endParaRPr>
          </a:p>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לא בהירות שמאפשרות את ההתנהגויות </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pic>
        <p:nvPicPr>
          <p:cNvPr id="20491"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09575" y="2366963"/>
            <a:ext cx="115617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9575" y="4389438"/>
            <a:ext cx="115617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Google Shape;278;p22"/>
          <p:cNvSpPr/>
          <p:nvPr/>
        </p:nvSpPr>
        <p:spPr>
          <a:xfrm>
            <a:off x="7075488" y="1222375"/>
            <a:ext cx="3956050" cy="585788"/>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הפסקת ה</a:t>
            </a: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a:t>
            </a: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דיוני</a:t>
            </a: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ם"</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79" name="Google Shape;279;p22"/>
          <p:cNvSpPr/>
          <p:nvPr/>
        </p:nvSpPr>
        <p:spPr>
          <a:xfrm>
            <a:off x="7169150" y="2936875"/>
            <a:ext cx="3956050" cy="584200"/>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הפסקת הויכוחים</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80" name="Google Shape;280;p22"/>
          <p:cNvSpPr/>
          <p:nvPr/>
        </p:nvSpPr>
        <p:spPr>
          <a:xfrm>
            <a:off x="7229475" y="5083175"/>
            <a:ext cx="3956050" cy="585788"/>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מתן אפשרות בחירה</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81" name="Google Shape;281;p22"/>
          <p:cNvSpPr/>
          <p:nvPr/>
        </p:nvSpPr>
        <p:spPr>
          <a:xfrm>
            <a:off x="34925" y="1285875"/>
            <a:ext cx="6269038" cy="584200"/>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הכלה אינה הקשבה בלתי סופית </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82" name="Google Shape;282;p22"/>
          <p:cNvSpPr/>
          <p:nvPr/>
        </p:nvSpPr>
        <p:spPr>
          <a:xfrm>
            <a:off x="34925" y="2936875"/>
            <a:ext cx="6269038" cy="584200"/>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הכלה אינה ניסיונות שכנוע</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83" name="Google Shape;283;p22"/>
          <p:cNvSpPr/>
          <p:nvPr/>
        </p:nvSpPr>
        <p:spPr>
          <a:xfrm>
            <a:off x="0" y="5083175"/>
            <a:ext cx="6269038" cy="585788"/>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x-none" sz="3600">
                <a:solidFill>
                  <a:schemeClr val="accent1">
                    <a:lumMod val="50000"/>
                  </a:schemeClr>
                </a:solidFill>
                <a:latin typeface="David" panose="020E0502060401010101" pitchFamily="34" charset="-79"/>
                <a:ea typeface="Arial"/>
                <a:cs typeface="David" panose="020E0502060401010101" pitchFamily="34" charset="-79"/>
                <a:sym typeface="Arial"/>
              </a:rPr>
              <a:t>ניתן להנכיח את עצמי מבלי לכפות</a:t>
            </a:r>
            <a:endParaRPr sz="36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22536" name="Google Shape;284;p22"/>
          <p:cNvSpPr>
            <a:spLocks noChangeArrowheads="1"/>
          </p:cNvSpPr>
          <p:nvPr/>
        </p:nvSpPr>
        <p:spPr bwMode="auto">
          <a:xfrm>
            <a:off x="6713538" y="1270000"/>
            <a:ext cx="854075" cy="557213"/>
          </a:xfrm>
          <a:prstGeom prst="leftArrow">
            <a:avLst>
              <a:gd name="adj1" fmla="val 50000"/>
              <a:gd name="adj2" fmla="val 49943"/>
            </a:avLst>
          </a:prstGeom>
          <a:solidFill>
            <a:schemeClr val="accent2"/>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Clr>
                <a:srgbClr val="000000"/>
              </a:buClr>
              <a:buSzPts val="1800"/>
              <a:buFont typeface="Arial" panose="020B0604020202020204" pitchFamily="34" charset="0"/>
              <a:buNone/>
            </a:pPr>
            <a:endParaRPr lang="he-IL" altLang="he-IL" sz="18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p:txBody>
      </p:sp>
      <p:sp>
        <p:nvSpPr>
          <p:cNvPr id="22537" name="Google Shape;285;p22"/>
          <p:cNvSpPr>
            <a:spLocks noChangeArrowheads="1"/>
          </p:cNvSpPr>
          <p:nvPr/>
        </p:nvSpPr>
        <p:spPr bwMode="auto">
          <a:xfrm>
            <a:off x="6726238" y="3000375"/>
            <a:ext cx="854075" cy="555625"/>
          </a:xfrm>
          <a:prstGeom prst="leftArrow">
            <a:avLst>
              <a:gd name="adj1" fmla="val 50000"/>
              <a:gd name="adj2" fmla="val 50085"/>
            </a:avLst>
          </a:prstGeom>
          <a:solidFill>
            <a:schemeClr val="accent2"/>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Clr>
                <a:srgbClr val="000000"/>
              </a:buClr>
              <a:buSzPts val="1800"/>
              <a:buFont typeface="Arial" panose="020B0604020202020204" pitchFamily="34" charset="0"/>
              <a:buNone/>
            </a:pPr>
            <a:endParaRPr lang="he-IL" altLang="he-IL" sz="18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p:txBody>
      </p:sp>
      <p:sp>
        <p:nvSpPr>
          <p:cNvPr id="22538" name="Google Shape;286;p22"/>
          <p:cNvSpPr>
            <a:spLocks noChangeArrowheads="1"/>
          </p:cNvSpPr>
          <p:nvPr/>
        </p:nvSpPr>
        <p:spPr bwMode="auto">
          <a:xfrm>
            <a:off x="6648450" y="5083175"/>
            <a:ext cx="852488" cy="557213"/>
          </a:xfrm>
          <a:prstGeom prst="leftArrow">
            <a:avLst>
              <a:gd name="adj1" fmla="val 50000"/>
              <a:gd name="adj2" fmla="val 49850"/>
            </a:avLst>
          </a:prstGeom>
          <a:solidFill>
            <a:schemeClr val="accent2"/>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Clr>
                <a:srgbClr val="000000"/>
              </a:buClr>
              <a:buSzPts val="1800"/>
              <a:buFont typeface="Arial" panose="020B0604020202020204" pitchFamily="34" charset="0"/>
              <a:buNone/>
            </a:pPr>
            <a:endParaRPr lang="he-IL" altLang="he-IL" sz="18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p:txBody>
      </p:sp>
      <p:cxnSp>
        <p:nvCxnSpPr>
          <p:cNvPr id="11" name="Straight Connector 10"/>
          <p:cNvCxnSpPr/>
          <p:nvPr/>
        </p:nvCxnSpPr>
        <p:spPr>
          <a:xfrm>
            <a:off x="409575" y="2366963"/>
            <a:ext cx="115617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9575" y="4389438"/>
            <a:ext cx="115617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254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92;p23" descr="×ª××¦××ª ×ª××× × ×¢×××¨ ×××××"/>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he-IL" altLang="he-IL" sz="1800">
              <a:solidFill>
                <a:srgbClr val="000000"/>
              </a:solidFill>
              <a:latin typeface="Arial" panose="020B0604020202020204" pitchFamily="34" charset="0"/>
              <a:sym typeface="Arial" panose="020B0604020202020204" pitchFamily="34" charset="0"/>
            </a:endParaRPr>
          </a:p>
        </p:txBody>
      </p:sp>
      <p:sp>
        <p:nvSpPr>
          <p:cNvPr id="307" name="Google Shape;307;p23"/>
          <p:cNvSpPr/>
          <p:nvPr/>
        </p:nvSpPr>
        <p:spPr>
          <a:xfrm>
            <a:off x="4008438" y="3176588"/>
            <a:ext cx="4138612" cy="922337"/>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x-none" sz="5400">
                <a:solidFill>
                  <a:schemeClr val="accent2">
                    <a:lumMod val="75000"/>
                  </a:schemeClr>
                </a:solidFill>
                <a:latin typeface="David" panose="020E0502060401010101" pitchFamily="34" charset="-79"/>
                <a:ea typeface="Arial"/>
                <a:cs typeface="David" panose="020E0502060401010101" pitchFamily="34" charset="-79"/>
                <a:sym typeface="Arial"/>
              </a:rPr>
              <a:t>התפתחויות</a:t>
            </a:r>
            <a:endParaRPr sz="5400" dirty="0">
              <a:solidFill>
                <a:schemeClr val="accent2">
                  <a:lumMod val="75000"/>
                </a:schemeClr>
              </a:solidFill>
              <a:latin typeface="David" panose="020E0502060401010101" pitchFamily="34" charset="-79"/>
              <a:ea typeface="Arial"/>
              <a:cs typeface="David" panose="020E0502060401010101" pitchFamily="34" charset="-79"/>
              <a:sym typeface="Arial"/>
            </a:endParaRPr>
          </a:p>
        </p:txBody>
      </p:sp>
      <p:sp>
        <p:nvSpPr>
          <p:cNvPr id="24580" name="TextBox 3"/>
          <p:cNvSpPr txBox="1">
            <a:spLocks noChangeArrowheads="1"/>
          </p:cNvSpPr>
          <p:nvPr/>
        </p:nvSpPr>
        <p:spPr bwMode="auto">
          <a:xfrm>
            <a:off x="4476750" y="554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endParaRPr lang="he-IL" altLang="he-IL" sz="1800"/>
          </a:p>
        </p:txBody>
      </p:sp>
      <p:sp>
        <p:nvSpPr>
          <p:cNvPr id="2" name="Rounded Rectangle 1"/>
          <p:cNvSpPr/>
          <p:nvPr/>
        </p:nvSpPr>
        <p:spPr>
          <a:xfrm>
            <a:off x="7908925" y="1308100"/>
            <a:ext cx="3548063" cy="140811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solidFill>
                <a:schemeClr val="accent1">
                  <a:lumMod val="50000"/>
                </a:schemeClr>
              </a:solidFill>
            </a:endParaRPr>
          </a:p>
        </p:txBody>
      </p:sp>
      <p:sp>
        <p:nvSpPr>
          <p:cNvPr id="14342" name="Google Shape;301;p23"/>
          <p:cNvSpPr txBox="1">
            <a:spLocks noChangeArrowheads="1"/>
          </p:cNvSpPr>
          <p:nvPr/>
        </p:nvSpPr>
        <p:spPr bwMode="auto">
          <a:xfrm>
            <a:off x="8224838" y="1473200"/>
            <a:ext cx="2973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he-IL" altLang="he-IL" sz="3200" dirty="0" smtClean="0">
                <a:solidFill>
                  <a:schemeClr val="accent1">
                    <a:lumMod val="50000"/>
                  </a:schemeClr>
                </a:solidFill>
                <a:latin typeface="David" pitchFamily="34" charset="-79"/>
                <a:ea typeface="Arial" pitchFamily="34" charset="0"/>
                <a:cs typeface="David" pitchFamily="34" charset="-79"/>
                <a:sym typeface="Arial" pitchFamily="34" charset="0"/>
              </a:rPr>
              <a:t>הצוות לא ממהר להחזיר לכתה</a:t>
            </a:r>
          </a:p>
        </p:txBody>
      </p:sp>
      <p:sp>
        <p:nvSpPr>
          <p:cNvPr id="33" name="Rounded Rectangle 32"/>
          <p:cNvSpPr/>
          <p:nvPr/>
        </p:nvSpPr>
        <p:spPr>
          <a:xfrm>
            <a:off x="7889875" y="2851150"/>
            <a:ext cx="3548063" cy="140811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solidFill>
                <a:schemeClr val="accent1">
                  <a:lumMod val="50000"/>
                </a:schemeClr>
              </a:solidFill>
            </a:endParaRPr>
          </a:p>
        </p:txBody>
      </p:sp>
      <p:sp>
        <p:nvSpPr>
          <p:cNvPr id="14344" name="Google Shape;301;p23"/>
          <p:cNvSpPr txBox="1">
            <a:spLocks noChangeArrowheads="1"/>
          </p:cNvSpPr>
          <p:nvPr/>
        </p:nvSpPr>
        <p:spPr bwMode="auto">
          <a:xfrm>
            <a:off x="8253413" y="3189288"/>
            <a:ext cx="29733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he-IL" altLang="he-IL" sz="3200" dirty="0" smtClean="0">
                <a:solidFill>
                  <a:schemeClr val="accent1">
                    <a:lumMod val="50000"/>
                  </a:schemeClr>
                </a:solidFill>
                <a:latin typeface="David" pitchFamily="34" charset="-79"/>
                <a:ea typeface="Arial" pitchFamily="34" charset="0"/>
                <a:cs typeface="David" pitchFamily="34" charset="-79"/>
                <a:sym typeface="Arial" pitchFamily="34" charset="0"/>
              </a:rPr>
              <a:t>איפוק בזמן כעס</a:t>
            </a:r>
          </a:p>
        </p:txBody>
      </p:sp>
      <p:sp>
        <p:nvSpPr>
          <p:cNvPr id="35" name="Rounded Rectangle 34"/>
          <p:cNvSpPr/>
          <p:nvPr/>
        </p:nvSpPr>
        <p:spPr>
          <a:xfrm>
            <a:off x="7889875" y="4402138"/>
            <a:ext cx="3548063" cy="140811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solidFill>
                <a:schemeClr val="accent1">
                  <a:lumMod val="50000"/>
                </a:schemeClr>
              </a:solidFill>
            </a:endParaRPr>
          </a:p>
        </p:txBody>
      </p:sp>
      <p:sp>
        <p:nvSpPr>
          <p:cNvPr id="14346" name="Google Shape;301;p23"/>
          <p:cNvSpPr txBox="1">
            <a:spLocks noChangeArrowheads="1"/>
          </p:cNvSpPr>
          <p:nvPr/>
        </p:nvSpPr>
        <p:spPr bwMode="auto">
          <a:xfrm>
            <a:off x="7908925" y="4597400"/>
            <a:ext cx="3381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he-IL" altLang="he-IL" sz="3200" smtClean="0">
                <a:solidFill>
                  <a:schemeClr val="accent1">
                    <a:lumMod val="50000"/>
                  </a:schemeClr>
                </a:solidFill>
                <a:latin typeface="David" pitchFamily="34" charset="-79"/>
                <a:ea typeface="Arial" pitchFamily="34" charset="0"/>
                <a:cs typeface="David" pitchFamily="34" charset="-79"/>
                <a:sym typeface="Arial" pitchFamily="34" charset="0"/>
              </a:rPr>
              <a:t>התמודדות עם </a:t>
            </a:r>
          </a:p>
          <a:p>
            <a:pPr algn="r" rtl="1" eaLnBrk="1" hangingPunct="1">
              <a:defRPr/>
            </a:pPr>
            <a:r>
              <a:rPr lang="he-IL" altLang="he-IL" sz="3200" smtClean="0">
                <a:solidFill>
                  <a:schemeClr val="accent1">
                    <a:lumMod val="50000"/>
                  </a:schemeClr>
                </a:solidFill>
                <a:latin typeface="David" pitchFamily="34" charset="-79"/>
                <a:ea typeface="Arial" pitchFamily="34" charset="0"/>
                <a:cs typeface="David" pitchFamily="34" charset="-79"/>
                <a:sym typeface="Arial" pitchFamily="34" charset="0"/>
              </a:rPr>
              <a:t>הפסד</a:t>
            </a:r>
          </a:p>
        </p:txBody>
      </p:sp>
      <p:sp>
        <p:nvSpPr>
          <p:cNvPr id="37" name="Rounded Rectangle 36"/>
          <p:cNvSpPr/>
          <p:nvPr/>
        </p:nvSpPr>
        <p:spPr>
          <a:xfrm>
            <a:off x="703263" y="1277938"/>
            <a:ext cx="3548062" cy="1409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schemeClr val="accent1">
                  <a:lumMod val="50000"/>
                </a:schemeClr>
              </a:solidFill>
            </a:endParaRPr>
          </a:p>
        </p:txBody>
      </p:sp>
      <p:sp>
        <p:nvSpPr>
          <p:cNvPr id="14348" name="Google Shape;301;p23"/>
          <p:cNvSpPr txBox="1">
            <a:spLocks noChangeArrowheads="1"/>
          </p:cNvSpPr>
          <p:nvPr/>
        </p:nvSpPr>
        <p:spPr bwMode="auto">
          <a:xfrm>
            <a:off x="1035050" y="1443038"/>
            <a:ext cx="2973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he-IL" altLang="he-IL" sz="3200" dirty="0" smtClean="0">
                <a:solidFill>
                  <a:schemeClr val="accent1">
                    <a:lumMod val="50000"/>
                  </a:schemeClr>
                </a:solidFill>
                <a:latin typeface="David" pitchFamily="34" charset="-79"/>
                <a:ea typeface="Arial" pitchFamily="34" charset="0"/>
                <a:cs typeface="David" pitchFamily="34" charset="-79"/>
                <a:sym typeface="Arial" pitchFamily="34" charset="0"/>
              </a:rPr>
              <a:t>שינוי בתגובות הצוות</a:t>
            </a:r>
          </a:p>
        </p:txBody>
      </p:sp>
      <p:sp>
        <p:nvSpPr>
          <p:cNvPr id="39" name="Rounded Rectangle 38"/>
          <p:cNvSpPr/>
          <p:nvPr/>
        </p:nvSpPr>
        <p:spPr>
          <a:xfrm>
            <a:off x="701675" y="2820988"/>
            <a:ext cx="3546475" cy="14097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solidFill>
                <a:schemeClr val="accent1">
                  <a:lumMod val="50000"/>
                </a:schemeClr>
              </a:solidFill>
            </a:endParaRPr>
          </a:p>
        </p:txBody>
      </p:sp>
      <p:sp>
        <p:nvSpPr>
          <p:cNvPr id="14350" name="Google Shape;301;p23"/>
          <p:cNvSpPr txBox="1">
            <a:spLocks noChangeArrowheads="1"/>
          </p:cNvSpPr>
          <p:nvPr/>
        </p:nvSpPr>
        <p:spPr bwMode="auto">
          <a:xfrm>
            <a:off x="1047750" y="2970213"/>
            <a:ext cx="2973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he-IL" altLang="he-IL" sz="3200" smtClean="0">
                <a:solidFill>
                  <a:schemeClr val="accent1">
                    <a:lumMod val="50000"/>
                  </a:schemeClr>
                </a:solidFill>
                <a:latin typeface="David" pitchFamily="34" charset="-79"/>
                <a:ea typeface="Arial" pitchFamily="34" charset="0"/>
                <a:cs typeface="David" pitchFamily="34" charset="-79"/>
                <a:sym typeface="Arial" pitchFamily="34" charset="0"/>
              </a:rPr>
              <a:t>מתפתח קשר חם ונעים</a:t>
            </a:r>
          </a:p>
        </p:txBody>
      </p:sp>
      <p:sp>
        <p:nvSpPr>
          <p:cNvPr id="41" name="Rounded Rectangle 40"/>
          <p:cNvSpPr/>
          <p:nvPr/>
        </p:nvSpPr>
        <p:spPr>
          <a:xfrm>
            <a:off x="701675" y="4373563"/>
            <a:ext cx="3546475" cy="140652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schemeClr val="accent1">
                  <a:lumMod val="50000"/>
                </a:schemeClr>
              </a:solidFill>
            </a:endParaRPr>
          </a:p>
        </p:txBody>
      </p:sp>
      <p:sp>
        <p:nvSpPr>
          <p:cNvPr id="14352" name="Google Shape;301;p23"/>
          <p:cNvSpPr txBox="1">
            <a:spLocks noChangeArrowheads="1"/>
          </p:cNvSpPr>
          <p:nvPr/>
        </p:nvSpPr>
        <p:spPr bwMode="auto">
          <a:xfrm>
            <a:off x="719138" y="4567238"/>
            <a:ext cx="3381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he-IL" altLang="he-IL" sz="3200" smtClean="0">
                <a:solidFill>
                  <a:schemeClr val="accent1">
                    <a:lumMod val="50000"/>
                  </a:schemeClr>
                </a:solidFill>
                <a:latin typeface="David" pitchFamily="34" charset="-79"/>
                <a:ea typeface="Arial" pitchFamily="34" charset="0"/>
                <a:cs typeface="David" pitchFamily="34" charset="-79"/>
                <a:sym typeface="Arial" pitchFamily="34" charset="0"/>
              </a:rPr>
              <a:t>התמודדות עם תסכול בכתה הגדולה</a:t>
            </a:r>
          </a:p>
        </p:txBody>
      </p:sp>
      <p:pic>
        <p:nvPicPr>
          <p:cNvPr id="2459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22;p25"/>
          <p:cNvSpPr/>
          <p:nvPr/>
        </p:nvSpPr>
        <p:spPr>
          <a:xfrm>
            <a:off x="2397125" y="252413"/>
            <a:ext cx="7340600" cy="1568450"/>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he-IL" sz="4400" dirty="0">
                <a:solidFill>
                  <a:schemeClr val="accent2"/>
                </a:solidFill>
                <a:latin typeface="David" panose="020E0502060401010101" pitchFamily="34" charset="-79"/>
                <a:ea typeface="Arial"/>
                <a:cs typeface="David" panose="020E0502060401010101" pitchFamily="34" charset="-79"/>
                <a:sym typeface="Arial"/>
              </a:rPr>
              <a:t>משברים</a:t>
            </a:r>
            <a:endParaRPr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pic>
        <p:nvPicPr>
          <p:cNvPr id="26628" name="Google Shape;314;p24" descr="×ª××¦××ª ×ª××× × ×¢×××¨ ××©××¨"/>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1197" t="6464" r="10886" b="10123"/>
          <a:stretch>
            <a:fillRect/>
          </a:stretch>
        </p:blipFill>
        <p:spPr bwMode="auto">
          <a:xfrm rot="-6348104">
            <a:off x="8429626" y="1998662"/>
            <a:ext cx="46291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9032875" y="0"/>
            <a:ext cx="0" cy="68834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Google Shape;315;p24"/>
          <p:cNvSpPr txBox="1"/>
          <p:nvPr/>
        </p:nvSpPr>
        <p:spPr>
          <a:xfrm>
            <a:off x="-2319338" y="1169988"/>
            <a:ext cx="10895013" cy="4802187"/>
          </a:xfrm>
          <a:prstGeom prst="rect">
            <a:avLst/>
          </a:prstGeom>
          <a:noFill/>
          <a:ln>
            <a:noFill/>
          </a:ln>
        </p:spPr>
        <p:txBody>
          <a:bodyPr spcFirstLastPara="1" lIns="91425" tIns="45700" rIns="91425" bIns="45700"/>
          <a:lstStyle/>
          <a:p>
            <a:pPr marL="571500" indent="-571500" algn="r" rtl="1" eaLnBrk="1" hangingPunct="1">
              <a:lnSpc>
                <a:spcPct val="150000"/>
              </a:lnSpc>
              <a:spcBef>
                <a:spcPts val="0"/>
              </a:spcBef>
              <a:spcAft>
                <a:spcPts val="0"/>
              </a:spcAft>
              <a:buClr>
                <a:schemeClr val="accent2"/>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פגיעה ביניב וביועצת</a:t>
            </a:r>
          </a:p>
          <a:p>
            <a:pPr marL="571500" indent="-571500" algn="r" rtl="1" eaLnBrk="1" hangingPunct="1">
              <a:lnSpc>
                <a:spcPct val="150000"/>
              </a:lnSpc>
              <a:spcBef>
                <a:spcPts val="0"/>
              </a:spcBef>
              <a:spcAft>
                <a:spcPts val="0"/>
              </a:spcAft>
              <a:buClr>
                <a:schemeClr val="accent2"/>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cs typeface="David" panose="020E0502060401010101" pitchFamily="34" charset="-79"/>
                <a:sym typeface="Arial"/>
              </a:rPr>
              <a:t>פגיעה במחנכת</a:t>
            </a:r>
            <a:endParaRPr dirty="0">
              <a:solidFill>
                <a:schemeClr val="accent1">
                  <a:lumMod val="50000"/>
                </a:schemeClr>
              </a:solidFill>
              <a:latin typeface="David" panose="020E0502060401010101" pitchFamily="34" charset="-79"/>
              <a:cs typeface="David" panose="020E0502060401010101" pitchFamily="34" charset="-79"/>
            </a:endParaRPr>
          </a:p>
          <a:p>
            <a:pPr marL="285750" indent="-285750" algn="r" rtl="1" eaLnBrk="1" hangingPunct="1">
              <a:lnSpc>
                <a:spcPct val="150000"/>
              </a:lnSpc>
              <a:spcBef>
                <a:spcPts val="0"/>
              </a:spcBef>
              <a:spcAft>
                <a:spcPts val="0"/>
              </a:spcAft>
              <a:buClr>
                <a:schemeClr val="accent2"/>
              </a:buClr>
              <a:buFont typeface="Wingdings" panose="05000000000000000000" pitchFamily="2" charset="2"/>
              <a:buChar char="ü"/>
              <a:defRPr/>
            </a:pPr>
            <a:endParaRPr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335;p26"/>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963" y="1022350"/>
            <a:ext cx="511492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Google Shape;337;p26"/>
          <p:cNvSpPr/>
          <p:nvPr/>
        </p:nvSpPr>
        <p:spPr>
          <a:xfrm>
            <a:off x="2109788" y="4384675"/>
            <a:ext cx="7915275" cy="2246313"/>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"אני מצטער על מה שקרה</a:t>
            </a: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a:t>
            </a: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 </a:t>
            </a:r>
            <a:endParaRPr lang="en-US"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algn="ctr" rtl="1" eaLnBrk="1" hangingPunct="1">
              <a:spcBef>
                <a:spcPts val="0"/>
              </a:spcBef>
              <a:spcAft>
                <a:spcPts val="0"/>
              </a:spcAft>
              <a:defRPr/>
            </a:pP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אני מודה, </a:t>
            </a: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 </a:t>
            </a: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עשיתי טעות ואני רוצה לתקן ולא יודע א</a:t>
            </a: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יך.</a:t>
            </a: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 </a:t>
            </a:r>
            <a:endParaRPr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algn="ctr" rtl="1" eaLnBrk="1" hangingPunct="1">
              <a:spcBef>
                <a:spcPts val="0"/>
              </a:spcBef>
              <a:spcAft>
                <a:spcPts val="0"/>
              </a:spcAft>
              <a:defRPr/>
            </a:pP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אני מרגיש כמו חיה בתוך כלוב</a:t>
            </a: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a:t>
            </a: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 </a:t>
            </a: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 </a:t>
            </a:r>
          </a:p>
          <a:p>
            <a:pPr algn="ctr" rtl="1" eaLnBrk="1" hangingPunct="1">
              <a:spcBef>
                <a:spcPts val="0"/>
              </a:spcBef>
              <a:spcAft>
                <a:spcPts val="0"/>
              </a:spcAft>
              <a:defRPr/>
            </a:pP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את מורה טובה מהסוג שלא מוותר</a:t>
            </a: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a:t>
            </a: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 </a:t>
            </a:r>
            <a:endParaRPr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algn="ctr" rtl="1" eaLnBrk="1" hangingPunct="1">
              <a:spcBef>
                <a:spcPts val="0"/>
              </a:spcBef>
              <a:spcAft>
                <a:spcPts val="0"/>
              </a:spcAft>
              <a:defRPr/>
            </a:pPr>
            <a:r>
              <a:rPr lang="x-none" sz="2800">
                <a:solidFill>
                  <a:schemeClr val="accent1">
                    <a:lumMod val="50000"/>
                  </a:schemeClr>
                </a:solidFill>
                <a:latin typeface="David" panose="020E0502060401010101" pitchFamily="34" charset="-79"/>
                <a:ea typeface="Arial"/>
                <a:cs typeface="David" panose="020E0502060401010101" pitchFamily="34" charset="-79"/>
                <a:sym typeface="Arial"/>
              </a:rPr>
              <a:t>מבקש ממך סליחה ומבקש עזרה."</a:t>
            </a:r>
            <a:endParaRPr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pic>
        <p:nvPicPr>
          <p:cNvPr id="2867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22;p25"/>
          <p:cNvSpPr/>
          <p:nvPr/>
        </p:nvSpPr>
        <p:spPr>
          <a:xfrm>
            <a:off x="2397125" y="111125"/>
            <a:ext cx="7340600" cy="1568450"/>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he-IL" sz="4400" dirty="0">
                <a:solidFill>
                  <a:schemeClr val="accent2"/>
                </a:solidFill>
                <a:latin typeface="David" panose="020E0502060401010101" pitchFamily="34" charset="-79"/>
                <a:ea typeface="Arial"/>
                <a:cs typeface="David" panose="020E0502060401010101" pitchFamily="34" charset="-79"/>
                <a:sym typeface="Arial"/>
              </a:rPr>
              <a:t>יציאה מהמשבר</a:t>
            </a:r>
            <a:endParaRPr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22;p25"/>
          <p:cNvSpPr/>
          <p:nvPr/>
        </p:nvSpPr>
        <p:spPr>
          <a:xfrm>
            <a:off x="2508250" y="358775"/>
            <a:ext cx="7340600" cy="784225"/>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he-IL" sz="4400" dirty="0">
                <a:solidFill>
                  <a:schemeClr val="accent2"/>
                </a:solidFill>
                <a:latin typeface="David" panose="020E0502060401010101" pitchFamily="34" charset="-79"/>
                <a:ea typeface="Arial"/>
                <a:cs typeface="David" panose="020E0502060401010101" pitchFamily="34" charset="-79"/>
                <a:sym typeface="Arial"/>
              </a:rPr>
              <a:t>תמונת מצב בסיום ההתערבות</a:t>
            </a:r>
            <a:endParaRPr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16388" name="Google Shape;322;p25"/>
          <p:cNvSpPr>
            <a:spLocks noChangeArrowheads="1"/>
          </p:cNvSpPr>
          <p:nvPr/>
        </p:nvSpPr>
        <p:spPr bwMode="auto">
          <a:xfrm>
            <a:off x="1617663" y="1465263"/>
            <a:ext cx="95170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cs typeface="Arial"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cs typeface="Arial"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cs typeface="Arial"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cs typeface="Arial"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9pPr>
          </a:lstStyle>
          <a:p>
            <a:pPr marL="571500" indent="-571500" algn="ctr" rtl="1" eaLnBrk="1" hangingPunct="1">
              <a:lnSpc>
                <a:spcPct val="100000"/>
              </a:lnSpc>
              <a:spcBef>
                <a:spcPct val="0"/>
              </a:spcBef>
              <a:buClr>
                <a:schemeClr val="accent2"/>
              </a:buClr>
              <a:buFont typeface="Wingdings" panose="05000000000000000000" pitchFamily="2" charset="2"/>
              <a:buChar char="ü"/>
              <a:defRPr/>
            </a:pPr>
            <a:r>
              <a:rPr lang="he-IL" altLang="he-IL" sz="4000" dirty="0" smtClean="0">
                <a:solidFill>
                  <a:schemeClr val="accent1">
                    <a:lumMod val="50000"/>
                  </a:schemeClr>
                </a:solidFill>
                <a:latin typeface="David" pitchFamily="34" charset="-79"/>
                <a:ea typeface="Arial" pitchFamily="34" charset="0"/>
                <a:cs typeface="David" pitchFamily="34" charset="-79"/>
                <a:sym typeface="Arial" pitchFamily="34" charset="0"/>
              </a:rPr>
              <a:t>פיתוח היכולת להכיר בצרכי האחר, והגדלת יכולות הוויסות והתמודדות עם מצבים משתנים</a:t>
            </a:r>
          </a:p>
        </p:txBody>
      </p:sp>
      <p:sp>
        <p:nvSpPr>
          <p:cNvPr id="6" name="Google Shape;322;p25"/>
          <p:cNvSpPr>
            <a:spLocks noChangeArrowheads="1"/>
          </p:cNvSpPr>
          <p:nvPr/>
        </p:nvSpPr>
        <p:spPr bwMode="auto">
          <a:xfrm>
            <a:off x="812800" y="3170238"/>
            <a:ext cx="103854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cs typeface="Arial"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cs typeface="Arial"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cs typeface="Arial"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cs typeface="Arial"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cs typeface="Arial" pitchFamily="34" charset="0"/>
              </a:defRPr>
            </a:lvl9pPr>
          </a:lstStyle>
          <a:p>
            <a:pPr marL="571500" indent="-571500" algn="ctr" rtl="1" eaLnBrk="1" hangingPunct="1">
              <a:lnSpc>
                <a:spcPct val="100000"/>
              </a:lnSpc>
              <a:spcBef>
                <a:spcPct val="0"/>
              </a:spcBef>
              <a:buClr>
                <a:schemeClr val="accent2"/>
              </a:buClr>
              <a:buFont typeface="Wingdings" panose="05000000000000000000" pitchFamily="2" charset="2"/>
              <a:buChar char="ü"/>
              <a:defRPr/>
            </a:pPr>
            <a:r>
              <a:rPr lang="he-IL" altLang="he-IL" sz="4000" dirty="0" smtClean="0">
                <a:solidFill>
                  <a:schemeClr val="accent1">
                    <a:lumMod val="50000"/>
                  </a:schemeClr>
                </a:solidFill>
                <a:latin typeface="David" pitchFamily="34" charset="-79"/>
                <a:ea typeface="Arial" pitchFamily="34" charset="0"/>
                <a:cs typeface="David" pitchFamily="34" charset="-79"/>
                <a:sym typeface="Arial" pitchFamily="34" charset="0"/>
              </a:rPr>
              <a:t>הצוות פיתח מיומנויות חדשות של התמודדות עם קשיי התנהגות, הבנה מחדש של מהי הכלה, ויכולת להשתמש בשפה המגדלת גם עם ילדים אחרים</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p:cNvSpPr txBox="1">
            <a:spLocks/>
          </p:cNvSpPr>
          <p:nvPr/>
        </p:nvSpPr>
        <p:spPr>
          <a:xfrm>
            <a:off x="1884363" y="2730500"/>
            <a:ext cx="8391525" cy="1185863"/>
          </a:xfrm>
          <a:prstGeom prst="rect">
            <a:avLst/>
          </a:prstGeom>
        </p:spPr>
        <p:txBody>
          <a:bodyPr rtlCol="1" anchor="b"/>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he-IL" sz="3200" dirty="0" smtClean="0">
              <a:solidFill>
                <a:schemeClr val="accent1">
                  <a:lumMod val="50000"/>
                </a:schemeClr>
              </a:solidFill>
              <a:latin typeface="David" panose="020E0502060401010101" pitchFamily="34" charset="-79"/>
              <a:cs typeface="David" panose="020E0502060401010101" pitchFamily="34" charset="-79"/>
            </a:endParaRPr>
          </a:p>
          <a:p>
            <a:pPr fontAlgn="auto">
              <a:spcAft>
                <a:spcPts val="0"/>
              </a:spcAft>
              <a:defRPr/>
            </a:pPr>
            <a:r>
              <a:rPr lang="he-IL" sz="8000" dirty="0" smtClean="0">
                <a:solidFill>
                  <a:schemeClr val="accent1">
                    <a:lumMod val="50000"/>
                  </a:schemeClr>
                </a:solidFill>
                <a:latin typeface="David" panose="020E0502060401010101" pitchFamily="34" charset="-79"/>
                <a:cs typeface="David" panose="020E0502060401010101" pitchFamily="34" charset="-79"/>
              </a:rPr>
              <a:t>תודה!</a:t>
            </a:r>
            <a:endParaRPr lang="he-IL" sz="8000" dirty="0">
              <a:solidFill>
                <a:schemeClr val="accent1">
                  <a:lumMod val="50000"/>
                </a:schemeClr>
              </a:solidFill>
              <a:latin typeface="David" panose="020E0502060401010101" pitchFamily="34" charset="-79"/>
              <a:cs typeface="David" panose="020E0502060401010101" pitchFamily="34" charset="-79"/>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Google Shape;100;p14"/>
          <p:cNvSpPr/>
          <p:nvPr/>
        </p:nvSpPr>
        <p:spPr bwMode="auto">
          <a:xfrm>
            <a:off x="774700" y="1908175"/>
            <a:ext cx="2630488" cy="3157538"/>
          </a:xfrm>
          <a:prstGeom prst="roundRect">
            <a:avLst>
              <a:gd name="adj" fmla="val 5000"/>
            </a:avLst>
          </a:pr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a:solidFill>
                <a:srgbClr val="FF0000"/>
              </a:solidFill>
            </a:endParaRPr>
          </a:p>
        </p:txBody>
      </p:sp>
      <p:sp>
        <p:nvSpPr>
          <p:cNvPr id="4099" name="Google Shape;101;p14"/>
          <p:cNvSpPr>
            <a:spLocks noChangeArrowheads="1"/>
          </p:cNvSpPr>
          <p:nvPr/>
        </p:nvSpPr>
        <p:spPr bwMode="auto">
          <a:xfrm>
            <a:off x="1300163" y="1908175"/>
            <a:ext cx="19605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0" name="Google Shape;102;p14"/>
          <p:cNvSpPr>
            <a:spLocks noChangeArrowheads="1"/>
          </p:cNvSpPr>
          <p:nvPr/>
        </p:nvSpPr>
        <p:spPr bwMode="auto">
          <a:xfrm>
            <a:off x="3497263" y="1908175"/>
            <a:ext cx="2632075" cy="3157538"/>
          </a:xfrm>
          <a:prstGeom prst="roundRect">
            <a:avLst>
              <a:gd name="adj" fmla="val 5000"/>
            </a:avLst>
          </a:prstGeom>
          <a:solidFill>
            <a:srgbClr val="98BB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1" name="Google Shape;103;p14"/>
          <p:cNvSpPr>
            <a:spLocks noChangeArrowheads="1"/>
          </p:cNvSpPr>
          <p:nvPr/>
        </p:nvSpPr>
        <p:spPr bwMode="auto">
          <a:xfrm rot="5400000">
            <a:off x="3227388" y="4410075"/>
            <a:ext cx="463550" cy="393700"/>
          </a:xfrm>
          <a:prstGeom prst="flowChartExtra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2" name="Google Shape;104;p14"/>
          <p:cNvSpPr>
            <a:spLocks noChangeArrowheads="1"/>
          </p:cNvSpPr>
          <p:nvPr/>
        </p:nvSpPr>
        <p:spPr bwMode="auto">
          <a:xfrm>
            <a:off x="4024313" y="1908175"/>
            <a:ext cx="19605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3" name="Google Shape;105;p14"/>
          <p:cNvSpPr txBox="1">
            <a:spLocks noChangeArrowheads="1"/>
          </p:cNvSpPr>
          <p:nvPr/>
        </p:nvSpPr>
        <p:spPr bwMode="auto">
          <a:xfrm>
            <a:off x="3833813" y="1924050"/>
            <a:ext cx="19605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5150" rIns="0"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5400">
                <a:solidFill>
                  <a:schemeClr val="bg1"/>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קשיי ויסות</a:t>
            </a:r>
          </a:p>
        </p:txBody>
      </p:sp>
      <p:sp>
        <p:nvSpPr>
          <p:cNvPr id="4104" name="Google Shape;106;p14"/>
          <p:cNvSpPr>
            <a:spLocks noChangeArrowheads="1"/>
          </p:cNvSpPr>
          <p:nvPr/>
        </p:nvSpPr>
        <p:spPr bwMode="auto">
          <a:xfrm>
            <a:off x="6169025" y="1900238"/>
            <a:ext cx="2632075" cy="3157537"/>
          </a:xfrm>
          <a:prstGeom prst="roundRect">
            <a:avLst>
              <a:gd name="adj" fmla="val 5000"/>
            </a:avLst>
          </a:prstGeom>
          <a:solidFill>
            <a:srgbClr val="5472B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5" name="Google Shape;107;p14"/>
          <p:cNvSpPr txBox="1">
            <a:spLocks noChangeArrowheads="1"/>
          </p:cNvSpPr>
          <p:nvPr/>
        </p:nvSpPr>
        <p:spPr bwMode="auto">
          <a:xfrm>
            <a:off x="6256338" y="3594100"/>
            <a:ext cx="25908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275" rIns="106675"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b="1">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בתפקוד גבוה</a:t>
            </a:r>
          </a:p>
        </p:txBody>
      </p:sp>
      <p:sp>
        <p:nvSpPr>
          <p:cNvPr id="4106" name="Google Shape;108;p14"/>
          <p:cNvSpPr>
            <a:spLocks noChangeArrowheads="1"/>
          </p:cNvSpPr>
          <p:nvPr/>
        </p:nvSpPr>
        <p:spPr bwMode="auto">
          <a:xfrm rot="5400000">
            <a:off x="5950744" y="4409281"/>
            <a:ext cx="463550" cy="395288"/>
          </a:xfrm>
          <a:prstGeom prst="flowChartExtra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7" name="Google Shape;109;p14"/>
          <p:cNvSpPr>
            <a:spLocks noChangeArrowheads="1"/>
          </p:cNvSpPr>
          <p:nvPr/>
        </p:nvSpPr>
        <p:spPr bwMode="auto">
          <a:xfrm>
            <a:off x="6696075" y="1900238"/>
            <a:ext cx="195897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08" name="Google Shape;110;p14"/>
          <p:cNvSpPr txBox="1">
            <a:spLocks noChangeArrowheads="1"/>
          </p:cNvSpPr>
          <p:nvPr/>
        </p:nvSpPr>
        <p:spPr bwMode="auto">
          <a:xfrm>
            <a:off x="6632575" y="2192338"/>
            <a:ext cx="1960563"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5150" rIns="0"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5400">
                <a:solidFill>
                  <a:srgbClr val="FFFFFF"/>
                </a:solidFill>
                <a:latin typeface="David" panose="020E0502060401010101" pitchFamily="34" charset="-79"/>
                <a:ea typeface="Nunito" charset="0"/>
                <a:cs typeface="David" panose="020E0502060401010101" pitchFamily="34" charset="-79"/>
                <a:sym typeface="Nunito" charset="0"/>
              </a:rPr>
              <a:t>ASD</a:t>
            </a:r>
          </a:p>
        </p:txBody>
      </p:sp>
      <p:sp>
        <p:nvSpPr>
          <p:cNvPr id="4109" name="Google Shape;111;p14"/>
          <p:cNvSpPr>
            <a:spLocks noChangeArrowheads="1"/>
          </p:cNvSpPr>
          <p:nvPr/>
        </p:nvSpPr>
        <p:spPr bwMode="auto">
          <a:xfrm>
            <a:off x="8893175" y="1900238"/>
            <a:ext cx="2630488" cy="3157537"/>
          </a:xfrm>
          <a:prstGeom prst="roundRect">
            <a:avLst>
              <a:gd name="adj" fmla="val 5000"/>
            </a:avLst>
          </a:prstGeom>
          <a:solidFill>
            <a:srgbClr val="2F2F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10" name="Google Shape;112;p14"/>
          <p:cNvSpPr txBox="1">
            <a:spLocks noChangeArrowheads="1"/>
          </p:cNvSpPr>
          <p:nvPr/>
        </p:nvSpPr>
        <p:spPr bwMode="auto">
          <a:xfrm>
            <a:off x="9118600" y="3552825"/>
            <a:ext cx="25892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275" rIns="106675"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200" b="1">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 </a:t>
            </a:r>
            <a:r>
              <a:rPr lang="he-IL" altLang="he-IL" b="1">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בכתת תקשורת</a:t>
            </a:r>
          </a:p>
        </p:txBody>
      </p:sp>
      <p:sp>
        <p:nvSpPr>
          <p:cNvPr id="4111" name="Google Shape;113;p14"/>
          <p:cNvSpPr>
            <a:spLocks noChangeArrowheads="1"/>
          </p:cNvSpPr>
          <p:nvPr/>
        </p:nvSpPr>
        <p:spPr bwMode="auto">
          <a:xfrm rot="5400000">
            <a:off x="8674100" y="4410075"/>
            <a:ext cx="463550" cy="393700"/>
          </a:xfrm>
          <a:prstGeom prst="flowChartExtra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12" name="Google Shape;114;p14"/>
          <p:cNvSpPr>
            <a:spLocks noChangeArrowheads="1"/>
          </p:cNvSpPr>
          <p:nvPr/>
        </p:nvSpPr>
        <p:spPr bwMode="auto">
          <a:xfrm>
            <a:off x="9418638" y="1900238"/>
            <a:ext cx="196056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4113" name="Google Shape;115;p14"/>
          <p:cNvSpPr txBox="1">
            <a:spLocks noChangeArrowheads="1"/>
          </p:cNvSpPr>
          <p:nvPr/>
        </p:nvSpPr>
        <p:spPr bwMode="auto">
          <a:xfrm>
            <a:off x="9418638" y="2120900"/>
            <a:ext cx="19605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5725" rIns="0"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60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בן </a:t>
            </a:r>
            <a:r>
              <a:rPr lang="he-IL" altLang="he-IL" sz="54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10</a:t>
            </a:r>
          </a:p>
        </p:txBody>
      </p:sp>
      <p:sp>
        <p:nvSpPr>
          <p:cNvPr id="4114" name="Google Shape;116;p14"/>
          <p:cNvSpPr txBox="1">
            <a:spLocks noChangeArrowheads="1"/>
          </p:cNvSpPr>
          <p:nvPr/>
        </p:nvSpPr>
        <p:spPr bwMode="auto">
          <a:xfrm>
            <a:off x="1073150" y="407988"/>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eaLnBrk="1" hangingPunct="1">
              <a:lnSpc>
                <a:spcPct val="100000"/>
              </a:lnSpc>
              <a:spcBef>
                <a:spcPct val="0"/>
              </a:spcBef>
              <a:buFontTx/>
              <a:buNone/>
            </a:pPr>
            <a:r>
              <a:rPr lang="he-IL" altLang="he-IL" sz="6600" b="1">
                <a:solidFill>
                  <a:srgbClr val="FFFFFF"/>
                </a:solidFill>
                <a:latin typeface="Arial" panose="020B0604020202020204" pitchFamily="34" charset="0"/>
                <a:sym typeface="Arial" panose="020B0604020202020204" pitchFamily="34" charset="0"/>
              </a:rPr>
              <a:t>רקע</a:t>
            </a:r>
          </a:p>
        </p:txBody>
      </p:sp>
      <p:pic>
        <p:nvPicPr>
          <p:cNvPr id="411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כותרת 1"/>
          <p:cNvSpPr>
            <a:spLocks noGrp="1"/>
          </p:cNvSpPr>
          <p:nvPr>
            <p:ph type="ctrTitle"/>
          </p:nvPr>
        </p:nvSpPr>
        <p:spPr>
          <a:xfrm>
            <a:off x="1835150" y="-139700"/>
            <a:ext cx="8391525" cy="1185863"/>
          </a:xfrm>
        </p:spPr>
        <p:txBody>
          <a:bodyPr rtlCol="1">
            <a:noAutofit/>
          </a:bodyPr>
          <a:lstStyle/>
          <a:p>
            <a:pPr>
              <a:spcBef>
                <a:spcPts val="0"/>
              </a:spcBef>
              <a:spcAft>
                <a:spcPts val="0"/>
              </a:spcAft>
              <a:defRPr/>
            </a:pPr>
            <a:r>
              <a:rPr lang="he-IL" sz="4400" dirty="0" smtClean="0">
                <a:solidFill>
                  <a:schemeClr val="accent1">
                    <a:lumMod val="50000"/>
                  </a:schemeClr>
                </a:solidFill>
                <a:latin typeface="David" panose="020E0502060401010101" pitchFamily="34" charset="-79"/>
                <a:ea typeface="Arial"/>
                <a:cs typeface="David" panose="020E0502060401010101" pitchFamily="34" charset="-79"/>
                <a:sym typeface="Arial"/>
              </a:rPr>
              <a:t/>
            </a:r>
            <a:br>
              <a:rPr lang="he-IL" sz="4400" dirty="0" smtClean="0">
                <a:solidFill>
                  <a:schemeClr val="accent1">
                    <a:lumMod val="50000"/>
                  </a:schemeClr>
                </a:solidFill>
                <a:latin typeface="David" panose="020E0502060401010101" pitchFamily="34" charset="-79"/>
                <a:ea typeface="Arial"/>
                <a:cs typeface="David" panose="020E0502060401010101" pitchFamily="34" charset="-79"/>
                <a:sym typeface="Arial"/>
              </a:rPr>
            </a:b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
            </a:r>
            <a:b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br>
            <a:r>
              <a:rPr lang="he-IL" sz="4400" dirty="0" smtClean="0">
                <a:solidFill>
                  <a:schemeClr val="accent1">
                    <a:lumMod val="50000"/>
                  </a:schemeClr>
                </a:solidFill>
                <a:latin typeface="David" panose="020E0502060401010101" pitchFamily="34" charset="-79"/>
                <a:ea typeface="Arial"/>
                <a:cs typeface="David" panose="020E0502060401010101" pitchFamily="34" charset="-79"/>
                <a:sym typeface="Arial"/>
              </a:rPr>
              <a:t>רקע - הערכה ראשונית</a:t>
            </a:r>
            <a:endParaRPr lang="he-IL" sz="20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4117" name="Google Shape;105;p14"/>
          <p:cNvSpPr txBox="1">
            <a:spLocks noChangeArrowheads="1"/>
          </p:cNvSpPr>
          <p:nvPr/>
        </p:nvSpPr>
        <p:spPr bwMode="auto">
          <a:xfrm>
            <a:off x="1109663" y="2136775"/>
            <a:ext cx="19605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5150" rIns="0"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5400">
                <a:solidFill>
                  <a:schemeClr val="bg1"/>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אלימות</a:t>
            </a:r>
          </a:p>
        </p:txBody>
      </p:sp>
      <p:sp>
        <p:nvSpPr>
          <p:cNvPr id="4118" name="Google Shape;107;p14"/>
          <p:cNvSpPr txBox="1">
            <a:spLocks noChangeArrowheads="1"/>
          </p:cNvSpPr>
          <p:nvPr/>
        </p:nvSpPr>
        <p:spPr bwMode="auto">
          <a:xfrm>
            <a:off x="3548063" y="3600450"/>
            <a:ext cx="25876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275" rIns="106675"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b="1">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חרדה</a:t>
            </a:r>
          </a:p>
        </p:txBody>
      </p:sp>
      <p:sp>
        <p:nvSpPr>
          <p:cNvPr id="4119" name="Google Shape;107;p14"/>
          <p:cNvSpPr txBox="1">
            <a:spLocks noChangeArrowheads="1"/>
          </p:cNvSpPr>
          <p:nvPr/>
        </p:nvSpPr>
        <p:spPr bwMode="auto">
          <a:xfrm>
            <a:off x="814388" y="3595688"/>
            <a:ext cx="25892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275" rIns="106675" bIns="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b="1">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חוסר אונים</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129;p15"/>
          <p:cNvSpPr/>
          <p:nvPr/>
        </p:nvSpPr>
        <p:spPr bwMode="auto">
          <a:xfrm>
            <a:off x="3558521" y="4168678"/>
            <a:ext cx="1767344" cy="1715095"/>
          </a:xfrm>
          <a:prstGeom prst="rect">
            <a:avLst/>
          </a:prstGeom>
          <a:blipFill rotWithShape="1">
            <a:blip r:embed="rId3">
              <a:alphaModFix/>
            </a:blip>
            <a:stretch>
              <a:fillRect l="-5999" r="-5998"/>
            </a:stretch>
          </a:blipFill>
          <a:ln w="12700" cap="flat" cmpd="sng">
            <a:solidFill>
              <a:schemeClr val="lt1"/>
            </a:solidFill>
            <a:prstDash val="solid"/>
            <a:miter lim="800000"/>
            <a:headEnd type="none" w="sm" len="sm"/>
            <a:tailEnd type="none" w="sm" len="sm"/>
          </a:ln>
        </p:spPr>
        <p:txBody>
          <a:bodyPr spcFirstLastPara="1" lIns="91425" tIns="91425" rIns="91425" bIns="91425" anchor="ctr"/>
          <a:lstStyle/>
          <a:p>
            <a:pPr eaLnBrk="1" hangingPunct="1">
              <a:spcBef>
                <a:spcPts val="0"/>
              </a:spcBef>
              <a:spcAft>
                <a:spcPts val="0"/>
              </a:spcAft>
              <a:defRPr/>
            </a:pPr>
            <a:endParaRPr/>
          </a:p>
        </p:txBody>
      </p:sp>
      <p:sp>
        <p:nvSpPr>
          <p:cNvPr id="123" name="Google Shape;123;p15"/>
          <p:cNvSpPr/>
          <p:nvPr/>
        </p:nvSpPr>
        <p:spPr bwMode="auto">
          <a:xfrm>
            <a:off x="3463925" y="1609991"/>
            <a:ext cx="2045545" cy="1656493"/>
          </a:xfrm>
          <a:prstGeom prst="rect">
            <a:avLst/>
          </a:prstGeom>
          <a:blipFill rotWithShape="1">
            <a:blip r:embed="rId4">
              <a:alphaModFix/>
            </a:blip>
            <a:stretch>
              <a:fillRect l="-19998" r="-19998"/>
            </a:stretch>
          </a:blipFill>
          <a:ln w="12700" cap="flat" cmpd="sng">
            <a:solidFill>
              <a:schemeClr val="lt1"/>
            </a:solidFill>
            <a:prstDash val="solid"/>
            <a:miter lim="800000"/>
            <a:headEnd type="none" w="sm" len="sm"/>
            <a:tailEnd type="none" w="sm" len="sm"/>
          </a:ln>
        </p:spPr>
        <p:txBody>
          <a:bodyPr spcFirstLastPara="1" lIns="91425" tIns="91425" rIns="91425" bIns="91425" anchor="ctr"/>
          <a:lstStyle/>
          <a:p>
            <a:pPr eaLnBrk="1" hangingPunct="1">
              <a:spcBef>
                <a:spcPts val="0"/>
              </a:spcBef>
              <a:spcAft>
                <a:spcPts val="0"/>
              </a:spcAft>
              <a:defRPr/>
            </a:pPr>
            <a:endParaRPr/>
          </a:p>
        </p:txBody>
      </p:sp>
      <p:sp>
        <p:nvSpPr>
          <p:cNvPr id="126" name="Google Shape;126;p15"/>
          <p:cNvSpPr/>
          <p:nvPr/>
        </p:nvSpPr>
        <p:spPr bwMode="auto">
          <a:xfrm>
            <a:off x="6312410" y="1329780"/>
            <a:ext cx="2629978" cy="1970582"/>
          </a:xfrm>
          <a:prstGeom prst="rect">
            <a:avLst/>
          </a:prstGeom>
          <a:blipFill rotWithShape="1">
            <a:blip r:embed="rId5">
              <a:alphaModFix/>
            </a:blip>
            <a:stretch>
              <a:fillRect l="-25997" r="-25998"/>
            </a:stretch>
          </a:blipFill>
          <a:ln w="12700" cap="flat" cmpd="sng">
            <a:solidFill>
              <a:schemeClr val="lt1"/>
            </a:solidFill>
            <a:prstDash val="solid"/>
            <a:miter lim="800000"/>
            <a:headEnd type="none" w="sm" len="sm"/>
            <a:tailEnd type="none" w="sm" len="sm"/>
          </a:ln>
        </p:spPr>
        <p:txBody>
          <a:bodyPr spcFirstLastPara="1" lIns="91425" tIns="91425" rIns="91425" bIns="91425" anchor="ctr"/>
          <a:lstStyle/>
          <a:p>
            <a:pPr eaLnBrk="1" hangingPunct="1">
              <a:spcBef>
                <a:spcPts val="0"/>
              </a:spcBef>
              <a:spcAft>
                <a:spcPts val="0"/>
              </a:spcAft>
              <a:defRPr/>
            </a:pPr>
            <a:endParaRPr/>
          </a:p>
        </p:txBody>
      </p:sp>
      <p:sp>
        <p:nvSpPr>
          <p:cNvPr id="6155" name="Google Shape;132;p15"/>
          <p:cNvSpPr>
            <a:spLocks noChangeArrowheads="1"/>
          </p:cNvSpPr>
          <p:nvPr/>
        </p:nvSpPr>
        <p:spPr bwMode="auto">
          <a:xfrm>
            <a:off x="6375400" y="4089400"/>
            <a:ext cx="2365375" cy="1709738"/>
          </a:xfrm>
          <a:prstGeom prst="rect">
            <a:avLst/>
          </a:prstGeom>
          <a:blipFill dpi="0" rotWithShape="1">
            <a:blip r:embed="rId6"/>
            <a:srcRect/>
            <a:stretch>
              <a:fillRect/>
            </a:stretch>
          </a:blipFill>
          <a:ln w="12700">
            <a:solidFill>
              <a:schemeClr val="bg1"/>
            </a:solidFill>
            <a:miter lim="800000"/>
            <a:headEnd type="none" w="sm" len="sm"/>
            <a:tailEnd type="none" w="sm" len="sm"/>
          </a:ln>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35" name="Google Shape;135;p15"/>
          <p:cNvSpPr/>
          <p:nvPr/>
        </p:nvSpPr>
        <p:spPr>
          <a:xfrm>
            <a:off x="8810625" y="1882775"/>
            <a:ext cx="2220913" cy="1400175"/>
          </a:xfrm>
          <a:prstGeom prst="rect">
            <a:avLst/>
          </a:prstGeom>
          <a:noFill/>
          <a:ln>
            <a:noFill/>
          </a:ln>
        </p:spPr>
        <p:txBody>
          <a:bodyPr spcFirstLastPara="1" lIns="91425" tIns="45700" rIns="91425" bIns="45700"/>
          <a:lstStyle/>
          <a:p>
            <a:pPr rtl="1" eaLnBrk="1" hangingPunct="1">
              <a:spcBef>
                <a:spcPts val="0"/>
              </a:spcBef>
              <a:spcAft>
                <a:spcPts val="0"/>
              </a:spcAft>
              <a:defRPr/>
            </a:pP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אבחנה כלגיטימציה</a:t>
            </a:r>
            <a:endParaRPr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136" name="Google Shape;136;p15"/>
          <p:cNvSpPr/>
          <p:nvPr/>
        </p:nvSpPr>
        <p:spPr>
          <a:xfrm>
            <a:off x="914400" y="4075113"/>
            <a:ext cx="2246313" cy="1816100"/>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מהי הדרך להתמודד איתו ושל מי התפקיד?</a:t>
            </a:r>
            <a:endParaRPr sz="2800" dirty="0">
              <a:solidFill>
                <a:schemeClr val="accent1">
                  <a:lumMod val="50000"/>
                </a:schemeClr>
              </a:solidFill>
              <a:latin typeface="David" panose="020E0502060401010101" pitchFamily="34" charset="-79"/>
              <a:ea typeface="Arial"/>
              <a:cs typeface="David" panose="020E0502060401010101" pitchFamily="34" charset="-79"/>
            </a:endParaRPr>
          </a:p>
        </p:txBody>
      </p:sp>
      <p:sp>
        <p:nvSpPr>
          <p:cNvPr id="137" name="Google Shape;137;p15"/>
          <p:cNvSpPr/>
          <p:nvPr/>
        </p:nvSpPr>
        <p:spPr>
          <a:xfrm>
            <a:off x="677863" y="1512888"/>
            <a:ext cx="2497137" cy="1814512"/>
          </a:xfrm>
          <a:prstGeom prst="rect">
            <a:avLst/>
          </a:prstGeom>
          <a:noFill/>
          <a:ln>
            <a:noFill/>
          </a:ln>
        </p:spPr>
        <p:txBody>
          <a:bodyPr spcFirstLastPara="1" lIns="91425" tIns="45700" rIns="91425" bIns="45700"/>
          <a:lstStyle/>
          <a:p>
            <a:pPr algn="r" rtl="1" eaLnBrk="1" hangingPunct="1">
              <a:spcBef>
                <a:spcPts val="0"/>
              </a:spcBef>
              <a:spcAft>
                <a:spcPts val="0"/>
              </a:spcAft>
              <a:defRPr/>
            </a:pP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הצוות צריך להכיל = לספוג את התוקפנות?</a:t>
            </a:r>
            <a:endParaRPr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138" name="Google Shape;138;p15"/>
          <p:cNvSpPr/>
          <p:nvPr/>
        </p:nvSpPr>
        <p:spPr>
          <a:xfrm>
            <a:off x="8875713" y="4021138"/>
            <a:ext cx="1924050" cy="1954212"/>
          </a:xfrm>
          <a:prstGeom prst="rect">
            <a:avLst/>
          </a:prstGeom>
          <a:noFill/>
          <a:ln>
            <a:noFill/>
          </a:ln>
        </p:spPr>
        <p:txBody>
          <a:bodyPr spcFirstLastPara="1" lIns="91425" tIns="45700" rIns="91425" bIns="45700"/>
          <a:lstStyle/>
          <a:p>
            <a:pPr rtl="1" eaLnBrk="1" hangingPunct="1">
              <a:spcBef>
                <a:spcPts val="0"/>
              </a:spcBef>
              <a:spcAft>
                <a:spcPts val="0"/>
              </a:spcAft>
              <a:defRPr/>
            </a:pPr>
            <a:r>
              <a:rPr lang="he-IL" sz="2800" dirty="0">
                <a:solidFill>
                  <a:schemeClr val="accent1">
                    <a:lumMod val="50000"/>
                  </a:schemeClr>
                </a:solidFill>
                <a:latin typeface="David" panose="020E0502060401010101" pitchFamily="34" charset="-79"/>
                <a:ea typeface="Arial"/>
                <a:cs typeface="David" panose="020E0502060401010101" pitchFamily="34" charset="-79"/>
                <a:sym typeface="Arial"/>
              </a:rPr>
              <a:t>הבנת המניע תוביל להפחתת אלימות</a:t>
            </a:r>
            <a:endParaRPr sz="28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pic>
        <p:nvPicPr>
          <p:cNvPr id="616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כותרת 1"/>
          <p:cNvSpPr txBox="1">
            <a:spLocks/>
          </p:cNvSpPr>
          <p:nvPr/>
        </p:nvSpPr>
        <p:spPr>
          <a:xfrm>
            <a:off x="1851025" y="285750"/>
            <a:ext cx="8391525" cy="1185863"/>
          </a:xfrm>
          <a:prstGeom prst="rect">
            <a:avLst/>
          </a:prstGeom>
        </p:spPr>
        <p:txBody>
          <a:bodyPr rtlCol="1"/>
          <a:lst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2pPr>
            <a:lvl3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3pPr>
            <a:lvl4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4pPr>
            <a:lvl5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a:lstStyle>
          <a:p>
            <a:pPr algn="ctr">
              <a:spcBef>
                <a:spcPts val="0"/>
              </a:spcBef>
              <a:spcAft>
                <a:spcPts val="0"/>
              </a:spcAft>
              <a:defRPr/>
            </a:pPr>
            <a:r>
              <a:rPr lang="he-IL" dirty="0" smtClean="0">
                <a:solidFill>
                  <a:schemeClr val="accent1">
                    <a:lumMod val="50000"/>
                  </a:schemeClr>
                </a:solidFill>
                <a:latin typeface="David" panose="020E0502060401010101" pitchFamily="34" charset="-79"/>
                <a:ea typeface="Arial"/>
                <a:cs typeface="David" panose="020E0502060401010101" pitchFamily="34" charset="-79"/>
                <a:sym typeface="Arial"/>
              </a:rPr>
              <a:t>תחילת הטיפול - המיכל כספוג</a:t>
            </a:r>
            <a:endParaRPr lang="he-IL" sz="20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cxnSp>
        <p:nvCxnSpPr>
          <p:cNvPr id="5" name="Straight Connector 4"/>
          <p:cNvCxnSpPr/>
          <p:nvPr/>
        </p:nvCxnSpPr>
        <p:spPr>
          <a:xfrm>
            <a:off x="727075" y="3841750"/>
            <a:ext cx="10591800" cy="0"/>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22975" y="1250950"/>
            <a:ext cx="0" cy="4799013"/>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oogle Shape;144;p16" descr="×ª××¦××ª ×ª××× × ×¢×××¨ ××××××¨"/>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5882" r="388" b="5051"/>
          <a:stretch>
            <a:fillRect/>
          </a:stretch>
        </p:blipFill>
        <p:spPr bwMode="auto">
          <a:xfrm>
            <a:off x="3973513" y="2490788"/>
            <a:ext cx="42545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Google Shape;145;p16"/>
          <p:cNvSpPr txBox="1"/>
          <p:nvPr/>
        </p:nvSpPr>
        <p:spPr>
          <a:xfrm>
            <a:off x="266700" y="379413"/>
            <a:ext cx="11625263" cy="1303337"/>
          </a:xfrm>
          <a:prstGeom prst="rect">
            <a:avLst/>
          </a:prstGeom>
          <a:noFill/>
          <a:ln>
            <a:noFill/>
          </a:ln>
        </p:spPr>
        <p:txBody>
          <a:bodyPr spcFirstLastPara="1" lIns="91425" tIns="45700" rIns="91425" bIns="45700"/>
          <a:lstStyle/>
          <a:p>
            <a:pPr algn="ctr" rtl="1">
              <a:lnSpc>
                <a:spcPct val="90000"/>
              </a:lnSpc>
              <a:spcBef>
                <a:spcPts val="0"/>
              </a:spcBef>
              <a:spcAft>
                <a:spcPts val="0"/>
              </a:spcAft>
              <a:defRPr/>
            </a:pPr>
            <a:r>
              <a:rPr lang="x-none" sz="4400">
                <a:solidFill>
                  <a:schemeClr val="accent1">
                    <a:lumMod val="50000"/>
                  </a:schemeClr>
                </a:solidFill>
                <a:latin typeface="David" panose="020E0502060401010101" pitchFamily="34" charset="-79"/>
                <a:ea typeface="Arial"/>
                <a:cs typeface="David" panose="020E0502060401010101" pitchFamily="34" charset="-79"/>
                <a:sym typeface="Arial"/>
              </a:rPr>
              <a:t>תפקיד המיכל </a:t>
            </a:r>
            <a:endParaRPr lang="he-IL"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algn="ctr" rtl="1">
              <a:lnSpc>
                <a:spcPct val="90000"/>
              </a:lnSpc>
              <a:spcBef>
                <a:spcPts val="0"/>
              </a:spcBef>
              <a:spcAft>
                <a:spcPts val="0"/>
              </a:spcAft>
              <a:defRPr/>
            </a:pPr>
            <a:endParaRPr sz="1600" dirty="0">
              <a:solidFill>
                <a:schemeClr val="accent1">
                  <a:lumMod val="50000"/>
                </a:schemeClr>
              </a:solidFill>
              <a:latin typeface="David" panose="020E0502060401010101" pitchFamily="34" charset="-79"/>
              <a:ea typeface="Arial"/>
              <a:cs typeface="David" panose="020E0502060401010101" pitchFamily="34" charset="-79"/>
            </a:endParaRPr>
          </a:p>
          <a:p>
            <a:pPr algn="ctr" rtl="1">
              <a:lnSpc>
                <a:spcPct val="90000"/>
              </a:lnSpc>
              <a:spcBef>
                <a:spcPts val="0"/>
              </a:spcBef>
              <a:spcAft>
                <a:spcPts val="0"/>
              </a:spcAft>
              <a:defRPr/>
            </a:pPr>
            <a:r>
              <a:rPr lang="x-none" sz="4400">
                <a:solidFill>
                  <a:schemeClr val="accent1">
                    <a:lumMod val="50000"/>
                  </a:schemeClr>
                </a:solidFill>
                <a:latin typeface="David" panose="020E0502060401010101" pitchFamily="34" charset="-79"/>
                <a:ea typeface="Arial"/>
                <a:cs typeface="David" panose="020E0502060401010101" pitchFamily="34" charset="-79"/>
                <a:sym typeface="Arial"/>
              </a:rPr>
              <a:t>להחזיר </a:t>
            </a: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באופן מעובד </a:t>
            </a:r>
            <a:r>
              <a:rPr lang="x-none" sz="4400">
                <a:solidFill>
                  <a:schemeClr val="accent1">
                    <a:lumMod val="50000"/>
                  </a:schemeClr>
                </a:solidFill>
                <a:latin typeface="David" panose="020E0502060401010101" pitchFamily="34" charset="-79"/>
                <a:ea typeface="Arial"/>
                <a:cs typeface="David" panose="020E0502060401010101" pitchFamily="34" charset="-79"/>
                <a:sym typeface="Arial"/>
              </a:rPr>
              <a:t>תחושות גולמיות בלתי מעובדות</a:t>
            </a:r>
            <a:endParaRPr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8196" name="Google Shape;147;p16"/>
          <p:cNvSpPr>
            <a:spLocks noChangeArrowheads="1"/>
          </p:cNvSpPr>
          <p:nvPr/>
        </p:nvSpPr>
        <p:spPr bwMode="auto">
          <a:xfrm rot="-5400000">
            <a:off x="1476375" y="1335088"/>
            <a:ext cx="1387475" cy="3730625"/>
          </a:xfrm>
          <a:prstGeom prst="downArrow">
            <a:avLst>
              <a:gd name="adj1" fmla="val 50000"/>
              <a:gd name="adj2" fmla="val 3499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solidFill>
                <a:srgbClr val="FF3300"/>
              </a:solidFill>
            </a:endParaRPr>
          </a:p>
        </p:txBody>
      </p:sp>
      <p:pic>
        <p:nvPicPr>
          <p:cNvPr id="819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
          <p:cNvSpPr txBox="1">
            <a:spLocks noChangeArrowheads="1"/>
          </p:cNvSpPr>
          <p:nvPr/>
        </p:nvSpPr>
        <p:spPr bwMode="auto">
          <a:xfrm>
            <a:off x="444500" y="2890838"/>
            <a:ext cx="303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3200">
                <a:solidFill>
                  <a:schemeClr val="bg1"/>
                </a:solidFill>
                <a:latin typeface="David" panose="020E0502060401010101" pitchFamily="34" charset="-79"/>
                <a:cs typeface="David" panose="020E0502060401010101" pitchFamily="34" charset="-79"/>
              </a:rPr>
              <a:t>ברית עם בית הספר</a:t>
            </a:r>
          </a:p>
        </p:txBody>
      </p:sp>
      <p:sp>
        <p:nvSpPr>
          <p:cNvPr id="8199" name="Google Shape;147;p16"/>
          <p:cNvSpPr>
            <a:spLocks noChangeArrowheads="1"/>
          </p:cNvSpPr>
          <p:nvPr/>
        </p:nvSpPr>
        <p:spPr bwMode="auto">
          <a:xfrm rot="16200000" flipV="1">
            <a:off x="9321006" y="1342232"/>
            <a:ext cx="1387475" cy="3760788"/>
          </a:xfrm>
          <a:prstGeom prst="downArrow">
            <a:avLst>
              <a:gd name="adj1" fmla="val 50000"/>
              <a:gd name="adj2" fmla="val 3499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solidFill>
                <a:srgbClr val="FF3300"/>
              </a:solidFill>
            </a:endParaRPr>
          </a:p>
        </p:txBody>
      </p:sp>
      <p:sp>
        <p:nvSpPr>
          <p:cNvPr id="8200" name="TextBox 13"/>
          <p:cNvSpPr txBox="1">
            <a:spLocks noChangeArrowheads="1"/>
          </p:cNvSpPr>
          <p:nvPr/>
        </p:nvSpPr>
        <p:spPr bwMode="auto">
          <a:xfrm>
            <a:off x="8850313" y="2924175"/>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3200">
                <a:solidFill>
                  <a:schemeClr val="bg1"/>
                </a:solidFill>
                <a:latin typeface="David" panose="020E0502060401010101" pitchFamily="34" charset="-79"/>
                <a:cs typeface="David" panose="020E0502060401010101" pitchFamily="34" charset="-79"/>
              </a:rPr>
              <a:t>ברית עם ההורים</a:t>
            </a:r>
          </a:p>
        </p:txBody>
      </p:sp>
      <p:grpSp>
        <p:nvGrpSpPr>
          <p:cNvPr id="2" name="Group 1"/>
          <p:cNvGrpSpPr>
            <a:grpSpLocks/>
          </p:cNvGrpSpPr>
          <p:nvPr/>
        </p:nvGrpSpPr>
        <p:grpSpPr bwMode="auto">
          <a:xfrm>
            <a:off x="9007475" y="3697288"/>
            <a:ext cx="2836863" cy="2265362"/>
            <a:chOff x="9055101" y="3697287"/>
            <a:chExt cx="2836862" cy="2265362"/>
          </a:xfrm>
        </p:grpSpPr>
        <p:sp>
          <p:nvSpPr>
            <p:cNvPr id="3" name="Rounded Rectangle 2"/>
            <p:cNvSpPr/>
            <p:nvPr/>
          </p:nvSpPr>
          <p:spPr>
            <a:xfrm>
              <a:off x="9055101" y="3697287"/>
              <a:ext cx="2836862" cy="19383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sz="2000" dirty="0">
                <a:solidFill>
                  <a:schemeClr val="bg1"/>
                </a:solidFill>
                <a:latin typeface="David" panose="020E0502060401010101" pitchFamily="34" charset="-79"/>
                <a:cs typeface="David" panose="020E0502060401010101" pitchFamily="34" charset="-79"/>
              </a:endParaRPr>
            </a:p>
          </p:txBody>
        </p:sp>
        <p:sp>
          <p:nvSpPr>
            <p:cNvPr id="8204" name="TextBox 3"/>
            <p:cNvSpPr txBox="1">
              <a:spLocks noChangeArrowheads="1"/>
            </p:cNvSpPr>
            <p:nvPr/>
          </p:nvSpPr>
          <p:spPr bwMode="auto">
            <a:xfrm>
              <a:off x="9218613" y="3714749"/>
              <a:ext cx="2509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2000">
                  <a:solidFill>
                    <a:schemeClr val="bg1"/>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אם ברצוננו לא לאפשר את ההתנהגות האלימה, עלינו להבין מה באופן בו הסביבה מתנהלת מול דן מאפשר לו להמשיך ולנהוג באלימות.</a:t>
              </a:r>
              <a:endParaRPr lang="he-IL" altLang="he-IL" sz="2000" b="1">
                <a:solidFill>
                  <a:schemeClr val="bg1"/>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a:p>
              <a:pPr eaLnBrk="1" hangingPunct="1">
                <a:lnSpc>
                  <a:spcPct val="100000"/>
                </a:lnSpc>
                <a:spcBef>
                  <a:spcPct val="0"/>
                </a:spcBef>
                <a:buFontTx/>
                <a:buNone/>
              </a:pPr>
              <a:endParaRPr lang="he-IL" altLang="he-IL" sz="2000">
                <a:ea typeface="Arial" panose="020B0604020202020204" pitchFamily="34" charset="0"/>
                <a:cs typeface="David" panose="020E0502060401010101" pitchFamily="34" charset="-79"/>
              </a:endParaRPr>
            </a:p>
          </p:txBody>
        </p:sp>
      </p:grpSp>
      <p:sp>
        <p:nvSpPr>
          <p:cNvPr id="17" name="Rounded Rectangle 16"/>
          <p:cNvSpPr/>
          <p:nvPr/>
        </p:nvSpPr>
        <p:spPr>
          <a:xfrm>
            <a:off x="468313" y="3697288"/>
            <a:ext cx="2836862" cy="19383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sz="2000" dirty="0">
              <a:solidFill>
                <a:schemeClr val="bg1"/>
              </a:solidFill>
              <a:latin typeface="David" panose="020E0502060401010101" pitchFamily="34" charset="-79"/>
              <a:ea typeface="Arial"/>
              <a:cs typeface="David" panose="020E0502060401010101" pitchFamily="34" charset="-79"/>
              <a:sym typeface="Arial"/>
            </a:endParaRPr>
          </a:p>
          <a:p>
            <a:pPr algn="ctr" rtl="1" eaLnBrk="1" hangingPunct="1">
              <a:defRPr/>
            </a:pPr>
            <a:r>
              <a:rPr lang="he-IL" sz="2000" dirty="0">
                <a:solidFill>
                  <a:schemeClr val="bg1"/>
                </a:solidFill>
                <a:latin typeface="David" panose="020E0502060401010101" pitchFamily="34" charset="-79"/>
                <a:ea typeface="Arial"/>
                <a:cs typeface="David" panose="020E0502060401010101" pitchFamily="34" charset="-79"/>
                <a:sym typeface="Arial"/>
              </a:rPr>
              <a:t>תיעול ההצפה, הכעס, החרדה ותחושת חוסר האונים של בי"ס לתקשורת בהירה ומגדלת</a:t>
            </a:r>
            <a:r>
              <a:rPr lang="he-IL" dirty="0">
                <a:solidFill>
                  <a:schemeClr val="bg1"/>
                </a:solidFill>
                <a:latin typeface="David" panose="020E0502060401010101" pitchFamily="34" charset="-79"/>
                <a:ea typeface="Arial"/>
                <a:cs typeface="David" panose="020E0502060401010101" pitchFamily="34" charset="-79"/>
                <a:sym typeface="Arial"/>
              </a:rPr>
              <a:t>. </a:t>
            </a:r>
          </a:p>
          <a:p>
            <a:pPr algn="ctr" rtl="1" eaLnBrk="1" hangingPunct="1">
              <a:defRPr/>
            </a:pPr>
            <a:endParaRPr lang="he-IL" sz="2000" dirty="0">
              <a:solidFill>
                <a:schemeClr val="bg1"/>
              </a:solidFill>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750" fill="hold"/>
                                        <p:tgtEl>
                                          <p:spTgt spid="17"/>
                                        </p:tgtEl>
                                        <p:attrNameLst>
                                          <p:attrName>ppt_x</p:attrName>
                                        </p:attrNameLst>
                                      </p:cBhvr>
                                      <p:tavLst>
                                        <p:tav tm="0">
                                          <p:val>
                                            <p:strVal val="0-#ppt_w/2"/>
                                          </p:val>
                                        </p:tav>
                                        <p:tav tm="100000">
                                          <p:val>
                                            <p:strVal val="#ppt_x"/>
                                          </p:val>
                                        </p:tav>
                                      </p:tavLst>
                                    </p:anim>
                                    <p:anim calcmode="lin" valueType="num">
                                      <p:cBhvr additive="base">
                                        <p:cTn id="14"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oogle Shape;158;p1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4327" b="3714"/>
          <a:stretch>
            <a:fillRect/>
          </a:stretch>
        </p:blipFill>
        <p:spPr bwMode="auto">
          <a:xfrm>
            <a:off x="1162050" y="957263"/>
            <a:ext cx="1026795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Google Shape;159;p17"/>
          <p:cNvSpPr txBox="1">
            <a:spLocks noChangeArrowheads="1"/>
          </p:cNvSpPr>
          <p:nvPr/>
        </p:nvSpPr>
        <p:spPr bwMode="auto">
          <a:xfrm>
            <a:off x="7573963" y="1684338"/>
            <a:ext cx="2225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הגדרת</a:t>
            </a:r>
          </a:p>
          <a:p>
            <a:pP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הערך</a:t>
            </a:r>
            <a:endParaRPr lang="he-IL" altLang="he-IL" sz="1800" b="1">
              <a:solidFill>
                <a:schemeClr val="tx2"/>
              </a:solidFill>
              <a:latin typeface="David" panose="020E0502060401010101" pitchFamily="34" charset="-79"/>
              <a:ea typeface="Arial" panose="020B0604020202020204" pitchFamily="34" charset="0"/>
              <a:cs typeface="David" panose="020E0502060401010101" pitchFamily="34" charset="-79"/>
            </a:endParaRPr>
          </a:p>
          <a:p>
            <a:pPr eaLnBrk="1" hangingPunct="1">
              <a:lnSpc>
                <a:spcPct val="100000"/>
              </a:lnSpc>
              <a:spcBef>
                <a:spcPct val="0"/>
              </a:spcBef>
              <a:buFontTx/>
              <a:buNone/>
            </a:pPr>
            <a:endPar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p:txBody>
      </p:sp>
      <p:sp>
        <p:nvSpPr>
          <p:cNvPr id="10244" name="Google Shape;160;p17"/>
          <p:cNvSpPr txBox="1">
            <a:spLocks noChangeArrowheads="1"/>
          </p:cNvSpPr>
          <p:nvPr/>
        </p:nvSpPr>
        <p:spPr bwMode="auto">
          <a:xfrm>
            <a:off x="4646613" y="2289175"/>
            <a:ext cx="2784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היערכות </a:t>
            </a:r>
            <a:endPar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endParaRPr>
          </a:p>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בית ספרית</a:t>
            </a:r>
          </a:p>
        </p:txBody>
      </p:sp>
      <p:sp>
        <p:nvSpPr>
          <p:cNvPr id="10245" name="Google Shape;161;p17"/>
          <p:cNvSpPr txBox="1">
            <a:spLocks noChangeArrowheads="1"/>
          </p:cNvSpPr>
          <p:nvPr/>
        </p:nvSpPr>
        <p:spPr bwMode="auto">
          <a:xfrm>
            <a:off x="1930400" y="1865313"/>
            <a:ext cx="23812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מעטפת ביטחון</a:t>
            </a:r>
          </a:p>
        </p:txBody>
      </p:sp>
      <p:sp>
        <p:nvSpPr>
          <p:cNvPr id="10246" name="Google Shape;162;p17"/>
          <p:cNvSpPr txBox="1">
            <a:spLocks noChangeArrowheads="1"/>
          </p:cNvSpPr>
          <p:nvPr/>
        </p:nvSpPr>
        <p:spPr bwMode="auto">
          <a:xfrm>
            <a:off x="7700963" y="4083050"/>
            <a:ext cx="3090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כתיבת תכנית </a:t>
            </a:r>
          </a:p>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פעולה מפורטת</a:t>
            </a:r>
          </a:p>
        </p:txBody>
      </p:sp>
      <p:sp>
        <p:nvSpPr>
          <p:cNvPr id="10247" name="Google Shape;163;p17"/>
          <p:cNvSpPr txBox="1">
            <a:spLocks noChangeArrowheads="1"/>
          </p:cNvSpPr>
          <p:nvPr/>
        </p:nvSpPr>
        <p:spPr bwMode="auto">
          <a:xfrm>
            <a:off x="4587875" y="4389438"/>
            <a:ext cx="2968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הפסקת </a:t>
            </a:r>
            <a:endPar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endParaRPr>
          </a:p>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שגרה</a:t>
            </a:r>
          </a:p>
        </p:txBody>
      </p:sp>
      <p:sp>
        <p:nvSpPr>
          <p:cNvPr id="10248" name="Google Shape;164;p17"/>
          <p:cNvSpPr txBox="1">
            <a:spLocks noChangeArrowheads="1"/>
          </p:cNvSpPr>
          <p:nvPr/>
        </p:nvSpPr>
        <p:spPr bwMode="auto">
          <a:xfrm>
            <a:off x="1903413" y="3998913"/>
            <a:ext cx="2743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he-IL" altLang="he-IL" sz="3200" b="1">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רשת תמיכה להורים</a:t>
            </a:r>
          </a:p>
        </p:txBody>
      </p:sp>
      <p:sp>
        <p:nvSpPr>
          <p:cNvPr id="165" name="Google Shape;165;p17"/>
          <p:cNvSpPr/>
          <p:nvPr/>
        </p:nvSpPr>
        <p:spPr>
          <a:xfrm>
            <a:off x="1447800" y="5788025"/>
            <a:ext cx="9337675" cy="1570038"/>
          </a:xfrm>
          <a:prstGeom prst="rect">
            <a:avLst/>
          </a:prstGeom>
          <a:noFill/>
          <a:ln>
            <a:noFill/>
          </a:ln>
        </p:spPr>
        <p:txBody>
          <a:bodyPr spcFirstLastPara="1" lIns="91425" tIns="45700" rIns="91425" bIns="45700"/>
          <a:lstStyle/>
          <a:p>
            <a:pPr algn="ctr" rtl="1" eaLnBrk="1" hangingPunct="1">
              <a:spcBef>
                <a:spcPts val="0"/>
              </a:spcBef>
              <a:spcAft>
                <a:spcPts val="0"/>
              </a:spcAft>
              <a:defRPr/>
            </a:pPr>
            <a:r>
              <a:rPr lang="he-IL" sz="3200" dirty="0">
                <a:solidFill>
                  <a:schemeClr val="accent1">
                    <a:lumMod val="50000"/>
                  </a:schemeClr>
                </a:solidFill>
                <a:latin typeface="David" panose="020E0502060401010101" pitchFamily="34" charset="-79"/>
                <a:ea typeface="Arial"/>
                <a:cs typeface="David" panose="020E0502060401010101" pitchFamily="34" charset="-79"/>
                <a:sym typeface="Arial"/>
              </a:rPr>
              <a:t>הערך ההתפתחותי:</a:t>
            </a:r>
          </a:p>
          <a:p>
            <a:pPr algn="ctr" rtl="1" eaLnBrk="1" hangingPunct="1">
              <a:spcBef>
                <a:spcPts val="0"/>
              </a:spcBef>
              <a:spcAft>
                <a:spcPts val="0"/>
              </a:spcAft>
              <a:defRPr/>
            </a:pPr>
            <a:r>
              <a:rPr lang="x-none" sz="3200">
                <a:solidFill>
                  <a:schemeClr val="accent1">
                    <a:lumMod val="50000"/>
                  </a:schemeClr>
                </a:solidFill>
                <a:latin typeface="David" panose="020E0502060401010101" pitchFamily="34" charset="-79"/>
                <a:ea typeface="Arial"/>
                <a:cs typeface="David" panose="020E0502060401010101" pitchFamily="34" charset="-79"/>
                <a:sym typeface="Arial"/>
              </a:rPr>
              <a:t>רכישת מיומנות לוויסות עצמי</a:t>
            </a:r>
            <a:r>
              <a:rPr lang="he-IL" sz="3200" dirty="0">
                <a:solidFill>
                  <a:schemeClr val="accent1">
                    <a:lumMod val="50000"/>
                  </a:schemeClr>
                </a:solidFill>
                <a:latin typeface="David" panose="020E0502060401010101" pitchFamily="34" charset="-79"/>
                <a:ea typeface="Arial"/>
                <a:cs typeface="David" panose="020E0502060401010101" pitchFamily="34" charset="-79"/>
                <a:sym typeface="Arial"/>
              </a:rPr>
              <a:t> </a:t>
            </a:r>
            <a:r>
              <a:rPr lang="x-none" sz="3200">
                <a:solidFill>
                  <a:schemeClr val="accent1">
                    <a:lumMod val="50000"/>
                  </a:schemeClr>
                </a:solidFill>
                <a:latin typeface="David" panose="020E0502060401010101" pitchFamily="34" charset="-79"/>
                <a:ea typeface="Arial"/>
                <a:cs typeface="David" panose="020E0502060401010101" pitchFamily="34" charset="-79"/>
                <a:sym typeface="Arial"/>
              </a:rPr>
              <a:t>במצבי תסכול</a:t>
            </a:r>
            <a:endParaRPr sz="32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pic>
        <p:nvPicPr>
          <p:cNvPr id="1025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145;p16"/>
          <p:cNvSpPr txBox="1"/>
          <p:nvPr/>
        </p:nvSpPr>
        <p:spPr>
          <a:xfrm>
            <a:off x="282575" y="204788"/>
            <a:ext cx="11625263" cy="1303337"/>
          </a:xfrm>
          <a:prstGeom prst="rect">
            <a:avLst/>
          </a:prstGeom>
          <a:noFill/>
          <a:ln>
            <a:noFill/>
          </a:ln>
        </p:spPr>
        <p:txBody>
          <a:bodyPr spcFirstLastPara="1" lIns="91425" tIns="45700" rIns="91425" bIns="45700"/>
          <a:lstStyle/>
          <a:p>
            <a:pPr algn="ctr" rtl="1">
              <a:lnSpc>
                <a:spcPct val="90000"/>
              </a:lnSpc>
              <a:spcBef>
                <a:spcPts val="0"/>
              </a:spcBef>
              <a:spcAft>
                <a:spcPts val="0"/>
              </a:spcAft>
              <a:defRPr/>
            </a:pP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הכנות דרושות ל"קשר שומר"</a:t>
            </a:r>
            <a:endParaRPr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71;p18"/>
          <p:cNvSpPr>
            <a:spLocks noChangeArrowheads="1"/>
          </p:cNvSpPr>
          <p:nvPr/>
        </p:nvSpPr>
        <p:spPr bwMode="auto">
          <a:xfrm>
            <a:off x="3683000" y="360363"/>
            <a:ext cx="5072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he-IL" altLang="he-IL" sz="4400">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p:txBody>
      </p:sp>
      <p:sp>
        <p:nvSpPr>
          <p:cNvPr id="2" name="Rectangle 1"/>
          <p:cNvSpPr/>
          <p:nvPr/>
        </p:nvSpPr>
        <p:spPr>
          <a:xfrm>
            <a:off x="1830388" y="360363"/>
            <a:ext cx="8778875" cy="719137"/>
          </a:xfrm>
          <a:prstGeom prst="rect">
            <a:avLst/>
          </a:prstGeom>
        </p:spPr>
        <p:txBody>
          <a:bodyPr wrap="none">
            <a:spAutoFit/>
          </a:bodyPr>
          <a:lstStyle/>
          <a:p>
            <a:pPr algn="ctr" rtl="1">
              <a:lnSpc>
                <a:spcPct val="90000"/>
              </a:lnSpc>
              <a:spcBef>
                <a:spcPts val="0"/>
              </a:spcBef>
              <a:spcAft>
                <a:spcPts val="0"/>
              </a:spcAft>
              <a:defRPr/>
            </a:pP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תוכנית "קשר שומר" - מאפיינים ועקרונות</a:t>
            </a:r>
          </a:p>
        </p:txBody>
      </p:sp>
      <p:sp>
        <p:nvSpPr>
          <p:cNvPr id="18" name="Rectangle 17"/>
          <p:cNvSpPr/>
          <p:nvPr/>
        </p:nvSpPr>
        <p:spPr>
          <a:xfrm>
            <a:off x="677863" y="1246188"/>
            <a:ext cx="10433050" cy="4413250"/>
          </a:xfrm>
          <a:prstGeom prst="rect">
            <a:avLst/>
          </a:prstGeom>
        </p:spPr>
        <p:txBody>
          <a:bodyPr>
            <a:spAutoFit/>
          </a:bodyPr>
          <a:lstStyle/>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מלווה ע"י איש מקצוע מומחה המכיר את שיטת אַיֶּכָּה</a:t>
            </a: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sz="20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מיועדת לטיפול בילדים המצויים בעמדת יחס של אלימות כלפי הצוות והילדים בבית הספר</a:t>
            </a: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sz="20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בבסיס התוכנית – למידה של ההדדיות במערכת היחסים והתייחסות אל האחר כסובייקט</a:t>
            </a: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sz="20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המסר העיקרי לילד: </a:t>
            </a:r>
            <a:r>
              <a:rPr lang="he-IL" sz="3600" b="1" dirty="0">
                <a:solidFill>
                  <a:schemeClr val="accent1">
                    <a:lumMod val="50000"/>
                  </a:schemeClr>
                </a:solidFill>
                <a:latin typeface="David" panose="020E0502060401010101" pitchFamily="34" charset="-79"/>
                <a:ea typeface="Arial"/>
                <a:cs typeface="David" panose="020E0502060401010101" pitchFamily="34" charset="-79"/>
                <a:sym typeface="Arial"/>
              </a:rPr>
              <a:t>לא נוכל לאפשר לך להיות בכיתה כשאתה פוגע באחרים או בעצמך!</a:t>
            </a:r>
          </a:p>
        </p:txBody>
      </p:sp>
      <p:pic>
        <p:nvPicPr>
          <p:cNvPr id="1229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71;p18"/>
          <p:cNvSpPr>
            <a:spLocks noChangeArrowheads="1"/>
          </p:cNvSpPr>
          <p:nvPr/>
        </p:nvSpPr>
        <p:spPr bwMode="auto">
          <a:xfrm>
            <a:off x="3683000" y="360363"/>
            <a:ext cx="5072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he-IL" altLang="he-IL" sz="4400">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endParaRPr>
          </a:p>
        </p:txBody>
      </p:sp>
      <p:sp>
        <p:nvSpPr>
          <p:cNvPr id="2" name="Rectangle 1"/>
          <p:cNvSpPr/>
          <p:nvPr/>
        </p:nvSpPr>
        <p:spPr>
          <a:xfrm>
            <a:off x="4025900" y="360363"/>
            <a:ext cx="6592888" cy="701675"/>
          </a:xfrm>
          <a:prstGeom prst="rect">
            <a:avLst/>
          </a:prstGeom>
        </p:spPr>
        <p:txBody>
          <a:bodyPr wrap="none">
            <a:spAutoFit/>
          </a:bodyPr>
          <a:lstStyle/>
          <a:p>
            <a:pPr algn="ctr" rtl="1">
              <a:lnSpc>
                <a:spcPct val="90000"/>
              </a:lnSpc>
              <a:spcBef>
                <a:spcPts val="0"/>
              </a:spcBef>
              <a:spcAft>
                <a:spcPts val="0"/>
              </a:spcAft>
              <a:defRPr/>
            </a:pP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תוכנית "קשר שומר" - המטרות</a:t>
            </a:r>
          </a:p>
        </p:txBody>
      </p:sp>
      <p:sp>
        <p:nvSpPr>
          <p:cNvPr id="3" name="Rectangle 2"/>
          <p:cNvSpPr/>
          <p:nvPr/>
        </p:nvSpPr>
        <p:spPr>
          <a:xfrm>
            <a:off x="946150" y="1062038"/>
            <a:ext cx="10183813" cy="3194050"/>
          </a:xfrm>
          <a:prstGeom prst="rect">
            <a:avLst/>
          </a:prstGeom>
        </p:spPr>
        <p:txBody>
          <a:bodyPr>
            <a:spAutoFit/>
          </a:bodyPr>
          <a:lstStyle/>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רכישת מיומנות לוויסות עצמי</a:t>
            </a: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sz="24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r>
              <a:rPr lang="he-IL" sz="3600" dirty="0">
                <a:solidFill>
                  <a:schemeClr val="accent1">
                    <a:lumMod val="50000"/>
                  </a:schemeClr>
                </a:solidFill>
                <a:latin typeface="David" panose="020E0502060401010101" pitchFamily="34" charset="-79"/>
                <a:ea typeface="Arial"/>
                <a:cs typeface="David" panose="020E0502060401010101" pitchFamily="34" charset="-79"/>
                <a:sym typeface="Arial"/>
              </a:rPr>
              <a:t>בניית קשר מחודש עם מבוגרים המבוסס על הכרה הדדית, מתוך רצון לשמור על הילד מפני עצמו, ולשמור עליו שלא יפגע בסביבתו</a:t>
            </a: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sz="2000" dirty="0">
              <a:solidFill>
                <a:schemeClr val="accent1">
                  <a:lumMod val="50000"/>
                </a:schemeClr>
              </a:solidFill>
              <a:latin typeface="David" panose="020E0502060401010101" pitchFamily="34" charset="-79"/>
              <a:ea typeface="Arial"/>
              <a:cs typeface="David" panose="020E0502060401010101" pitchFamily="34" charset="-79"/>
              <a:sym typeface="Arial"/>
            </a:endParaRPr>
          </a:p>
          <a:p>
            <a:pPr marL="571500" indent="-571500" algn="r" rtl="1">
              <a:lnSpc>
                <a:spcPct val="90000"/>
              </a:lnSpc>
              <a:spcBef>
                <a:spcPts val="0"/>
              </a:spcBef>
              <a:spcAft>
                <a:spcPts val="0"/>
              </a:spcAft>
              <a:buClr>
                <a:schemeClr val="accent2">
                  <a:lumMod val="75000"/>
                </a:schemeClr>
              </a:buClr>
              <a:buFont typeface="Wingdings" panose="05000000000000000000" pitchFamily="2" charset="2"/>
              <a:buChar char="ü"/>
              <a:defRPr/>
            </a:pPr>
            <a:endParaRPr lang="he-IL"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pic>
        <p:nvPicPr>
          <p:cNvPr id="1434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oogle Shape;190;p19"/>
          <p:cNvGrpSpPr>
            <a:grpSpLocks/>
          </p:cNvGrpSpPr>
          <p:nvPr/>
        </p:nvGrpSpPr>
        <p:grpSpPr bwMode="auto">
          <a:xfrm>
            <a:off x="741363" y="314325"/>
            <a:ext cx="10477500" cy="6550025"/>
            <a:chOff x="867696" y="519433"/>
            <a:chExt cx="10476543" cy="6549490"/>
          </a:xfrm>
        </p:grpSpPr>
        <p:sp>
          <p:nvSpPr>
            <p:cNvPr id="16389" name="Google Shape;191;p19"/>
            <p:cNvSpPr>
              <a:spLocks noChangeArrowheads="1"/>
            </p:cNvSpPr>
            <p:nvPr/>
          </p:nvSpPr>
          <p:spPr bwMode="auto">
            <a:xfrm rot="5400000">
              <a:off x="7666936" y="1647160"/>
              <a:ext cx="2138462" cy="2536554"/>
            </a:xfrm>
            <a:prstGeom prst="hexagon">
              <a:avLst>
                <a:gd name="adj" fmla="val 25000"/>
                <a:gd name="vf" fmla="val 115470"/>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390" name="Google Shape;192;p19"/>
            <p:cNvSpPr txBox="1">
              <a:spLocks noChangeArrowheads="1"/>
            </p:cNvSpPr>
            <p:nvPr/>
          </p:nvSpPr>
          <p:spPr bwMode="auto">
            <a:xfrm>
              <a:off x="7890649" y="2202616"/>
              <a:ext cx="1691036" cy="142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50" tIns="137150" rIns="137150" bIns="13715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600">
                  <a:solidFill>
                    <a:schemeClr val="tx2"/>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ביצוע משימות</a:t>
              </a:r>
            </a:p>
          </p:txBody>
        </p:sp>
        <p:sp>
          <p:nvSpPr>
            <p:cNvPr id="16391" name="Google Shape;193;p19"/>
            <p:cNvSpPr>
              <a:spLocks noChangeArrowheads="1"/>
            </p:cNvSpPr>
            <p:nvPr/>
          </p:nvSpPr>
          <p:spPr bwMode="auto">
            <a:xfrm>
              <a:off x="7487259" y="519433"/>
              <a:ext cx="2055027" cy="11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392" name="Google Shape;194;p19"/>
            <p:cNvSpPr>
              <a:spLocks noChangeArrowheads="1"/>
            </p:cNvSpPr>
            <p:nvPr/>
          </p:nvSpPr>
          <p:spPr bwMode="auto">
            <a:xfrm rot="5400000">
              <a:off x="2530945" y="1774583"/>
              <a:ext cx="2038307" cy="2428673"/>
            </a:xfrm>
            <a:prstGeom prst="hexagon">
              <a:avLst>
                <a:gd name="adj" fmla="val 25000"/>
                <a:gd name="vf" fmla="val 11547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393" name="Google Shape;195;p19"/>
            <p:cNvSpPr txBox="1">
              <a:spLocks noChangeArrowheads="1"/>
            </p:cNvSpPr>
            <p:nvPr/>
          </p:nvSpPr>
          <p:spPr bwMode="auto">
            <a:xfrm>
              <a:off x="2740541" y="2309484"/>
              <a:ext cx="1619115" cy="135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2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הפסקה בנפרד מחברים</a:t>
              </a:r>
            </a:p>
          </p:txBody>
        </p:sp>
        <p:sp>
          <p:nvSpPr>
            <p:cNvPr id="16394" name="Google Shape;196;p19"/>
            <p:cNvSpPr>
              <a:spLocks noChangeArrowheads="1"/>
            </p:cNvSpPr>
            <p:nvPr/>
          </p:nvSpPr>
          <p:spPr bwMode="auto">
            <a:xfrm rot="5400000">
              <a:off x="5042570" y="1745863"/>
              <a:ext cx="2104414" cy="2420006"/>
            </a:xfrm>
            <a:prstGeom prst="hexagon">
              <a:avLst>
                <a:gd name="adj" fmla="val 25000"/>
                <a:gd name="vf" fmla="val 11547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395" name="Google Shape;197;p19"/>
            <p:cNvSpPr txBox="1">
              <a:spLocks noChangeArrowheads="1"/>
            </p:cNvSpPr>
            <p:nvPr/>
          </p:nvSpPr>
          <p:spPr bwMode="auto">
            <a:xfrm>
              <a:off x="5288108" y="2254395"/>
              <a:ext cx="1613338" cy="140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50" tIns="137150" rIns="137150" bIns="13715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6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שיח על תיסכול</a:t>
              </a:r>
            </a:p>
          </p:txBody>
        </p:sp>
        <p:sp>
          <p:nvSpPr>
            <p:cNvPr id="16396" name="Google Shape;198;p19"/>
            <p:cNvSpPr>
              <a:spLocks noChangeArrowheads="1"/>
            </p:cNvSpPr>
            <p:nvPr/>
          </p:nvSpPr>
          <p:spPr bwMode="auto">
            <a:xfrm>
              <a:off x="2913164" y="2362449"/>
              <a:ext cx="1988736" cy="11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397" name="Google Shape;200;p19"/>
            <p:cNvSpPr txBox="1">
              <a:spLocks noChangeArrowheads="1"/>
            </p:cNvSpPr>
            <p:nvPr/>
          </p:nvSpPr>
          <p:spPr bwMode="auto">
            <a:xfrm>
              <a:off x="9192766" y="760553"/>
              <a:ext cx="2151473" cy="122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5400">
                  <a:solidFill>
                    <a:srgbClr val="FFFFFF"/>
                  </a:solidFill>
                  <a:latin typeface="Arial" panose="020B0604020202020204" pitchFamily="34" charset="0"/>
                  <a:sym typeface="Arial" panose="020B0604020202020204" pitchFamily="34" charset="0"/>
                </a:rPr>
                <a:t>הפעלת התכנית</a:t>
              </a:r>
            </a:p>
          </p:txBody>
        </p:sp>
        <p:sp>
          <p:nvSpPr>
            <p:cNvPr id="16398" name="Google Shape;201;p19"/>
            <p:cNvSpPr>
              <a:spLocks noChangeArrowheads="1"/>
            </p:cNvSpPr>
            <p:nvPr/>
          </p:nvSpPr>
          <p:spPr bwMode="auto">
            <a:xfrm rot="5400000">
              <a:off x="6300161" y="3552886"/>
              <a:ext cx="2012472" cy="2491329"/>
            </a:xfrm>
            <a:prstGeom prst="hexagon">
              <a:avLst>
                <a:gd name="adj" fmla="val 25000"/>
                <a:gd name="vf" fmla="val 11547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399" name="Google Shape;202;p19"/>
            <p:cNvSpPr txBox="1">
              <a:spLocks noChangeArrowheads="1"/>
            </p:cNvSpPr>
            <p:nvPr/>
          </p:nvSpPr>
          <p:spPr bwMode="auto">
            <a:xfrm>
              <a:off x="6475954" y="4127727"/>
              <a:ext cx="1660886" cy="134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50" tIns="137150" rIns="137150" bIns="13715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6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כלים לויסות עצמי</a:t>
              </a:r>
            </a:p>
          </p:txBody>
        </p:sp>
        <p:sp>
          <p:nvSpPr>
            <p:cNvPr id="16400" name="Google Shape;203;p19"/>
            <p:cNvSpPr>
              <a:spLocks noChangeArrowheads="1"/>
            </p:cNvSpPr>
            <p:nvPr/>
          </p:nvSpPr>
          <p:spPr bwMode="auto">
            <a:xfrm>
              <a:off x="7487259" y="4142470"/>
              <a:ext cx="2055027" cy="11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401" name="Google Shape;204;p19"/>
            <p:cNvSpPr>
              <a:spLocks noChangeArrowheads="1"/>
            </p:cNvSpPr>
            <p:nvPr/>
          </p:nvSpPr>
          <p:spPr bwMode="auto">
            <a:xfrm rot="5400000">
              <a:off x="3754996" y="3560980"/>
              <a:ext cx="1968333" cy="2478160"/>
            </a:xfrm>
            <a:prstGeom prst="hexagon">
              <a:avLst>
                <a:gd name="adj" fmla="val 25000"/>
                <a:gd name="vf" fmla="val 115470"/>
              </a:avLst>
            </a:prstGeom>
            <a:gradFill rotWithShape="0">
              <a:gsLst>
                <a:gs pos="0">
                  <a:srgbClr val="5252A5"/>
                </a:gs>
                <a:gs pos="50000">
                  <a:srgbClr val="29299E"/>
                </a:gs>
                <a:gs pos="100000">
                  <a:srgbClr val="20208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6402" name="Google Shape;205;p19"/>
            <p:cNvSpPr txBox="1">
              <a:spLocks noChangeArrowheads="1"/>
            </p:cNvSpPr>
            <p:nvPr/>
          </p:nvSpPr>
          <p:spPr bwMode="auto">
            <a:xfrm>
              <a:off x="3913110" y="4143950"/>
              <a:ext cx="1652106" cy="13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2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"שדה אימונים" לכתה</a:t>
              </a:r>
            </a:p>
          </p:txBody>
        </p:sp>
        <p:sp>
          <p:nvSpPr>
            <p:cNvPr id="206" name="Google Shape;206;p19"/>
            <p:cNvSpPr/>
            <p:nvPr/>
          </p:nvSpPr>
          <p:spPr>
            <a:xfrm rot="5400000">
              <a:off x="1116901" y="3532274"/>
              <a:ext cx="2023897" cy="2522307"/>
            </a:xfrm>
            <a:prstGeom prst="hexagon">
              <a:avLst>
                <a:gd name="adj" fmla="val 25000"/>
                <a:gd name="vf" fmla="val 115470"/>
              </a:avLst>
            </a:prstGeom>
            <a:gradFill>
              <a:gsLst>
                <a:gs pos="0">
                  <a:schemeClr val="accent3"/>
                </a:gs>
                <a:gs pos="50000">
                  <a:schemeClr val="accent3"/>
                </a:gs>
                <a:gs pos="100000">
                  <a:srgbClr val="E1E1E1"/>
                </a:gs>
              </a:gsLst>
              <a:lin ang="5400000" scaled="0"/>
            </a:gradFill>
            <a:ln>
              <a:noFill/>
            </a:ln>
          </p:spPr>
          <p:txBody>
            <a:bodyPr spcFirstLastPara="1" lIns="91425" tIns="91425" rIns="91425" bIns="91425" anchor="ctr"/>
            <a:lstStyle/>
            <a:p>
              <a:pPr eaLnBrk="1" hangingPunct="1">
                <a:spcBef>
                  <a:spcPts val="0"/>
                </a:spcBef>
                <a:spcAft>
                  <a:spcPts val="0"/>
                </a:spcAft>
                <a:defRPr/>
              </a:pPr>
              <a:endParaRPr/>
            </a:p>
          </p:txBody>
        </p:sp>
        <p:sp>
          <p:nvSpPr>
            <p:cNvPr id="16404" name="Google Shape;207;p19"/>
            <p:cNvSpPr txBox="1">
              <a:spLocks noChangeArrowheads="1"/>
            </p:cNvSpPr>
            <p:nvPr/>
          </p:nvSpPr>
          <p:spPr bwMode="auto">
            <a:xfrm>
              <a:off x="1336673" y="4126311"/>
              <a:ext cx="1681350" cy="134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50" tIns="137150" rIns="137150" bIns="13715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הזולת הוא סובייקט</a:t>
              </a:r>
            </a:p>
          </p:txBody>
        </p:sp>
        <p:sp>
          <p:nvSpPr>
            <p:cNvPr id="16405" name="Google Shape;208;p19"/>
            <p:cNvSpPr>
              <a:spLocks noChangeArrowheads="1"/>
            </p:cNvSpPr>
            <p:nvPr/>
          </p:nvSpPr>
          <p:spPr bwMode="auto">
            <a:xfrm>
              <a:off x="2913164" y="5964070"/>
              <a:ext cx="1988736" cy="11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209" name="Google Shape;209;p19"/>
            <p:cNvSpPr/>
            <p:nvPr/>
          </p:nvSpPr>
          <p:spPr>
            <a:xfrm rot="5400000">
              <a:off x="8757633" y="3563228"/>
              <a:ext cx="2187396" cy="2392143"/>
            </a:xfrm>
            <a:prstGeom prst="hexagon">
              <a:avLst>
                <a:gd name="adj" fmla="val 25000"/>
                <a:gd name="vf" fmla="val 115470"/>
              </a:avLst>
            </a:prstGeom>
            <a:solidFill>
              <a:schemeClr val="bg2">
                <a:lumMod val="50000"/>
              </a:schemeClr>
            </a:solidFill>
            <a:ln>
              <a:noFill/>
            </a:ln>
          </p:spPr>
          <p:txBody>
            <a:bodyPr spcFirstLastPara="1" lIns="91425" tIns="91425" rIns="91425" bIns="91425" anchor="ctr"/>
            <a:lstStyle/>
            <a:p>
              <a:pPr eaLnBrk="1" hangingPunct="1">
                <a:spcBef>
                  <a:spcPts val="0"/>
                </a:spcBef>
                <a:spcAft>
                  <a:spcPts val="0"/>
                </a:spcAft>
                <a:defRPr/>
              </a:pPr>
              <a:endParaRPr/>
            </a:p>
          </p:txBody>
        </p:sp>
        <p:sp>
          <p:nvSpPr>
            <p:cNvPr id="16407" name="Google Shape;210;p19"/>
            <p:cNvSpPr txBox="1">
              <a:spLocks noChangeArrowheads="1"/>
            </p:cNvSpPr>
            <p:nvPr/>
          </p:nvSpPr>
          <p:spPr bwMode="auto">
            <a:xfrm>
              <a:off x="8939404" y="4030515"/>
              <a:ext cx="1594636" cy="145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32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התנהלות בתדר כדאיות</a:t>
              </a:r>
            </a:p>
          </p:txBody>
        </p:sp>
      </p:grpSp>
      <p:pic>
        <p:nvPicPr>
          <p:cNvPr id="1638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235075" y="360363"/>
            <a:ext cx="9747250" cy="719137"/>
          </a:xfrm>
          <a:prstGeom prst="rect">
            <a:avLst/>
          </a:prstGeom>
        </p:spPr>
        <p:txBody>
          <a:bodyPr wrap="none">
            <a:spAutoFit/>
          </a:bodyPr>
          <a:lstStyle/>
          <a:p>
            <a:pPr algn="ctr" rtl="1">
              <a:lnSpc>
                <a:spcPct val="90000"/>
              </a:lnSpc>
              <a:spcBef>
                <a:spcPts val="0"/>
              </a:spcBef>
              <a:spcAft>
                <a:spcPts val="0"/>
              </a:spcAft>
              <a:defRPr/>
            </a:pP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תוכנית "קשר שומר" - עקרונות פעולה עם הילד</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oogle Shape;217;p20"/>
          <p:cNvGrpSpPr>
            <a:grpSpLocks/>
          </p:cNvGrpSpPr>
          <p:nvPr/>
        </p:nvGrpSpPr>
        <p:grpSpPr bwMode="auto">
          <a:xfrm>
            <a:off x="4111625" y="1276350"/>
            <a:ext cx="6353175" cy="4559300"/>
            <a:chOff x="744" y="0"/>
            <a:chExt cx="6094511" cy="4078100"/>
          </a:xfrm>
        </p:grpSpPr>
        <p:sp>
          <p:nvSpPr>
            <p:cNvPr id="18448" name="Google Shape;218;p20"/>
            <p:cNvSpPr>
              <a:spLocks noChangeArrowheads="1"/>
            </p:cNvSpPr>
            <p:nvPr/>
          </p:nvSpPr>
          <p:spPr bwMode="auto">
            <a:xfrm>
              <a:off x="30988" y="14100"/>
              <a:ext cx="1934765" cy="4064000"/>
            </a:xfrm>
            <a:prstGeom prst="roundRect">
              <a:avLst>
                <a:gd name="adj" fmla="val 10000"/>
              </a:avLst>
            </a:prstGeom>
            <a:gradFill rotWithShape="0">
              <a:gsLst>
                <a:gs pos="0">
                  <a:srgbClr val="D1D1D1"/>
                </a:gs>
                <a:gs pos="50000">
                  <a:srgbClr val="CACACA"/>
                </a:gs>
                <a:gs pos="100000">
                  <a:srgbClr val="B1B1B1"/>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49" name="Google Shape;219;p20"/>
            <p:cNvSpPr txBox="1">
              <a:spLocks noChangeArrowheads="1"/>
            </p:cNvSpPr>
            <p:nvPr/>
          </p:nvSpPr>
          <p:spPr bwMode="auto">
            <a:xfrm>
              <a:off x="744" y="0"/>
              <a:ext cx="193476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0975" tIns="220975" rIns="220975" bIns="22097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he-IL" altLang="he-IL" sz="5800">
                <a:solidFill>
                  <a:srgbClr val="000000"/>
                </a:solidFill>
                <a:latin typeface="Arial" panose="020B0604020202020204" pitchFamily="34" charset="0"/>
                <a:sym typeface="Arial" panose="020B0604020202020204" pitchFamily="34" charset="0"/>
              </a:endParaRPr>
            </a:p>
          </p:txBody>
        </p:sp>
        <p:sp>
          <p:nvSpPr>
            <p:cNvPr id="18450" name="Google Shape;222;p20"/>
            <p:cNvSpPr>
              <a:spLocks noChangeArrowheads="1"/>
            </p:cNvSpPr>
            <p:nvPr/>
          </p:nvSpPr>
          <p:spPr bwMode="auto">
            <a:xfrm>
              <a:off x="194220" y="1548428"/>
              <a:ext cx="1547812" cy="1225351"/>
            </a:xfrm>
            <a:prstGeom prst="roundRect">
              <a:avLst>
                <a:gd name="adj" fmla="val 10000"/>
              </a:avLst>
            </a:prstGeom>
            <a:gradFill rotWithShape="0">
              <a:gsLst>
                <a:gs pos="0">
                  <a:srgbClr val="515151"/>
                </a:gs>
                <a:gs pos="50000">
                  <a:srgbClr val="2D2D2D"/>
                </a:gs>
                <a:gs pos="100000">
                  <a:srgbClr val="272727"/>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51" name="Google Shape;223;p20"/>
            <p:cNvSpPr txBox="1">
              <a:spLocks noChangeArrowheads="1"/>
            </p:cNvSpPr>
            <p:nvPr/>
          </p:nvSpPr>
          <p:spPr bwMode="auto">
            <a:xfrm>
              <a:off x="250896" y="1651300"/>
              <a:ext cx="1476034" cy="115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4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טיפול בזמן קר בלבד</a:t>
              </a:r>
            </a:p>
          </p:txBody>
        </p:sp>
        <p:sp>
          <p:nvSpPr>
            <p:cNvPr id="18452" name="Google Shape;224;p20"/>
            <p:cNvSpPr>
              <a:spLocks noChangeArrowheads="1"/>
            </p:cNvSpPr>
            <p:nvPr/>
          </p:nvSpPr>
          <p:spPr bwMode="auto">
            <a:xfrm>
              <a:off x="2080617" y="0"/>
              <a:ext cx="1934765" cy="4064000"/>
            </a:xfrm>
            <a:prstGeom prst="roundRect">
              <a:avLst>
                <a:gd name="adj" fmla="val 10000"/>
              </a:avLst>
            </a:prstGeom>
            <a:gradFill rotWithShape="0">
              <a:gsLst>
                <a:gs pos="0">
                  <a:srgbClr val="D1D1D1"/>
                </a:gs>
                <a:gs pos="50000">
                  <a:srgbClr val="CACACA"/>
                </a:gs>
                <a:gs pos="100000">
                  <a:srgbClr val="B1B1B1"/>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53" name="Google Shape;225;p20"/>
            <p:cNvSpPr txBox="1">
              <a:spLocks noChangeArrowheads="1"/>
            </p:cNvSpPr>
            <p:nvPr/>
          </p:nvSpPr>
          <p:spPr bwMode="auto">
            <a:xfrm>
              <a:off x="2080617" y="0"/>
              <a:ext cx="193476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7625" tIns="167625" rIns="167625" bIns="1676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he-IL" altLang="he-IL" sz="4400">
                <a:solidFill>
                  <a:srgbClr val="000000"/>
                </a:solidFill>
                <a:latin typeface="Arial" panose="020B0604020202020204" pitchFamily="34" charset="0"/>
                <a:sym typeface="Arial" panose="020B0604020202020204" pitchFamily="34" charset="0"/>
              </a:endParaRPr>
            </a:p>
          </p:txBody>
        </p:sp>
        <p:sp>
          <p:nvSpPr>
            <p:cNvPr id="18454" name="Google Shape;226;p20"/>
            <p:cNvSpPr>
              <a:spLocks noChangeArrowheads="1"/>
            </p:cNvSpPr>
            <p:nvPr/>
          </p:nvSpPr>
          <p:spPr bwMode="auto">
            <a:xfrm>
              <a:off x="2274093" y="169172"/>
              <a:ext cx="1547812" cy="1225351"/>
            </a:xfrm>
            <a:prstGeom prst="roundRect">
              <a:avLst>
                <a:gd name="adj" fmla="val 10000"/>
              </a:avLst>
            </a:prstGeom>
            <a:gradFill rotWithShape="0">
              <a:gsLst>
                <a:gs pos="0">
                  <a:srgbClr val="6F6F6F"/>
                </a:gs>
                <a:gs pos="50000">
                  <a:srgbClr val="5B5B5B"/>
                </a:gs>
                <a:gs pos="100000">
                  <a:srgbClr val="505050"/>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55" name="Google Shape;227;p20"/>
            <p:cNvSpPr txBox="1">
              <a:spLocks noChangeArrowheads="1"/>
            </p:cNvSpPr>
            <p:nvPr/>
          </p:nvSpPr>
          <p:spPr bwMode="auto">
            <a:xfrm>
              <a:off x="2319857" y="173196"/>
              <a:ext cx="1476034" cy="115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2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לא להטיף/ "לחנך"...</a:t>
              </a:r>
            </a:p>
          </p:txBody>
        </p:sp>
        <p:sp>
          <p:nvSpPr>
            <p:cNvPr id="18456" name="Google Shape;228;p20"/>
            <p:cNvSpPr>
              <a:spLocks noChangeArrowheads="1"/>
            </p:cNvSpPr>
            <p:nvPr/>
          </p:nvSpPr>
          <p:spPr bwMode="auto">
            <a:xfrm>
              <a:off x="2283968" y="1615404"/>
              <a:ext cx="1547812" cy="1225351"/>
            </a:xfrm>
            <a:prstGeom prst="roundRect">
              <a:avLst>
                <a:gd name="adj" fmla="val 10000"/>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57" name="Google Shape;230;p20"/>
            <p:cNvSpPr>
              <a:spLocks noChangeArrowheads="1"/>
            </p:cNvSpPr>
            <p:nvPr/>
          </p:nvSpPr>
          <p:spPr bwMode="auto">
            <a:xfrm>
              <a:off x="4160490" y="0"/>
              <a:ext cx="1934765" cy="4064000"/>
            </a:xfrm>
            <a:prstGeom prst="roundRect">
              <a:avLst>
                <a:gd name="adj" fmla="val 10000"/>
              </a:avLst>
            </a:prstGeom>
            <a:gradFill rotWithShape="0">
              <a:gsLst>
                <a:gs pos="0">
                  <a:srgbClr val="D1D1D1"/>
                </a:gs>
                <a:gs pos="50000">
                  <a:srgbClr val="CACACA"/>
                </a:gs>
                <a:gs pos="100000">
                  <a:srgbClr val="B1B1B1"/>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58" name="Google Shape;231;p20"/>
            <p:cNvSpPr txBox="1">
              <a:spLocks noChangeArrowheads="1"/>
            </p:cNvSpPr>
            <p:nvPr/>
          </p:nvSpPr>
          <p:spPr bwMode="auto">
            <a:xfrm>
              <a:off x="4160490" y="0"/>
              <a:ext cx="193476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0975" tIns="220975" rIns="220975" bIns="22097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he-IL" altLang="he-IL" sz="5800">
                <a:solidFill>
                  <a:srgbClr val="000000"/>
                </a:solidFill>
                <a:latin typeface="Arial" panose="020B0604020202020204" pitchFamily="34" charset="0"/>
                <a:sym typeface="Arial" panose="020B0604020202020204" pitchFamily="34" charset="0"/>
              </a:endParaRPr>
            </a:p>
          </p:txBody>
        </p:sp>
        <p:sp>
          <p:nvSpPr>
            <p:cNvPr id="18459" name="Google Shape;232;p20"/>
            <p:cNvSpPr>
              <a:spLocks noChangeArrowheads="1"/>
            </p:cNvSpPr>
            <p:nvPr/>
          </p:nvSpPr>
          <p:spPr bwMode="auto">
            <a:xfrm>
              <a:off x="4330981" y="185279"/>
              <a:ext cx="1547812" cy="1225351"/>
            </a:xfrm>
            <a:prstGeom prst="roundRect">
              <a:avLst>
                <a:gd name="adj" fmla="val 10000"/>
              </a:avLst>
            </a:prstGeom>
            <a:gradFill rotWithShape="0">
              <a:gsLst>
                <a:gs pos="0">
                  <a:srgbClr val="BEBEBE"/>
                </a:gs>
                <a:gs pos="50000">
                  <a:srgbClr val="B6B6B6"/>
                </a:gs>
                <a:gs pos="100000">
                  <a:srgbClr val="A0A0A0"/>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60" name="Google Shape;233;p20"/>
            <p:cNvSpPr txBox="1">
              <a:spLocks noChangeArrowheads="1"/>
            </p:cNvSpPr>
            <p:nvPr/>
          </p:nvSpPr>
          <p:spPr bwMode="auto">
            <a:xfrm>
              <a:off x="4366870" y="192967"/>
              <a:ext cx="1476034" cy="115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לא לבטל את עצמי</a:t>
              </a:r>
            </a:p>
          </p:txBody>
        </p:sp>
        <p:sp>
          <p:nvSpPr>
            <p:cNvPr id="18461" name="Google Shape;234;p20"/>
            <p:cNvSpPr>
              <a:spLocks noChangeArrowheads="1"/>
            </p:cNvSpPr>
            <p:nvPr/>
          </p:nvSpPr>
          <p:spPr bwMode="auto">
            <a:xfrm>
              <a:off x="4346098" y="1474389"/>
              <a:ext cx="1547812" cy="1225351"/>
            </a:xfrm>
            <a:prstGeom prst="roundRect">
              <a:avLst>
                <a:gd name="adj" fmla="val 10000"/>
              </a:avLst>
            </a:prstGeom>
            <a:gradFill rotWithShape="0">
              <a:gsLst>
                <a:gs pos="0">
                  <a:srgbClr val="E9E9E9"/>
                </a:gs>
                <a:gs pos="50000">
                  <a:srgbClr val="E4E4E4"/>
                </a:gs>
                <a:gs pos="100000">
                  <a:srgbClr val="C8C8C8"/>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18462" name="Google Shape;235;p20"/>
            <p:cNvSpPr txBox="1">
              <a:spLocks noChangeArrowheads="1"/>
            </p:cNvSpPr>
            <p:nvPr/>
          </p:nvSpPr>
          <p:spPr bwMode="auto">
            <a:xfrm>
              <a:off x="4357387" y="1561393"/>
              <a:ext cx="1476034" cy="115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מסר קצר, שקט ובהיר</a:t>
              </a:r>
            </a:p>
          </p:txBody>
        </p:sp>
      </p:grpSp>
      <p:grpSp>
        <p:nvGrpSpPr>
          <p:cNvPr id="18435" name="Google Shape;236;p20"/>
          <p:cNvGrpSpPr>
            <a:grpSpLocks/>
          </p:cNvGrpSpPr>
          <p:nvPr/>
        </p:nvGrpSpPr>
        <p:grpSpPr bwMode="auto">
          <a:xfrm>
            <a:off x="1682750" y="1277938"/>
            <a:ext cx="2320925" cy="4541837"/>
            <a:chOff x="4160490" y="0"/>
            <a:chExt cx="1934765" cy="3390921"/>
          </a:xfrm>
        </p:grpSpPr>
        <p:sp>
          <p:nvSpPr>
            <p:cNvPr id="18443" name="Google Shape;249;p20"/>
            <p:cNvSpPr>
              <a:spLocks noChangeArrowheads="1"/>
            </p:cNvSpPr>
            <p:nvPr/>
          </p:nvSpPr>
          <p:spPr bwMode="auto">
            <a:xfrm>
              <a:off x="4160490" y="0"/>
              <a:ext cx="1934765" cy="3390921"/>
            </a:xfrm>
            <a:prstGeom prst="roundRect">
              <a:avLst>
                <a:gd name="adj" fmla="val 10000"/>
              </a:avLst>
            </a:pr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sp>
          <p:nvSpPr>
            <p:cNvPr id="239" name="Google Shape;239;p20"/>
            <p:cNvSpPr/>
            <p:nvPr/>
          </p:nvSpPr>
          <p:spPr>
            <a:xfrm>
              <a:off x="4353702" y="150523"/>
              <a:ext cx="1548341" cy="1021662"/>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lIns="91425" tIns="91425" rIns="91425" bIns="91425" anchor="ctr"/>
            <a:lstStyle/>
            <a:p>
              <a:pPr eaLnBrk="1" hangingPunct="1">
                <a:spcBef>
                  <a:spcPts val="0"/>
                </a:spcBef>
                <a:spcAft>
                  <a:spcPts val="0"/>
                </a:spcAft>
                <a:defRPr/>
              </a:pPr>
              <a:endParaRPr/>
            </a:p>
          </p:txBody>
        </p:sp>
        <p:sp>
          <p:nvSpPr>
            <p:cNvPr id="18445" name="Google Shape;240;p20"/>
            <p:cNvSpPr txBox="1">
              <a:spLocks noChangeArrowheads="1"/>
            </p:cNvSpPr>
            <p:nvPr/>
          </p:nvSpPr>
          <p:spPr bwMode="auto">
            <a:xfrm>
              <a:off x="4345747" y="180059"/>
              <a:ext cx="1487922" cy="96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38100" rIns="50800" bIns="381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000">
                  <a:solidFill>
                    <a:srgbClr val="FFFFFF"/>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לא להישאר במרחב כשמרגישים מותקפים</a:t>
              </a:r>
            </a:p>
          </p:txBody>
        </p:sp>
        <p:sp>
          <p:nvSpPr>
            <p:cNvPr id="18446" name="Google Shape;250;p20"/>
            <p:cNvSpPr txBox="1">
              <a:spLocks noChangeArrowheads="1"/>
            </p:cNvSpPr>
            <p:nvPr/>
          </p:nvSpPr>
          <p:spPr bwMode="auto">
            <a:xfrm>
              <a:off x="4160490" y="0"/>
              <a:ext cx="1934765" cy="101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5" tIns="182875" rIns="182875" bIns="18287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he-IL" altLang="he-IL" sz="4800">
                <a:solidFill>
                  <a:srgbClr val="000000"/>
                </a:solidFill>
                <a:latin typeface="Arial" panose="020B0604020202020204" pitchFamily="34" charset="0"/>
                <a:sym typeface="Arial" panose="020B0604020202020204" pitchFamily="34" charset="0"/>
              </a:endParaRPr>
            </a:p>
          </p:txBody>
        </p:sp>
        <p:sp>
          <p:nvSpPr>
            <p:cNvPr id="18447" name="Google Shape;253;p20"/>
            <p:cNvSpPr>
              <a:spLocks noChangeArrowheads="1"/>
            </p:cNvSpPr>
            <p:nvPr/>
          </p:nvSpPr>
          <p:spPr bwMode="auto">
            <a:xfrm>
              <a:off x="4345747" y="1323025"/>
              <a:ext cx="1547812" cy="1022409"/>
            </a:xfrm>
            <a:prstGeom prst="roundRect">
              <a:avLst>
                <a:gd name="adj" fmla="val 10000"/>
              </a:avLst>
            </a:prstGeom>
            <a:blipFill dpi="0" rotWithShape="1">
              <a:blip r:embed="rId4"/>
              <a:srcRect/>
              <a:stretch>
                <a:fillRect/>
              </a:stretch>
            </a:blipFill>
            <a:ln w="12700">
              <a:solidFill>
                <a:schemeClr val="bg1"/>
              </a:solidFill>
              <a:miter lim="800000"/>
              <a:headEnd type="none" w="sm" len="sm"/>
              <a:tailEnd type="none" w="sm" len="sm"/>
            </a:ln>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grpSp>
      <p:sp>
        <p:nvSpPr>
          <p:cNvPr id="255" name="Google Shape;255;p20"/>
          <p:cNvSpPr/>
          <p:nvPr/>
        </p:nvSpPr>
        <p:spPr>
          <a:xfrm>
            <a:off x="650875" y="334963"/>
            <a:ext cx="10899775" cy="3416300"/>
          </a:xfrm>
          <a:prstGeom prst="rect">
            <a:avLst/>
          </a:prstGeom>
          <a:noFill/>
          <a:ln>
            <a:noFill/>
          </a:ln>
        </p:spPr>
        <p:txBody>
          <a:bodyPr spcFirstLastPara="1" lIns="91425" tIns="45700" rIns="91425" bIns="45700"/>
          <a:lstStyle/>
          <a:p>
            <a:pPr algn="ctr" rtl="1">
              <a:lnSpc>
                <a:spcPct val="90000"/>
              </a:lnSpc>
              <a:spcBef>
                <a:spcPts val="0"/>
              </a:spcBef>
              <a:spcAft>
                <a:spcPts val="0"/>
              </a:spcAft>
              <a:defRPr/>
            </a:pPr>
            <a:r>
              <a:rPr lang="x-none" sz="4400">
                <a:solidFill>
                  <a:schemeClr val="accent1">
                    <a:lumMod val="50000"/>
                  </a:schemeClr>
                </a:solidFill>
                <a:latin typeface="David" panose="020E0502060401010101" pitchFamily="34" charset="-79"/>
                <a:ea typeface="Arial"/>
                <a:cs typeface="David" panose="020E0502060401010101" pitchFamily="34" charset="-79"/>
                <a:sym typeface="Arial"/>
              </a:rPr>
              <a:t>כללי</a:t>
            </a:r>
            <a:r>
              <a:rPr lang="he-IL" sz="4400" dirty="0">
                <a:solidFill>
                  <a:schemeClr val="accent1">
                    <a:lumMod val="50000"/>
                  </a:schemeClr>
                </a:solidFill>
                <a:latin typeface="David" panose="020E0502060401010101" pitchFamily="34" charset="-79"/>
                <a:ea typeface="Arial"/>
                <a:cs typeface="David" panose="020E0502060401010101" pitchFamily="34" charset="-79"/>
                <a:sym typeface="Arial"/>
              </a:rPr>
              <a:t>ם המופעלים בתוכנית</a:t>
            </a:r>
            <a:r>
              <a:rPr lang="x-none" sz="4400">
                <a:solidFill>
                  <a:schemeClr val="accent1">
                    <a:lumMod val="50000"/>
                  </a:schemeClr>
                </a:solidFill>
                <a:latin typeface="David" panose="020E0502060401010101" pitchFamily="34" charset="-79"/>
                <a:ea typeface="Arial"/>
                <a:cs typeface="David" panose="020E0502060401010101" pitchFamily="34" charset="-79"/>
                <a:sym typeface="Arial"/>
              </a:rPr>
              <a:t> "קשר שומר"</a:t>
            </a:r>
            <a:endParaRPr sz="4400" dirty="0">
              <a:solidFill>
                <a:schemeClr val="accent1">
                  <a:lumMod val="50000"/>
                </a:schemeClr>
              </a:solidFill>
              <a:latin typeface="David" panose="020E0502060401010101" pitchFamily="34" charset="-79"/>
              <a:ea typeface="Arial"/>
              <a:cs typeface="David" panose="020E0502060401010101" pitchFamily="34" charset="-79"/>
              <a:sym typeface="Arial"/>
            </a:endParaRPr>
          </a:p>
        </p:txBody>
      </p:sp>
      <p:sp>
        <p:nvSpPr>
          <p:cNvPr id="18437" name="Google Shape;257;p20"/>
          <p:cNvSpPr>
            <a:spLocks noChangeArrowheads="1"/>
          </p:cNvSpPr>
          <p:nvPr/>
        </p:nvSpPr>
        <p:spPr bwMode="auto">
          <a:xfrm>
            <a:off x="2024063" y="4759325"/>
            <a:ext cx="16383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קשר עם ההורים</a:t>
            </a:r>
          </a:p>
        </p:txBody>
      </p:sp>
      <p:sp>
        <p:nvSpPr>
          <p:cNvPr id="18438" name="Google Shape;258;p20"/>
          <p:cNvSpPr>
            <a:spLocks noChangeArrowheads="1"/>
          </p:cNvSpPr>
          <p:nvPr/>
        </p:nvSpPr>
        <p:spPr bwMode="auto">
          <a:xfrm>
            <a:off x="6442075" y="4759325"/>
            <a:ext cx="16367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קשר עם המחנכת</a:t>
            </a:r>
          </a:p>
        </p:txBody>
      </p:sp>
      <p:sp>
        <p:nvSpPr>
          <p:cNvPr id="18439" name="Google Shape;241;p20"/>
          <p:cNvSpPr>
            <a:spLocks noChangeArrowheads="1"/>
          </p:cNvSpPr>
          <p:nvPr/>
        </p:nvSpPr>
        <p:spPr bwMode="auto">
          <a:xfrm>
            <a:off x="4221163" y="4506913"/>
            <a:ext cx="1700212" cy="1225550"/>
          </a:xfrm>
          <a:prstGeom prst="roundRect">
            <a:avLst>
              <a:gd name="adj" fmla="val 10000"/>
            </a:avLst>
          </a:prstGeom>
          <a:blipFill dpi="0" rotWithShape="1">
            <a:blip r:embed="rId5"/>
            <a:srcRect/>
            <a:stretch>
              <a:fillRect/>
            </a:stretch>
          </a:blipFill>
          <a:ln w="12700">
            <a:solidFill>
              <a:schemeClr val="bg1"/>
            </a:solidFill>
            <a:miter lim="800000"/>
            <a:headEnd type="none" w="sm" len="sm"/>
            <a:tailEnd type="none" w="sm" len="sm"/>
          </a:ln>
        </p:spPr>
        <p:txBody>
          <a:bodyPr lIns="91425" tIns="91425" rIns="91425" bIns="91425"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Tx/>
              <a:buNone/>
            </a:pPr>
            <a:endParaRPr lang="he-IL" altLang="he-IL" sz="1800"/>
          </a:p>
        </p:txBody>
      </p:sp>
      <p:pic>
        <p:nvPicPr>
          <p:cNvPr id="1844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 y="5899150"/>
            <a:ext cx="1917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Google Shape;239;p20"/>
          <p:cNvSpPr/>
          <p:nvPr/>
        </p:nvSpPr>
        <p:spPr>
          <a:xfrm>
            <a:off x="8512175" y="4371975"/>
            <a:ext cx="1857375" cy="1370013"/>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lIns="91425" tIns="91425" rIns="91425" bIns="91425" anchor="ctr"/>
          <a:lstStyle/>
          <a:p>
            <a:pPr algn="ctr" rtl="1" eaLnBrk="1" hangingPunct="1">
              <a:lnSpc>
                <a:spcPct val="90000"/>
              </a:lnSpc>
              <a:spcBef>
                <a:spcPts val="0"/>
              </a:spcBef>
              <a:spcAft>
                <a:spcPts val="0"/>
              </a:spcAft>
              <a:defRPr/>
            </a:pPr>
            <a:r>
              <a:rPr lang="he-IL" sz="2400" dirty="0">
                <a:solidFill>
                  <a:schemeClr val="lt1"/>
                </a:solidFill>
                <a:latin typeface="David" panose="020E0502060401010101" pitchFamily="34" charset="-79"/>
                <a:ea typeface="Arial"/>
                <a:cs typeface="David" panose="020E0502060401010101" pitchFamily="34" charset="-79"/>
                <a:sym typeface="Arial"/>
              </a:rPr>
              <a:t>לא להכנס למאבק כח</a:t>
            </a:r>
          </a:p>
        </p:txBody>
      </p:sp>
      <p:sp>
        <p:nvSpPr>
          <p:cNvPr id="18442" name="Google Shape;257;p20"/>
          <p:cNvSpPr>
            <a:spLocks noChangeArrowheads="1"/>
          </p:cNvSpPr>
          <p:nvPr/>
        </p:nvSpPr>
        <p:spPr bwMode="auto">
          <a:xfrm>
            <a:off x="4394200" y="1766888"/>
            <a:ext cx="16383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75" tIns="41900" rIns="55875" bIns="41900" anchor="ct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הבחירה</a:t>
            </a:r>
          </a:p>
          <a:p>
            <a:pPr algn="ctr" eaLnBrk="1" hangingPunct="1">
              <a:spcBef>
                <a:spcPct val="0"/>
              </a:spcBef>
              <a:buFontTx/>
              <a:buNone/>
            </a:pPr>
            <a:r>
              <a:rPr lang="he-IL" altLang="he-IL" sz="2200">
                <a:solidFill>
                  <a:srgbClr val="000000"/>
                </a:solidFill>
                <a:latin typeface="David" panose="020E0502060401010101" pitchFamily="34" charset="-79"/>
                <a:ea typeface="Arial" panose="020B0604020202020204" pitchFamily="34" charset="0"/>
                <a:cs typeface="David" panose="020E0502060401010101" pitchFamily="34" charset="-79"/>
                <a:sym typeface="Arial" panose="020B0604020202020204" pitchFamily="34" charset="0"/>
              </a:rPr>
              <a:t>בידיו</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12468</TotalTime>
  <Words>2211</Words>
  <Application>Microsoft Office PowerPoint</Application>
  <PresentationFormat>Widescreen</PresentationFormat>
  <Paragraphs>234</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Arial</vt:lpstr>
      <vt:lpstr>Calibri Light</vt:lpstr>
      <vt:lpstr>Times New Roman</vt:lpstr>
      <vt:lpstr>David</vt:lpstr>
      <vt:lpstr>Nunito</vt:lpstr>
      <vt:lpstr>Wingdings</vt:lpstr>
      <vt:lpstr>ערכת נושא Office</vt:lpstr>
      <vt:lpstr>הצגת מקרה "קשר שומר" מעבר מהכלה להכרה הדדית</vt:lpstr>
      <vt:lpstr>  רקע - הערכה ראשונית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 יש לשפה המגדלת להציע לפסיכולוג החינוכי בהיבט המערכתי</dc:title>
  <dc:creator>אורנה שלו</dc:creator>
  <cp:lastModifiedBy>ayeka</cp:lastModifiedBy>
  <cp:revision>205</cp:revision>
  <dcterms:created xsi:type="dcterms:W3CDTF">2018-11-10T15:22:58Z</dcterms:created>
  <dcterms:modified xsi:type="dcterms:W3CDTF">2019-03-14T10:59:53Z</dcterms:modified>
</cp:coreProperties>
</file>