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9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66"/>
    <a:srgbClr val="00CCFF"/>
    <a:srgbClr val="00CC00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96" d="100"/>
          <a:sy n="96" d="100"/>
        </p:scale>
        <p:origin x="342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77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9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38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3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9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2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5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2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779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9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908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44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1092BE-6013-4B74-8752-F5D24EBAB65E}" type="datetimeFigureOut">
              <a:rPr lang="he-IL" smtClean="0"/>
              <a:t>י"א/אב/תשע"ט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4C908C-B0E8-4123-8A92-592BE419792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48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692397" y="1674184"/>
            <a:ext cx="6815669" cy="1515533"/>
          </a:xfrm>
        </p:spPr>
        <p:txBody>
          <a:bodyPr/>
          <a:lstStyle/>
          <a:p>
            <a:r>
              <a:rPr lang="he-IL" sz="8000" dirty="0" smtClean="0">
                <a:solidFill>
                  <a:srgbClr val="7030A0"/>
                </a:solidFill>
              </a:rPr>
              <a:t>אייכה</a:t>
            </a:r>
            <a:endParaRPr lang="he-IL" sz="8000" dirty="0">
              <a:solidFill>
                <a:srgbClr val="7030A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6000" dirty="0" smtClean="0">
                <a:solidFill>
                  <a:srgbClr val="7030A0"/>
                </a:solidFill>
              </a:rPr>
              <a:t>מפגש מספר 5</a:t>
            </a:r>
            <a:endParaRPr lang="he-IL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7337" y="350160"/>
            <a:ext cx="7452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7030A0"/>
                </a:solidFill>
              </a:rPr>
              <a:t>שושנת היחסים</a:t>
            </a:r>
            <a:endParaRPr lang="he-IL" sz="3600" b="1" dirty="0">
              <a:solidFill>
                <a:srgbClr val="7030A0"/>
              </a:solidFill>
            </a:endParaRPr>
          </a:p>
        </p:txBody>
      </p:sp>
      <p:pic>
        <p:nvPicPr>
          <p:cNvPr id="6" name="Picture 10" descr="http://www.danabar.co.il/wp-content/uploads/2013/04/Pediagro_kids_animation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78" y="812509"/>
            <a:ext cx="1492568" cy="8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1132" y="1522197"/>
            <a:ext cx="1444752" cy="367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שותפות</a:t>
            </a:r>
            <a:endParaRPr lang="he-IL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8" name="חץ ימינה 7"/>
          <p:cNvSpPr/>
          <p:nvPr/>
        </p:nvSpPr>
        <p:spPr>
          <a:xfrm rot="20721133">
            <a:off x="7186623" y="2344310"/>
            <a:ext cx="2175855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ימינה 8"/>
          <p:cNvSpPr/>
          <p:nvPr/>
        </p:nvSpPr>
        <p:spPr>
          <a:xfrm>
            <a:off x="7074928" y="3511869"/>
            <a:ext cx="2033974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5400000">
            <a:off x="5944482" y="5271877"/>
            <a:ext cx="1110994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ימינה 10"/>
          <p:cNvSpPr/>
          <p:nvPr/>
        </p:nvSpPr>
        <p:spPr>
          <a:xfrm rot="12033990">
            <a:off x="4103755" y="2333845"/>
            <a:ext cx="1734600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ימינה 11"/>
          <p:cNvSpPr/>
          <p:nvPr/>
        </p:nvSpPr>
        <p:spPr>
          <a:xfrm rot="10800000">
            <a:off x="3881598" y="3511868"/>
            <a:ext cx="1980180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ימינה 12"/>
          <p:cNvSpPr/>
          <p:nvPr/>
        </p:nvSpPr>
        <p:spPr>
          <a:xfrm rot="10217001">
            <a:off x="3905302" y="4760461"/>
            <a:ext cx="1966486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2" descr="http://www.tikshuv.org.il/moodle/file.php/746/%D7%99%D7%9C%D7%93%D7%9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216">
            <a:off x="10626013" y="3335623"/>
            <a:ext cx="1068249" cy="17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www.tikshuv.org.il/moodle/file.php/746/%D7%99%D7%9C%D7%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446">
            <a:off x="10114707" y="1802409"/>
            <a:ext cx="799759" cy="15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://www.coloring4fun.com/wp-content/uploads/2013/06/emotions_cl_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193">
            <a:off x="1469683" y="1790507"/>
            <a:ext cx="1027205" cy="18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images.saloona.co.il/files/2013/03/mom-and-teenag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6427">
            <a:off x="665000" y="4128419"/>
            <a:ext cx="1657199" cy="14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חץ ימינה 17"/>
          <p:cNvSpPr/>
          <p:nvPr/>
        </p:nvSpPr>
        <p:spPr>
          <a:xfrm rot="538097">
            <a:off x="7053088" y="4660167"/>
            <a:ext cx="2035577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8833523" y="1750398"/>
            <a:ext cx="11942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הילד חש הזדהות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16547" y="3279902"/>
            <a:ext cx="12746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הילד מקבל אחריות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60075" y="4583551"/>
            <a:ext cx="13935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הילד </a:t>
            </a:r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מכבד גבולות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2" name="Picture 26" descr="ילדים משחקים בכדו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81" y="5364344"/>
            <a:ext cx="835112" cy="8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66694" y="5473838"/>
            <a:ext cx="2329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</a:rPr>
              <a:t>הילד מקבל את </a:t>
            </a:r>
          </a:p>
          <a:p>
            <a:r>
              <a:rPr lang="he-IL" b="1" dirty="0" smtClean="0">
                <a:solidFill>
                  <a:srgbClr val="7030A0"/>
                </a:solidFill>
              </a:rPr>
              <a:t>כללי המשחק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9956" y="5180774"/>
            <a:ext cx="18030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הילד מבטל את הערך של המגדל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8210" y="3478176"/>
            <a:ext cx="14048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הילד בעמדת אונס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7926" y="1587113"/>
            <a:ext cx="13897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הילד בעמדת הרס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 rot="20638457">
            <a:off x="7470475" y="1929607"/>
            <a:ext cx="1363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גילוי והבעת רגש ההורה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0475" y="2968476"/>
            <a:ext cx="14257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גילוי והבעת צורך ההורה</a:t>
            </a:r>
            <a:endParaRPr lang="he-IL" b="1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 rot="516574">
            <a:off x="7342566" y="4137563"/>
            <a:ext cx="15773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7030A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גילוי והבעת מגבלות ההורה</a:t>
            </a:r>
            <a:endParaRPr lang="he-IL" dirty="0">
              <a:solidFill>
                <a:srgbClr val="7030A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30" name="Picture 2" descr="Lighthouse at night by mutsuko.mu.morisu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9" t="16262"/>
          <a:stretch/>
        </p:blipFill>
        <p:spPr bwMode="auto">
          <a:xfrm>
            <a:off x="5810507" y="2578359"/>
            <a:ext cx="1444557" cy="2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חץ ימינה 30"/>
          <p:cNvSpPr/>
          <p:nvPr/>
        </p:nvSpPr>
        <p:spPr>
          <a:xfrm rot="16200000">
            <a:off x="6017315" y="2022545"/>
            <a:ext cx="992732" cy="448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2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18" y="825501"/>
            <a:ext cx="9510584" cy="4829680"/>
          </a:xfrm>
          <a:prstGeom prst="rect">
            <a:avLst/>
          </a:prstGeom>
        </p:spPr>
      </p:pic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877824" y="673100"/>
            <a:ext cx="10018773" cy="52027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he-IL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לילד ולהורה יש את אוטונומיה לבחור! </a:t>
            </a:r>
          </a:p>
          <a:p>
            <a:pPr marL="0" indent="0">
              <a:buFont typeface="Arial"/>
              <a:buNone/>
            </a:pPr>
            <a:r>
              <a:rPr lang="he-IL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 </a:t>
            </a:r>
          </a:p>
          <a:p>
            <a:pPr marL="0" indent="0" algn="ctr">
              <a:buFont typeface="Arial"/>
              <a:buNone/>
            </a:pPr>
            <a:endParaRPr lang="he-IL" sz="5400" dirty="0" smtClean="0"/>
          </a:p>
          <a:p>
            <a:pPr marL="0" indent="0" algn="ctr">
              <a:buFont typeface="Arial"/>
              <a:buNone/>
            </a:pP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40993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W6C9637ZqNI/SZf4E724BtI/AAAAAAAAAL4/DfXOBbWPOS4/s320/light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698500"/>
            <a:ext cx="10007600" cy="5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8700" y="3616516"/>
            <a:ext cx="7670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המגדלור מנכיח את עצמו באמצעים: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3600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שאינם תוקפניים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3600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שאינם משפילים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e-IL" sz="3600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שאינם שוללים את האוטונומיה והחירות</a:t>
            </a:r>
          </a:p>
        </p:txBody>
      </p:sp>
    </p:spTree>
    <p:extLst>
      <p:ext uri="{BB962C8B-B14F-4D97-AF65-F5344CB8AC3E}">
        <p14:creationId xmlns:p14="http://schemas.microsoft.com/office/powerpoint/2010/main" val="1184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0" y="1886461"/>
            <a:ext cx="2451100" cy="1569660"/>
          </a:xfrm>
          <a:prstGeom prst="rect">
            <a:avLst/>
          </a:prstGeom>
          <a:solidFill>
            <a:srgbClr val="FCFCFC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9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עונש</a:t>
            </a:r>
            <a:endParaRPr lang="he-IL" sz="9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פל 2"/>
          <p:cNvSpPr/>
          <p:nvPr/>
        </p:nvSpPr>
        <p:spPr>
          <a:xfrm>
            <a:off x="7260038" y="1985980"/>
            <a:ext cx="3657600" cy="1161871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spc="50">
              <a:ln w="9525" cmpd="sng">
                <a:solidFill>
                  <a:schemeClr val="accent1"/>
                </a:solidFill>
                <a:prstDash val="solid"/>
              </a:ln>
              <a:noFill/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0979578">
            <a:off x="6508265" y="3436568"/>
            <a:ext cx="1477767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נקמני</a:t>
            </a:r>
            <a:endParaRPr lang="he-IL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2300" y="1024841"/>
            <a:ext cx="1422400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3600" dirty="0" smtClean="0">
                <a:effectLst/>
              </a:rPr>
              <a:t>כוחני</a:t>
            </a:r>
            <a:endParaRPr lang="he-IL" sz="3600" dirty="0"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 rot="586884">
            <a:off x="10216197" y="2194452"/>
            <a:ext cx="1460500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משפיל</a:t>
            </a:r>
            <a:endParaRPr lang="he-IL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96331" y="1226066"/>
            <a:ext cx="12776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 rot="865376">
            <a:off x="9399659" y="3480894"/>
            <a:ext cx="1460500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מקטין</a:t>
            </a:r>
            <a:endParaRPr lang="he-IL" sz="3600" dirty="0"/>
          </a:p>
        </p:txBody>
      </p:sp>
      <p:sp>
        <p:nvSpPr>
          <p:cNvPr id="18" name="TextBox 17"/>
          <p:cNvSpPr txBox="1"/>
          <p:nvPr/>
        </p:nvSpPr>
        <p:spPr>
          <a:xfrm rot="20655731">
            <a:off x="6011104" y="2029884"/>
            <a:ext cx="1705610" cy="64633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r>
              <a:rPr lang="he-IL" sz="3600" dirty="0" smtClean="0"/>
              <a:t>מכאיב</a:t>
            </a:r>
            <a:endParaRPr lang="he-IL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" y="2133077"/>
            <a:ext cx="48514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r>
              <a:rPr lang="he-IL" sz="6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תוצאה טבעית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100" y="3556000"/>
            <a:ext cx="3556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latin typeface="Narkisim" panose="020E0502050101010101" pitchFamily="34" charset="-79"/>
                <a:cs typeface="Narkisim" panose="020E0502050101010101" pitchFamily="34" charset="-79"/>
              </a:rPr>
              <a:t>קשורה לקשר בין הילד למבוגר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7100" y="4298929"/>
            <a:ext cx="46609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n>
                  <a:solidFill>
                    <a:srgbClr val="FF0000"/>
                  </a:solidFill>
                </a:ln>
                <a:latin typeface="Narkisim" panose="020E0502050101010101" pitchFamily="34" charset="-79"/>
                <a:cs typeface="Narkisim" panose="020E0502050101010101" pitchFamily="34" charset="-79"/>
              </a:rPr>
              <a:t>המבוגר גורע משהו ממה שהוא נותן לילד</a:t>
            </a:r>
            <a:endParaRPr lang="he-IL" sz="2400" dirty="0">
              <a:ln>
                <a:solidFill>
                  <a:srgbClr val="FF0000"/>
                </a:solidFill>
              </a:ln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80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he-IL" dirty="0" smtClean="0">
                <a:ln w="3175" cmpd="sng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כללים ליצירת חוק</a:t>
            </a:r>
            <a:endParaRPr lang="he-IL" dirty="0">
              <a:ln w="3175" cmpd="sng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5136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he-IL" sz="3600" dirty="0">
                <a:solidFill>
                  <a:srgbClr val="0070C0"/>
                </a:solidFill>
              </a:rPr>
              <a:t>מודיעים עליו בזמן קר</a:t>
            </a:r>
            <a:endParaRPr lang="en-US" sz="3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he-IL" sz="3600" dirty="0">
                <a:solidFill>
                  <a:srgbClr val="0070C0"/>
                </a:solidFill>
              </a:rPr>
              <a:t>החוק ברור, בהיר וידוע מראש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3600" dirty="0">
                <a:solidFill>
                  <a:srgbClr val="0070C0"/>
                </a:solidFill>
              </a:rPr>
              <a:t>כל אנשי הצוות מכירים את החוק ופועלים על </a:t>
            </a:r>
            <a:r>
              <a:rPr lang="he-IL" sz="3600" dirty="0" smtClean="0">
                <a:solidFill>
                  <a:srgbClr val="0070C0"/>
                </a:solidFill>
              </a:rPr>
              <a:t>פיו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he-IL" sz="3600" dirty="0">
                <a:solidFill>
                  <a:srgbClr val="0070C0"/>
                </a:solidFill>
              </a:rPr>
              <a:t>החוק ניתן לאכיפה ואינו תלוי ברצונות של הילד</a:t>
            </a:r>
            <a:endParaRPr lang="en-US" sz="3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e-IL" sz="3600" dirty="0">
                <a:solidFill>
                  <a:srgbClr val="0070C0"/>
                </a:solidFill>
              </a:rPr>
              <a:t>תוצאה </a:t>
            </a:r>
            <a:r>
              <a:rPr lang="he-IL" sz="3600" dirty="0" err="1">
                <a:solidFill>
                  <a:srgbClr val="0070C0"/>
                </a:solidFill>
              </a:rPr>
              <a:t>מיידית</a:t>
            </a:r>
            <a:r>
              <a:rPr lang="he-IL" sz="3600" dirty="0">
                <a:solidFill>
                  <a:srgbClr val="0070C0"/>
                </a:solidFill>
              </a:rPr>
              <a:t>- התוצאה הקטנה ביותר שתגרם לשינוי</a:t>
            </a:r>
            <a:r>
              <a:rPr lang="he-I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1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</p:spPr>
        <p:txBody>
          <a:bodyPr>
            <a:normAutofit fontScale="90000"/>
          </a:bodyPr>
          <a:lstStyle/>
          <a:p>
            <a:r>
              <a:rPr lang="he-IL" dirty="0" smtClean="0"/>
              <a:t>לסיום:</a:t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rgbClr val="CCCCFF"/>
          </a:solidFill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בחרו חלק מהפאזל ובטאו בציור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 בכתב: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Blip>
                <a:blip r:embed="rId2"/>
              </a:buBlip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מטפורה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Blip>
                <a:blip r:embed="rId2"/>
              </a:buBlip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תובנה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Blip>
                <a:blip r:embed="rId2"/>
              </a:buBlip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משהו יישומי שלקחתם אתכם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Blip>
                <a:blip r:embed="rId2"/>
              </a:buBlip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עקרון משמעותי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מושג משמעותי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898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146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אורגני</vt:lpstr>
      <vt:lpstr>אייכה</vt:lpstr>
      <vt:lpstr>PowerPoint Presentation</vt:lpstr>
      <vt:lpstr>PowerPoint Presentation</vt:lpstr>
      <vt:lpstr>PowerPoint Presentation</vt:lpstr>
      <vt:lpstr>PowerPoint Presentation</vt:lpstr>
      <vt:lpstr>כללים ליצירת חוק</vt:lpstr>
      <vt:lpstr>לסיום: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אייכה</dc:title>
  <dc:creator>hagit haham</dc:creator>
  <cp:lastModifiedBy>tali shiloh</cp:lastModifiedBy>
  <cp:revision>9</cp:revision>
  <dcterms:created xsi:type="dcterms:W3CDTF">2017-02-04T11:16:17Z</dcterms:created>
  <dcterms:modified xsi:type="dcterms:W3CDTF">2019-08-12T07:11:07Z</dcterms:modified>
</cp:coreProperties>
</file>