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72" r:id="rId4"/>
    <p:sldId id="273" r:id="rId5"/>
    <p:sldId id="275" r:id="rId6"/>
    <p:sldId id="279" r:id="rId7"/>
    <p:sldId id="282" r:id="rId8"/>
    <p:sldId id="283" r:id="rId9"/>
    <p:sldId id="284" r:id="rId10"/>
    <p:sldId id="293" r:id="rId11"/>
    <p:sldId id="287" r:id="rId12"/>
    <p:sldId id="288" r:id="rId13"/>
    <p:sldId id="289" r:id="rId14"/>
    <p:sldId id="286" r:id="rId15"/>
    <p:sldId id="290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2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39" autoAdjust="0"/>
    <p:restoredTop sz="94660"/>
  </p:normalViewPr>
  <p:slideViewPr>
    <p:cSldViewPr snapToGrid="0">
      <p:cViewPr>
        <p:scale>
          <a:sx n="96" d="100"/>
          <a:sy n="96" d="100"/>
        </p:scale>
        <p:origin x="-182" y="206"/>
      </p:cViewPr>
      <p:guideLst>
        <p:guide orient="horz" pos="8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7C23-DD19-4C51-BB4D-6F9F76F700C2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FF1E5-3DBC-457E-9A01-C32EF05C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5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52BB2-EF69-4CC2-98C7-DC557B995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1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68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28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6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60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04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6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57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34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49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E2FB-EE32-4483-8706-EB0C3D6A6748}" type="datetimeFigureOut">
              <a:rPr lang="he-IL" smtClean="0"/>
              <a:t>י"ט/כסלו/תשע"ט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FB24-E7B9-46A0-BF7F-9AADF4A64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2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62628" y="1771649"/>
            <a:ext cx="8390597" cy="1186321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שיטת 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אַיֶּכָּה - שושנת היחסים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71143" y="3453714"/>
            <a:ext cx="5935362" cy="1655762"/>
          </a:xfrm>
        </p:spPr>
        <p:txBody>
          <a:bodyPr/>
          <a:lstStyle/>
          <a:p>
            <a:r>
              <a:rPr lang="he-IL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מאת הגב' מיקי גרבר, </a:t>
            </a:r>
            <a:endParaRPr lang="he-IL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יועצת חינוכית ומטפלת </a:t>
            </a:r>
            <a:r>
              <a:rPr lang="he-IL" sz="2000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בשיטת אייכה</a:t>
            </a:r>
          </a:p>
          <a:p>
            <a:r>
              <a:rPr lang="he-IL" sz="2000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מרצה ומדריכה פסיכו-חינוכית</a:t>
            </a:r>
            <a:endParaRPr lang="he-IL" sz="2000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032799" y="24714"/>
            <a:ext cx="0" cy="685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5" r="-1"/>
          <a:stretch/>
        </p:blipFill>
        <p:spPr>
          <a:xfrm>
            <a:off x="9069858" y="-41041"/>
            <a:ext cx="3122141" cy="69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5278967" y="2816226"/>
            <a:ext cx="1631951" cy="1223963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e-IL" b="1">
                <a:latin typeface="Arial" pitchFamily="34" charset="0"/>
              </a:rPr>
              <a:t>אחריות </a:t>
            </a:r>
          </a:p>
          <a:p>
            <a:pPr algn="ctr"/>
            <a:r>
              <a:rPr lang="he-IL" b="1">
                <a:latin typeface="Arial" pitchFamily="34" charset="0"/>
              </a:rPr>
              <a:t>הורית</a:t>
            </a:r>
            <a:endParaRPr lang="en-US" b="1">
              <a:latin typeface="Arial" pitchFamily="34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6096000" y="1844676"/>
            <a:ext cx="0" cy="10080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 flipV="1">
            <a:off x="6915152" y="3284539"/>
            <a:ext cx="2061633" cy="73025"/>
          </a:xfrm>
          <a:custGeom>
            <a:avLst/>
            <a:gdLst>
              <a:gd name="T0" fmla="*/ 0 w 1341"/>
              <a:gd name="T1" fmla="*/ 0 h 1"/>
              <a:gd name="T2" fmla="*/ 1546225 w 1341"/>
              <a:gd name="T3" fmla="*/ 0 h 1"/>
              <a:gd name="T4" fmla="*/ 0 60000 65536"/>
              <a:gd name="T5" fmla="*/ 0 60000 65536"/>
              <a:gd name="T6" fmla="*/ 0 w 1341"/>
              <a:gd name="T7" fmla="*/ 0 h 1"/>
              <a:gd name="T8" fmla="*/ 1341 w 134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41" h="1">
                <a:moveTo>
                  <a:pt x="0" y="0"/>
                </a:moveTo>
                <a:lnTo>
                  <a:pt x="1341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79118" y="2924175"/>
            <a:ext cx="2976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he-IL" sz="2000" b="1">
                <a:solidFill>
                  <a:srgbClr val="CC0000"/>
                </a:solidFill>
                <a:latin typeface="Arial" pitchFamily="34" charset="0"/>
              </a:rPr>
              <a:t>     חשיפה עצמית</a:t>
            </a:r>
            <a:r>
              <a:rPr lang="he-IL" sz="2200" b="1">
                <a:solidFill>
                  <a:srgbClr val="CC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he-IL">
                <a:latin typeface="Arial" pitchFamily="34" charset="0"/>
              </a:rPr>
              <a:t>      </a:t>
            </a:r>
            <a:r>
              <a:rPr lang="he-IL" b="1">
                <a:latin typeface="Arial" pitchFamily="34" charset="0"/>
              </a:rPr>
              <a:t>הבעה</a:t>
            </a:r>
            <a:r>
              <a:rPr lang="he-IL">
                <a:latin typeface="Arial" pitchFamily="34" charset="0"/>
              </a:rPr>
              <a:t> מבהירה</a:t>
            </a:r>
            <a:endParaRPr lang="en-US">
              <a:latin typeface="Arial" pitchFamily="34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rot="10748765" flipV="1">
            <a:off x="6091768" y="4076700"/>
            <a:ext cx="4233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90651" y="3933825"/>
            <a:ext cx="7681383" cy="12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he-IL" sz="2400" dirty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b="1" dirty="0">
                <a:solidFill>
                  <a:srgbClr val="CC0000"/>
                </a:solidFill>
              </a:rPr>
              <a:t>                       </a:t>
            </a:r>
            <a:r>
              <a:rPr lang="he-IL" b="1" dirty="0">
                <a:solidFill>
                  <a:srgbClr val="CC0000"/>
                </a:solidFill>
              </a:rPr>
              <a:t> </a:t>
            </a:r>
            <a:r>
              <a:rPr lang="he-IL" sz="2000" b="1" dirty="0">
                <a:solidFill>
                  <a:srgbClr val="CC0000"/>
                </a:solidFill>
              </a:rPr>
              <a:t>הגדרה  עצמית</a:t>
            </a:r>
          </a:p>
          <a:p>
            <a:pPr>
              <a:lnSpc>
                <a:spcPct val="80000"/>
              </a:lnSpc>
            </a:pPr>
            <a:r>
              <a:rPr lang="he-IL" b="1" dirty="0">
                <a:solidFill>
                  <a:srgbClr val="CC0000"/>
                </a:solidFill>
              </a:rPr>
              <a:t>                  (אוטונומיה 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he-IL" b="1" dirty="0">
                <a:solidFill>
                  <a:srgbClr val="CC0000"/>
                </a:solidFill>
              </a:rPr>
              <a:t>של ההורה) </a:t>
            </a:r>
            <a:r>
              <a:rPr lang="he-IL" dirty="0">
                <a:solidFill>
                  <a:srgbClr val="CC0000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r>
              <a:rPr lang="he-IL" dirty="0">
                <a:latin typeface="Arial" pitchFamily="34" charset="0"/>
              </a:rPr>
              <a:t>                </a:t>
            </a:r>
            <a:r>
              <a:rPr lang="he-IL" b="1" dirty="0"/>
              <a:t>הסדרה  </a:t>
            </a:r>
            <a:r>
              <a:rPr lang="he-IL" dirty="0"/>
              <a:t>של  השימוש בהורה</a:t>
            </a:r>
            <a:r>
              <a:rPr lang="he-IL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e-IL" b="1" dirty="0">
                <a:latin typeface="Arial" pitchFamily="34" charset="0"/>
              </a:rPr>
              <a:t>        </a:t>
            </a:r>
            <a:r>
              <a:rPr lang="he-IL" dirty="0">
                <a:latin typeface="Arial" pitchFamily="34" charset="0"/>
              </a:rPr>
              <a:t>ע"י </a:t>
            </a:r>
            <a:r>
              <a:rPr lang="he-IL" b="1" dirty="0">
                <a:latin typeface="Arial" pitchFamily="34" charset="0"/>
              </a:rPr>
              <a:t>נורמה</a:t>
            </a:r>
            <a:r>
              <a:rPr lang="he-IL" dirty="0">
                <a:latin typeface="Arial" pitchFamily="34" charset="0"/>
              </a:rPr>
              <a:t> ותוצאת</a:t>
            </a:r>
            <a:r>
              <a:rPr lang="he-IL" b="1" dirty="0">
                <a:latin typeface="Arial" pitchFamily="34" charset="0"/>
              </a:rPr>
              <a:t>  הפסד  </a:t>
            </a:r>
            <a:r>
              <a:rPr lang="he-IL" dirty="0">
                <a:latin typeface="Arial" pitchFamily="34" charset="0"/>
              </a:rPr>
              <a:t>מווסתת</a:t>
            </a:r>
            <a:r>
              <a:rPr lang="he-IL" b="1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e-IL" b="1" dirty="0"/>
              <a:t>             </a:t>
            </a:r>
            <a:endParaRPr lang="en-US" b="1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446867" y="2997200"/>
            <a:ext cx="31877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he-IL" sz="2000">
                <a:solidFill>
                  <a:srgbClr val="CC0000"/>
                </a:solidFill>
                <a:latin typeface="Arial" pitchFamily="34" charset="0"/>
              </a:rPr>
              <a:t>   </a:t>
            </a:r>
            <a:r>
              <a:rPr lang="he-IL" sz="2000" b="1">
                <a:solidFill>
                  <a:srgbClr val="CC0000"/>
                </a:solidFill>
                <a:latin typeface="Arial" pitchFamily="34" charset="0"/>
              </a:rPr>
              <a:t>אבטחה עצמית</a:t>
            </a:r>
          </a:p>
          <a:p>
            <a:pPr>
              <a:lnSpc>
                <a:spcPct val="120000"/>
              </a:lnSpc>
            </a:pPr>
            <a:r>
              <a:rPr lang="he-IL" sz="1600">
                <a:latin typeface="Arial" pitchFamily="34" charset="0"/>
              </a:rPr>
              <a:t>   </a:t>
            </a:r>
            <a:r>
              <a:rPr lang="he-IL" b="1">
                <a:latin typeface="Arial" pitchFamily="34" charset="0"/>
              </a:rPr>
              <a:t>מניעת</a:t>
            </a:r>
            <a:r>
              <a:rPr lang="he-IL" sz="2400" b="1">
                <a:latin typeface="Arial" pitchFamily="34" charset="0"/>
              </a:rPr>
              <a:t> </a:t>
            </a:r>
            <a:r>
              <a:rPr lang="he-IL" sz="1600">
                <a:latin typeface="Arial" pitchFamily="34" charset="0"/>
              </a:rPr>
              <a:t>נזק ופגיעה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00451" y="549275"/>
            <a:ext cx="4993216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1200">
                <a:latin typeface="Arial" pitchFamily="34" charset="0"/>
              </a:rPr>
              <a:t>עמדת הילד: יעד </a:t>
            </a:r>
            <a:r>
              <a:rPr lang="he-IL" b="1">
                <a:latin typeface="Arial" pitchFamily="34" charset="0"/>
              </a:rPr>
              <a:t>תואם</a:t>
            </a:r>
            <a:r>
              <a:rPr lang="he-IL" sz="1200">
                <a:latin typeface="Arial" pitchFamily="34" charset="0"/>
              </a:rPr>
              <a:t> ויחס של </a:t>
            </a:r>
            <a:r>
              <a:rPr lang="he-IL" b="1">
                <a:latin typeface="Arial" pitchFamily="34" charset="0"/>
              </a:rPr>
              <a:t>שותפות</a:t>
            </a:r>
            <a:endParaRPr lang="en-US" b="1">
              <a:latin typeface="Arial" pitchFamily="34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rot="10800000" flipV="1">
            <a:off x="6096000" y="908050"/>
            <a:ext cx="0" cy="2873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033000" y="2881315"/>
            <a:ext cx="2159000" cy="781050"/>
            <a:chOff x="4739" y="1798"/>
            <a:chExt cx="1021" cy="492"/>
          </a:xfrm>
        </p:grpSpPr>
        <p:sp>
          <p:nvSpPr>
            <p:cNvPr id="2082" name="Line 12"/>
            <p:cNvSpPr>
              <a:spLocks noChangeShapeType="1"/>
            </p:cNvSpPr>
            <p:nvPr/>
          </p:nvSpPr>
          <p:spPr bwMode="auto">
            <a:xfrm rot="3398726" flipH="1">
              <a:off x="4783" y="1980"/>
              <a:ext cx="218" cy="3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083" name="Text Box 13"/>
            <p:cNvSpPr txBox="1">
              <a:spLocks noChangeArrowheads="1"/>
            </p:cNvSpPr>
            <p:nvPr/>
          </p:nvSpPr>
          <p:spPr bwMode="auto">
            <a:xfrm>
              <a:off x="4934" y="1798"/>
              <a:ext cx="826" cy="4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e-IL" sz="1200">
                  <a:latin typeface="Arial" pitchFamily="34" charset="0"/>
                </a:rPr>
                <a:t>עמדת הילד:</a:t>
              </a:r>
              <a:r>
                <a:rPr lang="he-IL" sz="1600" b="1">
                  <a:latin typeface="Arial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he-IL" b="1">
                  <a:latin typeface="Arial" pitchFamily="34" charset="0"/>
                </a:rPr>
                <a:t>פער</a:t>
              </a:r>
              <a:r>
                <a:rPr lang="he-IL" sz="1200">
                  <a:latin typeface="Arial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he-IL" sz="1200">
                  <a:latin typeface="Arial" pitchFamily="34" charset="0"/>
                </a:rPr>
                <a:t>ויחס של</a:t>
              </a:r>
              <a:r>
                <a:rPr lang="he-IL" sz="1600" b="1">
                  <a:latin typeface="Arial" pitchFamily="34" charset="0"/>
                </a:rPr>
                <a:t> </a:t>
              </a:r>
              <a:r>
                <a:rPr lang="he-IL" b="1">
                  <a:latin typeface="Arial" pitchFamily="34" charset="0"/>
                </a:rPr>
                <a:t>התחשבות</a:t>
              </a:r>
              <a:endParaRPr lang="en-US" b="1">
                <a:latin typeface="Arial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271434" y="5848351"/>
            <a:ext cx="3649133" cy="893763"/>
            <a:chOff x="2018" y="3917"/>
            <a:chExt cx="1724" cy="563"/>
          </a:xfrm>
        </p:grpSpPr>
        <p:sp>
          <p:nvSpPr>
            <p:cNvPr id="2080" name="Line 15"/>
            <p:cNvSpPr>
              <a:spLocks noChangeShapeType="1"/>
            </p:cNvSpPr>
            <p:nvPr/>
          </p:nvSpPr>
          <p:spPr bwMode="auto">
            <a:xfrm rot="8732148" flipH="1">
              <a:off x="2825" y="3917"/>
              <a:ext cx="13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081" name="Text Box 16"/>
            <p:cNvSpPr txBox="1">
              <a:spLocks noChangeArrowheads="1"/>
            </p:cNvSpPr>
            <p:nvPr/>
          </p:nvSpPr>
          <p:spPr bwMode="auto">
            <a:xfrm>
              <a:off x="2018" y="4070"/>
              <a:ext cx="1724" cy="4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e-IL" sz="1200" dirty="0">
                  <a:latin typeface="Arial" pitchFamily="34" charset="0"/>
                </a:rPr>
                <a:t>עמדת הילד: </a:t>
              </a:r>
              <a:r>
                <a:rPr lang="he-IL" b="1" dirty="0">
                  <a:latin typeface="Arial" pitchFamily="34" charset="0"/>
                </a:rPr>
                <a:t>פער</a:t>
              </a:r>
              <a:r>
                <a:rPr lang="he-IL" sz="1200" dirty="0">
                  <a:latin typeface="Arial" pitchFamily="34" charset="0"/>
                </a:rPr>
                <a:t> ו</a:t>
              </a:r>
              <a:r>
                <a:rPr lang="he-IL" sz="1200" dirty="0"/>
                <a:t>יחס </a:t>
              </a:r>
              <a:r>
                <a:rPr lang="he-IL" sz="1200" dirty="0">
                  <a:latin typeface="Arial" pitchFamily="34" charset="0"/>
                </a:rPr>
                <a:t>של </a:t>
              </a:r>
            </a:p>
            <a:p>
              <a:pPr algn="ctr"/>
              <a:r>
                <a:rPr lang="he-IL" b="1" dirty="0">
                  <a:latin typeface="Arial" pitchFamily="34" charset="0"/>
                </a:rPr>
                <a:t>נוחות וכדאיות הוגנת </a:t>
              </a:r>
              <a:endParaRPr lang="en-US" sz="1600" b="1" dirty="0">
                <a:latin typeface="Arial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" y="2852738"/>
            <a:ext cx="2061633" cy="927100"/>
            <a:chOff x="0" y="1797"/>
            <a:chExt cx="1020" cy="584"/>
          </a:xfrm>
        </p:grpSpPr>
        <p:sp>
          <p:nvSpPr>
            <p:cNvPr id="2078" name="Line 18"/>
            <p:cNvSpPr>
              <a:spLocks noChangeShapeType="1"/>
            </p:cNvSpPr>
            <p:nvPr/>
          </p:nvSpPr>
          <p:spPr bwMode="auto">
            <a:xfrm rot="14197668" flipH="1">
              <a:off x="835" y="2019"/>
              <a:ext cx="148" cy="2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079" name="Text Box 19"/>
            <p:cNvSpPr txBox="1">
              <a:spLocks noChangeArrowheads="1"/>
            </p:cNvSpPr>
            <p:nvPr/>
          </p:nvSpPr>
          <p:spPr bwMode="auto">
            <a:xfrm>
              <a:off x="0" y="1797"/>
              <a:ext cx="839" cy="584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he-IL" sz="1200">
                  <a:solidFill>
                    <a:schemeClr val="bg1"/>
                  </a:solidFill>
                  <a:latin typeface="Arial" pitchFamily="34" charset="0"/>
                </a:rPr>
                <a:t>עמדת הילד : </a:t>
              </a:r>
            </a:p>
            <a:p>
              <a:pPr algn="ctr">
                <a:lnSpc>
                  <a:spcPct val="90000"/>
                </a:lnSpc>
              </a:pPr>
              <a:r>
                <a:rPr lang="he-IL" b="1">
                  <a:solidFill>
                    <a:schemeClr val="bg1"/>
                  </a:solidFill>
                  <a:latin typeface="Arial" pitchFamily="34" charset="0"/>
                </a:rPr>
                <a:t>פער</a:t>
              </a:r>
              <a:r>
                <a:rPr lang="he-IL" sz="1200">
                  <a:solidFill>
                    <a:schemeClr val="bg1"/>
                  </a:solidFill>
                  <a:latin typeface="Arial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he-IL" sz="1200">
                  <a:solidFill>
                    <a:schemeClr val="bg1"/>
                  </a:solidFill>
                </a:rPr>
                <a:t>ויחס</a:t>
              </a:r>
              <a:r>
                <a:rPr lang="he-IL" sz="1200">
                  <a:solidFill>
                    <a:schemeClr val="bg1"/>
                  </a:solidFill>
                  <a:latin typeface="Arial" pitchFamily="34" charset="0"/>
                </a:rPr>
                <a:t> של </a:t>
              </a:r>
            </a:p>
            <a:p>
              <a:pPr algn="ctr">
                <a:lnSpc>
                  <a:spcPct val="90000"/>
                </a:lnSpc>
              </a:pPr>
              <a:r>
                <a:rPr lang="he-IL" b="1">
                  <a:solidFill>
                    <a:schemeClr val="bg1"/>
                  </a:solidFill>
                  <a:latin typeface="Arial" pitchFamily="34" charset="0"/>
                </a:rPr>
                <a:t>ביטול ואונס</a:t>
              </a:r>
              <a:endParaRPr lang="en-US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2062" name="Text Box 20"/>
          <p:cNvSpPr txBox="1">
            <a:spLocks noChangeArrowheads="1"/>
          </p:cNvSpPr>
          <p:nvPr/>
        </p:nvSpPr>
        <p:spPr bwMode="auto">
          <a:xfrm rot="-5400000">
            <a:off x="5659519" y="-339196"/>
            <a:ext cx="775597" cy="5278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2000" b="1">
                <a:solidFill>
                  <a:srgbClr val="009900"/>
                </a:solidFill>
                <a:latin typeface="Arial" pitchFamily="34" charset="0"/>
              </a:rPr>
              <a:t>הזמנה</a:t>
            </a:r>
            <a:r>
              <a:rPr lang="he-IL" sz="2000">
                <a:solidFill>
                  <a:srgbClr val="009900"/>
                </a:solidFill>
                <a:latin typeface="Arial" pitchFamily="34" charset="0"/>
              </a:rPr>
              <a:t>   </a:t>
            </a:r>
            <a:r>
              <a:rPr lang="he-IL" sz="2000" b="1">
                <a:solidFill>
                  <a:srgbClr val="009900"/>
                </a:solidFill>
                <a:latin typeface="Arial" pitchFamily="34" charset="0"/>
              </a:rPr>
              <a:t>ודיאלוג</a:t>
            </a:r>
            <a:r>
              <a:rPr lang="he-IL" sz="2400">
                <a:solidFill>
                  <a:srgbClr val="009900"/>
                </a:solidFill>
                <a:latin typeface="Arial" pitchFamily="34" charset="0"/>
              </a:rPr>
              <a:t>   </a:t>
            </a:r>
            <a:r>
              <a:rPr lang="he-IL" sz="1400" b="1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e-IL" sz="2400" b="1">
                <a:solidFill>
                  <a:srgbClr val="009900"/>
                </a:solidFill>
                <a:latin typeface="Arial" pitchFamily="34" charset="0"/>
              </a:rPr>
              <a:t>               </a:t>
            </a:r>
            <a:endParaRPr lang="en-US" sz="2400" b="1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2063" name="Text Box 21"/>
          <p:cNvSpPr txBox="1">
            <a:spLocks noChangeArrowheads="1"/>
          </p:cNvSpPr>
          <p:nvPr/>
        </p:nvSpPr>
        <p:spPr bwMode="auto">
          <a:xfrm>
            <a:off x="8146469" y="32337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0" y="404814"/>
            <a:ext cx="12192000" cy="2447925"/>
          </a:xfrm>
          <a:prstGeom prst="rect">
            <a:avLst/>
          </a:prstGeom>
          <a:solidFill>
            <a:srgbClr val="00FF00">
              <a:alpha val="10196"/>
            </a:srgb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endParaRPr lang="he-IL" sz="800" dirty="0">
              <a:solidFill>
                <a:srgbClr val="009900"/>
              </a:solidFill>
              <a:latin typeface="Arial" pitchFamily="34" charset="0"/>
              <a:cs typeface="David" pitchFamily="34" charset="-79"/>
            </a:endParaRPr>
          </a:p>
          <a:p>
            <a:r>
              <a:rPr lang="he-IL" sz="5400" dirty="0">
                <a:solidFill>
                  <a:srgbClr val="33CC33"/>
                </a:solidFill>
                <a:latin typeface="Arial" pitchFamily="34" charset="0"/>
                <a:cs typeface="David" pitchFamily="34" charset="-79"/>
              </a:rPr>
              <a:t>     </a:t>
            </a:r>
            <a:r>
              <a:rPr lang="he-IL" sz="5400" dirty="0" smtClean="0">
                <a:solidFill>
                  <a:srgbClr val="33CC33"/>
                </a:solidFill>
                <a:latin typeface="Arial" pitchFamily="34" charset="0"/>
                <a:cs typeface="David" pitchFamily="34" charset="-79"/>
              </a:rPr>
              <a:t>    </a:t>
            </a:r>
            <a:r>
              <a:rPr lang="he-IL" sz="5400" b="1" dirty="0" smtClean="0">
                <a:solidFill>
                  <a:srgbClr val="339933"/>
                </a:solidFill>
                <a:latin typeface="Arial" pitchFamily="34" charset="0"/>
                <a:cs typeface="David" pitchFamily="34" charset="-79"/>
              </a:rPr>
              <a:t>א </a:t>
            </a:r>
            <a:r>
              <a:rPr lang="he-IL" sz="5400" b="1" dirty="0">
                <a:solidFill>
                  <a:srgbClr val="339933"/>
                </a:solidFill>
                <a:latin typeface="Arial" pitchFamily="34" charset="0"/>
                <a:cs typeface="David" pitchFamily="34" charset="-79"/>
              </a:rPr>
              <a:t>ז ו ר</a:t>
            </a:r>
            <a:r>
              <a:rPr lang="he-IL" sz="4800" b="1" dirty="0">
                <a:solidFill>
                  <a:srgbClr val="339933"/>
                </a:solidFill>
                <a:latin typeface="Arial" pitchFamily="34" charset="0"/>
                <a:cs typeface="David" pitchFamily="34" charset="-79"/>
              </a:rPr>
              <a:t> </a:t>
            </a:r>
            <a:r>
              <a:rPr lang="he-IL" sz="4800" dirty="0">
                <a:solidFill>
                  <a:srgbClr val="339933"/>
                </a:solidFill>
                <a:latin typeface="Arial" pitchFamily="34" charset="0"/>
                <a:cs typeface="David" pitchFamily="34" charset="-79"/>
              </a:rPr>
              <a:t>                   </a:t>
            </a:r>
            <a:r>
              <a:rPr lang="he-IL" sz="4800" dirty="0" smtClean="0">
                <a:solidFill>
                  <a:srgbClr val="339933"/>
                </a:solidFill>
                <a:latin typeface="Arial" pitchFamily="34" charset="0"/>
                <a:cs typeface="David" pitchFamily="34" charset="-79"/>
              </a:rPr>
              <a:t>              </a:t>
            </a:r>
            <a:r>
              <a:rPr lang="he-IL" sz="4800" b="1" dirty="0" smtClean="0">
                <a:solidFill>
                  <a:srgbClr val="339933"/>
                </a:solidFill>
                <a:latin typeface="Arial" pitchFamily="34" charset="0"/>
                <a:cs typeface="David" pitchFamily="34" charset="-79"/>
              </a:rPr>
              <a:t>השותפות</a:t>
            </a:r>
            <a:endParaRPr lang="en-US" sz="5400" b="1" dirty="0">
              <a:solidFill>
                <a:srgbClr val="339933"/>
              </a:solidFill>
              <a:latin typeface="Arial" pitchFamily="34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-30939" y="2852937"/>
            <a:ext cx="12204701" cy="4023360"/>
          </a:xfrm>
          <a:prstGeom prst="rect">
            <a:avLst/>
          </a:prstGeom>
          <a:solidFill>
            <a:srgbClr val="FFC000">
              <a:alpha val="22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he-IL" dirty="0">
              <a:latin typeface="Arial" pitchFamily="34" charset="0"/>
            </a:endParaRPr>
          </a:p>
          <a:p>
            <a:endParaRPr lang="he-IL" dirty="0">
              <a:latin typeface="Arial" pitchFamily="34" charset="0"/>
            </a:endParaRPr>
          </a:p>
          <a:p>
            <a:endParaRPr lang="he-IL" dirty="0">
              <a:latin typeface="Arial" pitchFamily="34" charset="0"/>
            </a:endParaRPr>
          </a:p>
          <a:p>
            <a:endParaRPr lang="he-IL" dirty="0">
              <a:latin typeface="Arial" pitchFamily="34" charset="0"/>
            </a:endParaRPr>
          </a:p>
          <a:p>
            <a:endParaRPr lang="he-IL" dirty="0">
              <a:latin typeface="Arial" pitchFamily="34" charset="0"/>
            </a:endParaRPr>
          </a:p>
          <a:p>
            <a:endParaRPr lang="he-IL" dirty="0">
              <a:latin typeface="Arial" pitchFamily="34" charset="0"/>
            </a:endParaRPr>
          </a:p>
          <a:p>
            <a:endParaRPr lang="he-IL" dirty="0">
              <a:latin typeface="Arial" pitchFamily="34" charset="0"/>
            </a:endParaRPr>
          </a:p>
          <a:p>
            <a:r>
              <a:rPr lang="he-IL" sz="5400" dirty="0">
                <a:solidFill>
                  <a:srgbClr val="FF0000"/>
                </a:solidFill>
                <a:latin typeface="Arial" pitchFamily="34" charset="0"/>
                <a:cs typeface="David" pitchFamily="34" charset="-79"/>
              </a:rPr>
              <a:t>     </a:t>
            </a:r>
            <a:endParaRPr lang="en-US" sz="5400" dirty="0">
              <a:solidFill>
                <a:srgbClr val="CC0000"/>
              </a:solidFill>
              <a:latin typeface="Arial" pitchFamily="34" charset="0"/>
              <a:cs typeface="David" pitchFamily="34" charset="-79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933290" y="5229200"/>
            <a:ext cx="85792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5400" b="1" dirty="0">
                <a:solidFill>
                  <a:srgbClr val="CC0000"/>
                </a:solidFill>
                <a:cs typeface="David" pitchFamily="34" charset="-79"/>
              </a:rPr>
              <a:t>א ז ו ר                     </a:t>
            </a:r>
            <a:r>
              <a:rPr lang="he-IL" sz="5400" b="1" dirty="0" smtClean="0">
                <a:solidFill>
                  <a:srgbClr val="CC0000"/>
                </a:solidFill>
                <a:cs typeface="David" pitchFamily="34" charset="-79"/>
              </a:rPr>
              <a:t>       הפער</a:t>
            </a:r>
            <a:endParaRPr lang="en-US" sz="5400" b="1" dirty="0">
              <a:solidFill>
                <a:srgbClr val="CC0000"/>
              </a:solidFill>
              <a:cs typeface="David" pitchFamily="34" charset="-79"/>
            </a:endParaRPr>
          </a:p>
          <a:p>
            <a:endParaRPr lang="en-US" sz="5400" dirty="0">
              <a:solidFill>
                <a:srgbClr val="CC0000"/>
              </a:solidFill>
              <a:cs typeface="David" pitchFamily="34" charset="-79"/>
            </a:endParaRPr>
          </a:p>
        </p:txBody>
      </p:sp>
      <p:sp>
        <p:nvSpPr>
          <p:cNvPr id="2067" name="Text Box 25"/>
          <p:cNvSpPr txBox="1">
            <a:spLocks noChangeArrowheads="1"/>
          </p:cNvSpPr>
          <p:nvPr/>
        </p:nvSpPr>
        <p:spPr bwMode="auto">
          <a:xfrm>
            <a:off x="46567" y="6022976"/>
            <a:ext cx="3744384" cy="7078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e-IL" sz="800" b="1" dirty="0">
                <a:latin typeface="Arial" pitchFamily="34" charset="0"/>
              </a:rPr>
              <a:t>ד"ר איתן לבוב.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he-IL" sz="800" b="1" dirty="0">
                <a:latin typeface="Arial" pitchFamily="34" charset="0"/>
              </a:rPr>
              <a:t>כל הזכויות שמורות </a:t>
            </a:r>
            <a:r>
              <a:rPr lang="en-US" sz="800" b="1" dirty="0">
                <a:latin typeface="Arial" pitchFamily="34" charset="0"/>
              </a:rPr>
              <a:t>©</a:t>
            </a:r>
            <a:r>
              <a:rPr lang="he-IL" sz="800" dirty="0">
                <a:latin typeface="Arial" pitchFamily="34" charset="0"/>
              </a:rPr>
              <a:t> </a:t>
            </a:r>
            <a:r>
              <a:rPr lang="he-IL" sz="800" dirty="0"/>
              <a:t>לשימוש אישי-פרטי בלבד.</a:t>
            </a:r>
          </a:p>
          <a:p>
            <a:pPr algn="just"/>
            <a:r>
              <a:rPr lang="he-IL" sz="800" dirty="0"/>
              <a:t>שימוש אחר מכל סוג שהוא בחומר הכלול במסמך זה אסור בהחלט </a:t>
            </a:r>
            <a:r>
              <a:rPr lang="he-IL" sz="800" dirty="0" smtClean="0"/>
              <a:t>אלא </a:t>
            </a:r>
            <a:r>
              <a:rPr lang="he-IL" sz="800" dirty="0"/>
              <a:t>ברשות מפורשת בכתב ומראש מאת המחבר. </a:t>
            </a:r>
          </a:p>
          <a:p>
            <a:pPr algn="just"/>
            <a:r>
              <a:rPr lang="he-IL" sz="800" dirty="0"/>
              <a:t>אין לשכפל, להעתיק, לצלם, לתרגם, לאחסן במאגר מידע, לשדר </a:t>
            </a:r>
            <a:r>
              <a:rPr lang="he-IL" sz="800" dirty="0" smtClean="0"/>
              <a:t> או </a:t>
            </a:r>
            <a:r>
              <a:rPr lang="he-IL" sz="800" dirty="0"/>
              <a:t>לקלוט בכל דרך או בכל אמצעי אלקטרוני, אופטי, מכני או אחר, את מסמך זה או חלקים ממנו. </a:t>
            </a:r>
            <a:endParaRPr lang="en-US" sz="800" dirty="0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 rot="-5400000">
            <a:off x="5847662" y="-5942277"/>
            <a:ext cx="492443" cy="1221316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he-IL" sz="2000" b="1" i="1" u="sng" dirty="0">
                <a:latin typeface="Times New Roman" pitchFamily="18" charset="0"/>
                <a:cs typeface="Times New Roman" pitchFamily="18" charset="0"/>
              </a:rPr>
              <a:t>"שושנת היחסים </a:t>
            </a:r>
            <a:r>
              <a:rPr lang="he-IL" b="1" i="1" u="sng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e-IL" sz="2000" b="1" i="1" u="sng" dirty="0">
                <a:latin typeface="Times New Roman" pitchFamily="18" charset="0"/>
                <a:cs typeface="Times New Roman" pitchFamily="18" charset="0"/>
              </a:rPr>
              <a:t>מפה </a:t>
            </a:r>
            <a:r>
              <a:rPr lang="he-IL" sz="2000" b="1" i="1" u="sng" dirty="0" smtClean="0">
                <a:latin typeface="Times New Roman" pitchFamily="18" charset="0"/>
                <a:cs typeface="Times New Roman" pitchFamily="18" charset="0"/>
              </a:rPr>
              <a:t>בסיסית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Oval 27"/>
          <p:cNvSpPr>
            <a:spLocks noChangeArrowheads="1"/>
          </p:cNvSpPr>
          <p:nvPr/>
        </p:nvSpPr>
        <p:spPr bwMode="auto">
          <a:xfrm>
            <a:off x="4559301" y="1196975"/>
            <a:ext cx="3071284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e-IL" b="1" dirty="0">
                <a:latin typeface="Arial" pitchFamily="34" charset="0"/>
              </a:rPr>
              <a:t>  ערך  מגדל </a:t>
            </a:r>
            <a:endParaRPr lang="en-US" b="1" dirty="0"/>
          </a:p>
        </p:txBody>
      </p:sp>
      <p:sp>
        <p:nvSpPr>
          <p:cNvPr id="2070" name="Oval 28"/>
          <p:cNvSpPr>
            <a:spLocks noChangeArrowheads="1"/>
          </p:cNvSpPr>
          <p:nvPr/>
        </p:nvSpPr>
        <p:spPr bwMode="auto">
          <a:xfrm>
            <a:off x="9159903" y="2852937"/>
            <a:ext cx="776523" cy="155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1" name="Text Box 29"/>
          <p:cNvSpPr txBox="1">
            <a:spLocks noChangeArrowheads="1"/>
          </p:cNvSpPr>
          <p:nvPr/>
        </p:nvSpPr>
        <p:spPr bwMode="auto">
          <a:xfrm>
            <a:off x="9311689" y="2636838"/>
            <a:ext cx="458844" cy="18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he-IL" sz="1600" b="1" dirty="0"/>
              <a:t>  </a:t>
            </a:r>
            <a:endParaRPr lang="he-IL" sz="1600" b="1" dirty="0" smtClean="0"/>
          </a:p>
          <a:p>
            <a:pPr>
              <a:lnSpc>
                <a:spcPct val="65000"/>
              </a:lnSpc>
            </a:pPr>
            <a:r>
              <a:rPr lang="he-IL" sz="1600" b="1" dirty="0"/>
              <a:t> </a:t>
            </a:r>
            <a:r>
              <a:rPr lang="he-IL" sz="1600" b="1" dirty="0" smtClean="0"/>
              <a:t> </a:t>
            </a:r>
            <a:r>
              <a:rPr lang="he-IL" b="1" dirty="0" smtClean="0"/>
              <a:t>ע</a:t>
            </a:r>
            <a:endParaRPr lang="he-IL" b="1" dirty="0"/>
          </a:p>
          <a:p>
            <a:pPr>
              <a:lnSpc>
                <a:spcPct val="65000"/>
              </a:lnSpc>
            </a:pPr>
            <a:r>
              <a:rPr lang="he-IL" b="1" dirty="0"/>
              <a:t>  ר</a:t>
            </a:r>
          </a:p>
          <a:p>
            <a:pPr>
              <a:lnSpc>
                <a:spcPct val="65000"/>
              </a:lnSpc>
            </a:pPr>
            <a:r>
              <a:rPr lang="he-IL" b="1" dirty="0"/>
              <a:t>  ך</a:t>
            </a:r>
          </a:p>
          <a:p>
            <a:pPr>
              <a:lnSpc>
                <a:spcPct val="65000"/>
              </a:lnSpc>
            </a:pPr>
            <a:endParaRPr lang="he-IL" b="1" dirty="0" smtClean="0"/>
          </a:p>
          <a:p>
            <a:pPr>
              <a:lnSpc>
                <a:spcPct val="65000"/>
              </a:lnSpc>
            </a:pPr>
            <a:endParaRPr lang="he-IL" b="1" dirty="0"/>
          </a:p>
          <a:p>
            <a:pPr>
              <a:lnSpc>
                <a:spcPct val="65000"/>
              </a:lnSpc>
            </a:pPr>
            <a:r>
              <a:rPr lang="he-IL" b="1" dirty="0"/>
              <a:t>  מ</a:t>
            </a:r>
          </a:p>
          <a:p>
            <a:pPr>
              <a:lnSpc>
                <a:spcPct val="65000"/>
              </a:lnSpc>
            </a:pPr>
            <a:r>
              <a:rPr lang="he-IL" b="1" dirty="0"/>
              <a:t>  ג</a:t>
            </a:r>
          </a:p>
          <a:p>
            <a:pPr>
              <a:lnSpc>
                <a:spcPct val="65000"/>
              </a:lnSpc>
            </a:pPr>
            <a:r>
              <a:rPr lang="he-IL" sz="1600" b="1" dirty="0"/>
              <a:t>  ד</a:t>
            </a:r>
          </a:p>
          <a:p>
            <a:pPr>
              <a:lnSpc>
                <a:spcPct val="65000"/>
              </a:lnSpc>
            </a:pPr>
            <a:r>
              <a:rPr lang="he-IL" sz="1600" b="1" dirty="0"/>
              <a:t>  ל</a:t>
            </a:r>
            <a:endParaRPr lang="en-US" b="1" dirty="0"/>
          </a:p>
        </p:txBody>
      </p:sp>
      <p:sp>
        <p:nvSpPr>
          <p:cNvPr id="2072" name="Oval 30"/>
          <p:cNvSpPr>
            <a:spLocks noChangeArrowheads="1"/>
          </p:cNvSpPr>
          <p:nvPr/>
        </p:nvSpPr>
        <p:spPr bwMode="auto">
          <a:xfrm>
            <a:off x="4921857" y="5157788"/>
            <a:ext cx="246490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e-IL" b="1" dirty="0">
                <a:latin typeface="Arial" pitchFamily="34" charset="0"/>
              </a:rPr>
              <a:t> ערך מגדל</a:t>
            </a:r>
            <a:endParaRPr lang="en-US" b="1" dirty="0"/>
          </a:p>
        </p:txBody>
      </p:sp>
      <p:sp>
        <p:nvSpPr>
          <p:cNvPr id="2073" name="Oval 31"/>
          <p:cNvSpPr>
            <a:spLocks noChangeArrowheads="1"/>
          </p:cNvSpPr>
          <p:nvPr/>
        </p:nvSpPr>
        <p:spPr bwMode="auto">
          <a:xfrm>
            <a:off x="2289976" y="2816226"/>
            <a:ext cx="823928" cy="163220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74" name="Line 32"/>
          <p:cNvSpPr>
            <a:spLocks noChangeShapeType="1"/>
          </p:cNvSpPr>
          <p:nvPr/>
        </p:nvSpPr>
        <p:spPr bwMode="auto">
          <a:xfrm flipH="1">
            <a:off x="3119968" y="3429000"/>
            <a:ext cx="21124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77" name="Rectangle 34"/>
          <p:cNvSpPr>
            <a:spLocks noChangeArrowheads="1"/>
          </p:cNvSpPr>
          <p:nvPr/>
        </p:nvSpPr>
        <p:spPr bwMode="auto">
          <a:xfrm>
            <a:off x="12007269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 sz="2400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2564815" y="2789238"/>
            <a:ext cx="458844" cy="16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he-IL" sz="1600" b="1" dirty="0"/>
              <a:t>  </a:t>
            </a:r>
            <a:r>
              <a:rPr lang="he-IL" b="1" dirty="0"/>
              <a:t>ע</a:t>
            </a:r>
          </a:p>
          <a:p>
            <a:pPr>
              <a:lnSpc>
                <a:spcPct val="65000"/>
              </a:lnSpc>
            </a:pPr>
            <a:r>
              <a:rPr lang="he-IL" b="1" dirty="0"/>
              <a:t>  ר</a:t>
            </a:r>
          </a:p>
          <a:p>
            <a:pPr>
              <a:lnSpc>
                <a:spcPct val="65000"/>
              </a:lnSpc>
            </a:pPr>
            <a:r>
              <a:rPr lang="he-IL" b="1" dirty="0"/>
              <a:t>  ך</a:t>
            </a:r>
          </a:p>
          <a:p>
            <a:pPr>
              <a:lnSpc>
                <a:spcPct val="65000"/>
              </a:lnSpc>
            </a:pPr>
            <a:endParaRPr lang="he-IL" b="1" dirty="0" smtClean="0"/>
          </a:p>
          <a:p>
            <a:pPr>
              <a:lnSpc>
                <a:spcPct val="65000"/>
              </a:lnSpc>
            </a:pPr>
            <a:endParaRPr lang="he-IL" b="1" dirty="0"/>
          </a:p>
          <a:p>
            <a:pPr>
              <a:lnSpc>
                <a:spcPct val="65000"/>
              </a:lnSpc>
            </a:pPr>
            <a:r>
              <a:rPr lang="he-IL" b="1" dirty="0"/>
              <a:t>  מ</a:t>
            </a:r>
          </a:p>
          <a:p>
            <a:pPr>
              <a:lnSpc>
                <a:spcPct val="65000"/>
              </a:lnSpc>
            </a:pPr>
            <a:r>
              <a:rPr lang="he-IL" b="1" dirty="0"/>
              <a:t>  ג</a:t>
            </a:r>
          </a:p>
          <a:p>
            <a:pPr>
              <a:lnSpc>
                <a:spcPct val="65000"/>
              </a:lnSpc>
            </a:pPr>
            <a:r>
              <a:rPr lang="he-IL" sz="1600" b="1" dirty="0"/>
              <a:t>  ד</a:t>
            </a:r>
          </a:p>
          <a:p>
            <a:pPr>
              <a:lnSpc>
                <a:spcPct val="65000"/>
              </a:lnSpc>
            </a:pPr>
            <a:r>
              <a:rPr lang="he-IL" sz="1600" b="1" dirty="0"/>
              <a:t>  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59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 animBg="1" autoUpdateAnimBg="0"/>
      <p:bldP spid="10263" grpId="0" animBg="1" autoUpdateAnimBg="0"/>
      <p:bldP spid="10264" grpId="0" autoUpdateAnimBg="0"/>
      <p:bldP spid="1026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8" y="5671518"/>
            <a:ext cx="2430515" cy="10752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1393639" y="5715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יחס של התחשבות </a:t>
            </a:r>
            <a:endParaRPr lang="en-US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1393639" y="1314450"/>
            <a:ext cx="9404723" cy="294287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36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קיים פער בין הילד למגדל</a:t>
            </a:r>
          </a:p>
          <a:p>
            <a:pPr>
              <a:lnSpc>
                <a:spcPct val="150000"/>
              </a:lnSpc>
            </a:pPr>
            <a:r>
              <a:rPr lang="he-IL" sz="36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למגדל יש סולם קדימויות שונה ומטרה שונה</a:t>
            </a:r>
          </a:p>
          <a:p>
            <a:pPr>
              <a:lnSpc>
                <a:spcPct val="150000"/>
              </a:lnSpc>
            </a:pPr>
            <a:r>
              <a:rPr lang="he-IL" sz="36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לילד אכפת מה המבוגר מרגיש ורוצה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791200" y="4572000"/>
            <a:ext cx="609600" cy="6096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1393639" y="448133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סביבה בהירה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17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8" y="5671518"/>
            <a:ext cx="2430515" cy="10752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1393639" y="5715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יחס של </a:t>
            </a:r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כדאיות הוגנת</a:t>
            </a:r>
            <a:endParaRPr lang="en-US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851839" y="2975414"/>
            <a:ext cx="10776889" cy="294287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 גדול יותר ביחס לעמדות הקודמות בין הילד למגדל - לילד לא כל כך אכפת מה ההורה/המורה מרגיש, הוא  מנסה לקדם אינטרסים שלו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 די במסרים מילוליים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שימוש באקטים תקשורתיים – פעולות מכבדות בלבד, המכירות בזכותו של הצד השני לקדם מטרתו הלא אלימה, והעברת מסר בהיר ועיקבי לאיזו התפתחות מזמין המגדל</a:t>
            </a:r>
          </a:p>
        </p:txBody>
      </p:sp>
    </p:spTree>
    <p:extLst>
      <p:ext uri="{BB962C8B-B14F-4D97-AF65-F5344CB8AC3E}">
        <p14:creationId xmlns:p14="http://schemas.microsoft.com/office/powerpoint/2010/main" val="4927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8" y="5671518"/>
            <a:ext cx="2430515" cy="10752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1393639" y="5715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יחס של </a:t>
            </a:r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כדאיות הוגנת</a:t>
            </a:r>
            <a:endParaRPr lang="en-US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1047749" y="1900328"/>
            <a:ext cx="10160469" cy="294287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ערך התפתחותי לאפשרות של הילד וההורה/המורה להיות במטרות מנוגדות בתוך קשר של קרבה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המסר, על מנת שיהיה אפקטיבי, צריך להיות משודר בצורת הפסד קונקרטי המשנה את מאזן הכדאיות באופן ברור, צפוי ומכבד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29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0392093" y="5747768"/>
            <a:ext cx="1368503" cy="733886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just" rtl="1" fontAlgn="base">
              <a:spcBef>
                <a:spcPct val="0"/>
              </a:spcBef>
              <a:spcAft>
                <a:spcPct val="0"/>
              </a:spcAft>
            </a:pPr>
            <a:r>
              <a:rPr lang="he-IL" sz="788" b="1" dirty="0">
                <a:solidFill>
                  <a:srgbClr val="000000"/>
                </a:solidFill>
                <a:latin typeface="Arial" pitchFamily="34" charset="0"/>
                <a:cs typeface="Arial"/>
              </a:rPr>
              <a:t>© </a:t>
            </a:r>
            <a:r>
              <a:rPr lang="he-IL" sz="750" b="1" dirty="0">
                <a:solidFill>
                  <a:srgbClr val="000000"/>
                </a:solidFill>
                <a:latin typeface="Arial" pitchFamily="34" charset="0"/>
                <a:cs typeface="Arial"/>
              </a:rPr>
              <a:t>ד"ר איתן לבוב, כל הזכויות שמורות.</a:t>
            </a:r>
            <a:r>
              <a:rPr lang="he-IL" sz="600" b="1" dirty="0">
                <a:solidFill>
                  <a:srgbClr val="000000"/>
                </a:solidFill>
                <a:latin typeface="Arial" pitchFamily="34" charset="0"/>
                <a:cs typeface="Arial"/>
              </a:rPr>
              <a:t> </a:t>
            </a:r>
            <a:r>
              <a:rPr lang="he-IL" sz="600" dirty="0">
                <a:solidFill>
                  <a:srgbClr val="000000"/>
                </a:solidFill>
                <a:latin typeface="Arial" pitchFamily="34" charset="0"/>
                <a:cs typeface="Arial"/>
              </a:rPr>
              <a:t>לשימוש אישי פרטי בלבד. אין לשכפל, להעתיק, לצלם, לתרגם, לאחסן במאגר מידע, לשדר או לקלוט בכל דרך ולכל מטרה כל חלק שהוא מהחומר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cs typeface="Arial"/>
              </a:rPr>
              <a:t> </a:t>
            </a:r>
            <a:r>
              <a:rPr lang="he-IL" sz="600" dirty="0">
                <a:solidFill>
                  <a:srgbClr val="000000"/>
                </a:solidFill>
                <a:latin typeface="Arial" pitchFamily="34" charset="0"/>
                <a:cs typeface="Arial"/>
              </a:rPr>
              <a:t>הכלול בדף זה ללא רשות מפורשת בכתב ומראש מאת המחבר. </a:t>
            </a:r>
            <a:endParaRPr lang="en-US" sz="600" dirty="0">
              <a:solidFill>
                <a:srgbClr val="000000"/>
              </a:solidFill>
              <a:latin typeface="Arial" pitchFamily="34" charset="0"/>
              <a:cs typeface="Arial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5771" y="1314450"/>
            <a:ext cx="6960457" cy="49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8" y="5671518"/>
            <a:ext cx="2430515" cy="10752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1393639" y="-13335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שושנת היחסים - תת חלוקות</a:t>
            </a:r>
            <a:endParaRPr lang="en-US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61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8" y="5671518"/>
            <a:ext cx="2430515" cy="10752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1393639" y="5715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יחס של אלימות</a:t>
            </a:r>
            <a:endParaRPr lang="en-US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 txBox="1">
            <a:spLocks/>
          </p:cNvSpPr>
          <p:nvPr/>
        </p:nvSpPr>
        <p:spPr>
          <a:xfrm>
            <a:off x="895350" y="2733943"/>
            <a:ext cx="10598618" cy="294287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עמדה בה האדם או הילד מנסה לאלץ את זולתו או את הוריו לשרת את המטרה והאינטרס שלו באמצעים שונים - ביטול/אונס/הרס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הסביבה מפחדת מהילד – הילד נשאר "יתום" בשדה הקשר,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[עמדה מסוכנת מבחינה התפתחותית]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דרכי התגובה של המגדל הינן לא שגרתיות ולחלוטין בלתי כוחניות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32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התנהלות המגדלת מלווה בהדרכה צמודה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06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68352" y="3256771"/>
            <a:ext cx="9055296" cy="1186321"/>
          </a:xfrm>
        </p:spPr>
        <p:txBody>
          <a:bodyPr>
            <a:noAutofit/>
          </a:bodyPr>
          <a:lstStyle/>
          <a:p>
            <a:r>
              <a:rPr lang="he-IL" sz="44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בכל פנייה שלנו אל הזולת, בנוגע לנושא שאנחנו שואפים לקדם (שיש פער לגביו),</a:t>
            </a:r>
            <a:br>
              <a:rPr lang="he-IL" sz="44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הזולת יכול להמצא מולנו </a:t>
            </a:r>
            <a:r>
              <a:rPr lang="he-IL" sz="44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בעמדות </a:t>
            </a:r>
            <a:r>
              <a:rPr lang="he-IL" sz="44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 בסיסיות השונות זו מזו</a:t>
            </a:r>
            <a:endParaRPr lang="he-IL" sz="44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  <p:sp>
        <p:nvSpPr>
          <p:cNvPr id="13" name="כותרת 1"/>
          <p:cNvSpPr txBox="1">
            <a:spLocks/>
          </p:cNvSpPr>
          <p:nvPr/>
        </p:nvSpPr>
        <p:spPr>
          <a:xfrm>
            <a:off x="2031805" y="337679"/>
            <a:ext cx="8390597" cy="1186321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יחס</a:t>
            </a:r>
            <a:endParaRPr lang="he-IL" sz="54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31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1E110-E4C2-48E7-99FD-B0E4CE82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11430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r>
              <a:rPr lang="en-US" sz="28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sz="36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36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Content Placeholder 4" descr="A house in the middle of a lush green field&#10;&#10;Description generated with very high confidence">
            <a:extLst>
              <a:ext uri="{FF2B5EF4-FFF2-40B4-BE49-F238E27FC236}">
                <a16:creationId xmlns:a16="http://schemas.microsoft.com/office/drawing/2014/main" xmlns="" id="{5507DBDE-58DF-459D-ACB1-261D0BBD5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692" y="1314450"/>
            <a:ext cx="7558616" cy="42517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DA220-9390-419C-AD8C-422242BB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57150"/>
            <a:ext cx="9404723" cy="1400530"/>
          </a:xfrm>
        </p:spPr>
        <p:txBody>
          <a:bodyPr/>
          <a:lstStyle/>
          <a:p>
            <a:pPr algn="ctr"/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התחשבות</a:t>
            </a:r>
            <a:endParaRPr lang="en-US" sz="36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Content Placeholder 4" descr="A house with trees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61321ABE-545C-4421-9F0B-8C7DD2AC6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873" y="1068999"/>
            <a:ext cx="7966943" cy="44810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3478" y="5096786"/>
            <a:ext cx="147099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dirty="0" smtClean="0"/>
              <a:t> </a:t>
            </a:r>
            <a:r>
              <a:rPr lang="he-IL" sz="3200" dirty="0" smtClean="0">
                <a:solidFill>
                  <a:srgbClr val="FF0000"/>
                </a:solidFill>
              </a:rPr>
              <a:t>חניה פרטית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כדאיות הוגנת</a:t>
            </a:r>
            <a:endParaRPr lang="en-US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Content Placeholder 4" descr="A police car parked in a parking lot&#10;&#10;Description generated with very high confidence">
            <a:extLst>
              <a:ext uri="{FF2B5EF4-FFF2-40B4-BE49-F238E27FC236}">
                <a16:creationId xmlns:a16="http://schemas.microsoft.com/office/drawing/2014/main" xmlns="" id="{9B49BDF9-D530-436C-94A0-FD106D667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248" y="1328595"/>
            <a:ext cx="7461504" cy="4200811"/>
          </a:xfr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A164FAC-272F-4776-9D4E-4C783B2D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3" y="2379217"/>
            <a:ext cx="816746" cy="122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9525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he-IL" sz="54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אלימות </a:t>
            </a:r>
            <a:r>
              <a:rPr lang="he-IL" sz="24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[חשש משימוש בכוח]</a:t>
            </a:r>
            <a:endParaRPr lang="en-US" sz="2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  <p:pic>
        <p:nvPicPr>
          <p:cNvPr id="8" name="Content Placeholder 4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xmlns="" xmlns:lc="http://schemas.openxmlformats.org/drawingml/2006/lockedCanvas" id="{3EF28A0F-DFD9-431E-A8F4-A0ACBFA388C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55" y="1377830"/>
            <a:ext cx="7457533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1900701" y="2625511"/>
            <a:ext cx="8390597" cy="118632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1600" dirty="0" smtClean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48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לכל עמדת יחס - צורת תקשורת שמתאימה לה</a:t>
            </a:r>
            <a:endParaRPr lang="he-IL" sz="48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03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476250" y="3749461"/>
            <a:ext cx="11315700" cy="118632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e-IL" sz="1400" dirty="0" smtClean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44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היחס של הילד למגדל – נבחנת תמיד ביחס לבעיה מסויימת שמטרידה את המגדל</a:t>
            </a: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e-IL" sz="4400" dirty="0" smtClean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44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הילד יכול להמצא בעמדות יחס שונות כלפי ערכים התפתחותיים שונים שהוא מוזמן אליהם</a:t>
            </a: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e-IL" sz="44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2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" y="5898776"/>
            <a:ext cx="1916826" cy="848011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1828799" y="4196546"/>
            <a:ext cx="8381321" cy="118632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buClr>
                <a:schemeClr val="accent2"/>
              </a:buClr>
            </a:pPr>
            <a:r>
              <a:rPr lang="he-IL" sz="48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מאפייני מסר התפתחותי מגדל:</a:t>
            </a:r>
          </a:p>
          <a:p>
            <a:pPr marL="685800" indent="-685800" algn="r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בהיר</a:t>
            </a:r>
          </a:p>
          <a:p>
            <a:pPr marL="685800" indent="-685800" algn="r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מותאם גיל</a:t>
            </a:r>
          </a:p>
          <a:p>
            <a:pPr marL="685800" indent="-685800" algn="r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מכוון לערך התפתחותי חיובי</a:t>
            </a:r>
          </a:p>
          <a:p>
            <a:pPr marL="685800" indent="-685800" algn="r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מבטא ציפייה ורצון ביחס למה שחשוב לנו שיקרה בהמשך</a:t>
            </a:r>
          </a:p>
          <a:p>
            <a:pPr marL="685800" indent="-685800" algn="r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מכבד</a:t>
            </a:r>
          </a:p>
          <a:p>
            <a:pPr marL="685800" indent="-685800" algn="r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מועבר "על קר" - בזמן רגוע יחסית</a:t>
            </a:r>
            <a:endParaRPr lang="he-IL" sz="40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49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534</Words>
  <Application>Microsoft Office PowerPoint</Application>
  <PresentationFormat>מותאם אישית</PresentationFormat>
  <Paragraphs>114</Paragraphs>
  <Slides>15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שיטת אַיֶּכָּה - שושנת היחסים</vt:lpstr>
      <vt:lpstr>בכל פנייה שלנו אל הזולת, בנוגע לנושא שאנחנו שואפים לקדם (שיש פער לגביו), הזולת יכול להמצא מולנו בעמדות יחס בסיסיות השונות זו מזו</vt:lpstr>
      <vt:lpstr>שותפות   </vt:lpstr>
      <vt:lpstr>התחשבות</vt:lpstr>
      <vt:lpstr>כדאיות הוגנת</vt:lpstr>
      <vt:lpstr>    אלימות [חשש משימוש בכוח]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יש לשפה המגדלת להציע לפסיכולוג החינוכי בהיבט המערכתי</dc:title>
  <dc:creator>אורנה שלו</dc:creator>
  <cp:lastModifiedBy>User</cp:lastModifiedBy>
  <cp:revision>59</cp:revision>
  <dcterms:created xsi:type="dcterms:W3CDTF">2018-11-10T15:22:58Z</dcterms:created>
  <dcterms:modified xsi:type="dcterms:W3CDTF">2018-11-27T12:25:11Z</dcterms:modified>
</cp:coreProperties>
</file>