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"/>
  </p:notesMasterIdLst>
  <p:sldIdLst>
    <p:sldId id="256" r:id="rId2"/>
    <p:sldId id="341" r:id="rId3"/>
    <p:sldId id="343" r:id="rId4"/>
    <p:sldId id="344" r:id="rId5"/>
    <p:sldId id="262" r:id="rId6"/>
    <p:sldId id="275" r:id="rId7"/>
    <p:sldId id="276" r:id="rId8"/>
    <p:sldId id="257" r:id="rId9"/>
    <p:sldId id="264" r:id="rId10"/>
  </p:sldIdLst>
  <p:sldSz cx="12192000" cy="6858000"/>
  <p:notesSz cx="6881813" cy="96615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28">
          <p15:clr>
            <a:srgbClr val="A4A3A4"/>
          </p15:clr>
        </p15:guide>
        <p15:guide id="2" pos="67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סגנון ביניים 3 - הדגשה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28" autoAdjust="0"/>
    <p:restoredTop sz="86192" autoAdjust="0"/>
  </p:normalViewPr>
  <p:slideViewPr>
    <p:cSldViewPr snapToGrid="0">
      <p:cViewPr>
        <p:scale>
          <a:sx n="82" d="100"/>
          <a:sy n="82" d="100"/>
        </p:scale>
        <p:origin x="-198" y="294"/>
      </p:cViewPr>
      <p:guideLst>
        <p:guide orient="horz" pos="828"/>
        <p:guide pos="67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5685D-F3AE-47DD-8925-84DA52C0CA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77DA365-646B-48E7-8B0C-E1B4D88A176E}">
      <dgm:prSet phldrT="[טקסט]"/>
      <dgm:spPr/>
      <dgm:t>
        <a:bodyPr/>
        <a:lstStyle/>
        <a:p>
          <a:pPr rtl="1"/>
          <a:r>
            <a:rPr lang="he-IL" dirty="0"/>
            <a:t>זיהוי דפוס התנהגות</a:t>
          </a:r>
        </a:p>
      </dgm:t>
    </dgm:pt>
    <dgm:pt modelId="{BD9FC0B8-10F1-40FF-8985-B1E11BF559BF}" type="parTrans" cxnId="{1596398A-5193-4122-9191-4A6230EE41DB}">
      <dgm:prSet/>
      <dgm:spPr/>
      <dgm:t>
        <a:bodyPr/>
        <a:lstStyle/>
        <a:p>
          <a:pPr rtl="1"/>
          <a:endParaRPr lang="he-IL"/>
        </a:p>
      </dgm:t>
    </dgm:pt>
    <dgm:pt modelId="{EB4292BF-BE2D-466E-A335-63A307CB6A3B}" type="sibTrans" cxnId="{1596398A-5193-4122-9191-4A6230EE41DB}">
      <dgm:prSet/>
      <dgm:spPr/>
      <dgm:t>
        <a:bodyPr/>
        <a:lstStyle/>
        <a:p>
          <a:pPr rtl="1"/>
          <a:endParaRPr lang="he-IL"/>
        </a:p>
      </dgm:t>
    </dgm:pt>
    <dgm:pt modelId="{C2249F91-7922-4D61-8DDA-DE29632358CF}">
      <dgm:prSet phldrT="[טקסט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</a:rPr>
            <a:t>הגדרת הערך המגדל</a:t>
          </a:r>
        </a:p>
      </dgm:t>
    </dgm:pt>
    <dgm:pt modelId="{F2DB6A03-D62B-4D84-A9C1-C2E6277C8981}" type="parTrans" cxnId="{FA3371DB-A37D-416A-A044-8B7D8F3CEA60}">
      <dgm:prSet/>
      <dgm:spPr/>
      <dgm:t>
        <a:bodyPr/>
        <a:lstStyle/>
        <a:p>
          <a:pPr rtl="1"/>
          <a:endParaRPr lang="he-IL"/>
        </a:p>
      </dgm:t>
    </dgm:pt>
    <dgm:pt modelId="{D2C6E37A-7A62-4915-A48C-57D1C5792006}" type="sibTrans" cxnId="{FA3371DB-A37D-416A-A044-8B7D8F3CEA60}">
      <dgm:prSet/>
      <dgm:spPr/>
      <dgm:t>
        <a:bodyPr/>
        <a:lstStyle/>
        <a:p>
          <a:pPr rtl="1"/>
          <a:endParaRPr lang="he-IL"/>
        </a:p>
      </dgm:t>
    </dgm:pt>
    <dgm:pt modelId="{D17DDA6B-73A2-4550-847C-0CFB9B711B52}">
      <dgm:prSet phldrT="[טקסט]"/>
      <dgm:spPr/>
      <dgm:t>
        <a:bodyPr/>
        <a:lstStyle/>
        <a:p>
          <a:pPr rtl="1"/>
          <a:r>
            <a:rPr lang="he-IL" dirty="0"/>
            <a:t>זיהוי עמדת היחס</a:t>
          </a:r>
        </a:p>
      </dgm:t>
    </dgm:pt>
    <dgm:pt modelId="{065588F9-C67F-4742-9ADB-CAEB9488AB1D}" type="parTrans" cxnId="{4D8AB46B-FDAA-4767-9160-D4BFD301FA64}">
      <dgm:prSet/>
      <dgm:spPr/>
      <dgm:t>
        <a:bodyPr/>
        <a:lstStyle/>
        <a:p>
          <a:pPr rtl="1"/>
          <a:endParaRPr lang="he-IL"/>
        </a:p>
      </dgm:t>
    </dgm:pt>
    <dgm:pt modelId="{7821E0FB-3863-484D-B4D0-A7EC79CD25CB}" type="sibTrans" cxnId="{4D8AB46B-FDAA-4767-9160-D4BFD301FA64}">
      <dgm:prSet/>
      <dgm:spPr/>
      <dgm:t>
        <a:bodyPr/>
        <a:lstStyle/>
        <a:p>
          <a:pPr rtl="1"/>
          <a:endParaRPr lang="he-IL"/>
        </a:p>
      </dgm:t>
    </dgm:pt>
    <dgm:pt modelId="{D320B8F2-477C-488A-90A8-120EE595F28B}" type="pres">
      <dgm:prSet presAssocID="{F3D5685D-F3AE-47DD-8925-84DA52C0CA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C324C-7F01-4606-87CF-785823FE91F9}" type="pres">
      <dgm:prSet presAssocID="{F3D5685D-F3AE-47DD-8925-84DA52C0CAA2}" presName="dummyMaxCanvas" presStyleCnt="0">
        <dgm:presLayoutVars/>
      </dgm:prSet>
      <dgm:spPr/>
    </dgm:pt>
    <dgm:pt modelId="{CA428DD0-E852-4A6E-9652-91C763E012F2}" type="pres">
      <dgm:prSet presAssocID="{F3D5685D-F3AE-47DD-8925-84DA52C0CAA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DD41D-6640-4193-8FF5-8A16E779C06A}" type="pres">
      <dgm:prSet presAssocID="{F3D5685D-F3AE-47DD-8925-84DA52C0CAA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FFE2A-9C12-4498-AB20-A91A6BA78D81}" type="pres">
      <dgm:prSet presAssocID="{F3D5685D-F3AE-47DD-8925-84DA52C0CAA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D1E31-AAA7-4E07-9B31-7E713E733463}" type="pres">
      <dgm:prSet presAssocID="{F3D5685D-F3AE-47DD-8925-84DA52C0CAA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EE79F-5E24-4410-8892-4FCC82A65B82}" type="pres">
      <dgm:prSet presAssocID="{F3D5685D-F3AE-47DD-8925-84DA52C0CAA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E176C-B937-4FEA-81A7-5FB6E06FB297}" type="pres">
      <dgm:prSet presAssocID="{F3D5685D-F3AE-47DD-8925-84DA52C0CAA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EFA38-30DC-4048-9671-342A7A7C2B79}" type="pres">
      <dgm:prSet presAssocID="{F3D5685D-F3AE-47DD-8925-84DA52C0CAA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B300E-7285-4D48-9F08-86271DE247C0}" type="pres">
      <dgm:prSet presAssocID="{F3D5685D-F3AE-47DD-8925-84DA52C0CAA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3371DB-A37D-416A-A044-8B7D8F3CEA60}" srcId="{F3D5685D-F3AE-47DD-8925-84DA52C0CAA2}" destId="{C2249F91-7922-4D61-8DDA-DE29632358CF}" srcOrd="1" destOrd="0" parTransId="{F2DB6A03-D62B-4D84-A9C1-C2E6277C8981}" sibTransId="{D2C6E37A-7A62-4915-A48C-57D1C5792006}"/>
    <dgm:cxn modelId="{4D8AB46B-FDAA-4767-9160-D4BFD301FA64}" srcId="{F3D5685D-F3AE-47DD-8925-84DA52C0CAA2}" destId="{D17DDA6B-73A2-4550-847C-0CFB9B711B52}" srcOrd="2" destOrd="0" parTransId="{065588F9-C67F-4742-9ADB-CAEB9488AB1D}" sibTransId="{7821E0FB-3863-484D-B4D0-A7EC79CD25CB}"/>
    <dgm:cxn modelId="{1596398A-5193-4122-9191-4A6230EE41DB}" srcId="{F3D5685D-F3AE-47DD-8925-84DA52C0CAA2}" destId="{677DA365-646B-48E7-8B0C-E1B4D88A176E}" srcOrd="0" destOrd="0" parTransId="{BD9FC0B8-10F1-40FF-8985-B1E11BF559BF}" sibTransId="{EB4292BF-BE2D-466E-A335-63A307CB6A3B}"/>
    <dgm:cxn modelId="{48BF77A7-845F-4F0F-AD8D-4F48C379D5F6}" type="presOf" srcId="{F3D5685D-F3AE-47DD-8925-84DA52C0CAA2}" destId="{D320B8F2-477C-488A-90A8-120EE595F28B}" srcOrd="0" destOrd="0" presId="urn:microsoft.com/office/officeart/2005/8/layout/vProcess5"/>
    <dgm:cxn modelId="{7D591C8A-30A3-4A85-B306-4C4FB4353F40}" type="presOf" srcId="{677DA365-646B-48E7-8B0C-E1B4D88A176E}" destId="{CA428DD0-E852-4A6E-9652-91C763E012F2}" srcOrd="0" destOrd="0" presId="urn:microsoft.com/office/officeart/2005/8/layout/vProcess5"/>
    <dgm:cxn modelId="{6BE47DD8-9693-44C7-A93C-43C22EBAF5B6}" type="presOf" srcId="{677DA365-646B-48E7-8B0C-E1B4D88A176E}" destId="{FD7E176C-B937-4FEA-81A7-5FB6E06FB297}" srcOrd="1" destOrd="0" presId="urn:microsoft.com/office/officeart/2005/8/layout/vProcess5"/>
    <dgm:cxn modelId="{AFA38783-4565-48D1-887F-1EA8A88451D9}" type="presOf" srcId="{D2C6E37A-7A62-4915-A48C-57D1C5792006}" destId="{977EE79F-5E24-4410-8892-4FCC82A65B82}" srcOrd="0" destOrd="0" presId="urn:microsoft.com/office/officeart/2005/8/layout/vProcess5"/>
    <dgm:cxn modelId="{1A9EB12C-EF60-473F-8328-05D76C8D5E7B}" type="presOf" srcId="{EB4292BF-BE2D-466E-A335-63A307CB6A3B}" destId="{504D1E31-AAA7-4E07-9B31-7E713E733463}" srcOrd="0" destOrd="0" presId="urn:microsoft.com/office/officeart/2005/8/layout/vProcess5"/>
    <dgm:cxn modelId="{6C0C6851-AD8B-4454-B41B-1120C0CF4084}" type="presOf" srcId="{C2249F91-7922-4D61-8DDA-DE29632358CF}" destId="{DDFEFA38-30DC-4048-9671-342A7A7C2B79}" srcOrd="1" destOrd="0" presId="urn:microsoft.com/office/officeart/2005/8/layout/vProcess5"/>
    <dgm:cxn modelId="{13FC1BEE-4EAD-4CB6-9B6A-4C858AFE2EB0}" type="presOf" srcId="{D17DDA6B-73A2-4550-847C-0CFB9B711B52}" destId="{D0CFFE2A-9C12-4498-AB20-A91A6BA78D81}" srcOrd="0" destOrd="0" presId="urn:microsoft.com/office/officeart/2005/8/layout/vProcess5"/>
    <dgm:cxn modelId="{08776288-F72A-403F-A6DA-914F73534D54}" type="presOf" srcId="{C2249F91-7922-4D61-8DDA-DE29632358CF}" destId="{A7FDD41D-6640-4193-8FF5-8A16E779C06A}" srcOrd="0" destOrd="0" presId="urn:microsoft.com/office/officeart/2005/8/layout/vProcess5"/>
    <dgm:cxn modelId="{C598BB6F-9217-449D-BE6E-CF6162C35D97}" type="presOf" srcId="{D17DDA6B-73A2-4550-847C-0CFB9B711B52}" destId="{B8EB300E-7285-4D48-9F08-86271DE247C0}" srcOrd="1" destOrd="0" presId="urn:microsoft.com/office/officeart/2005/8/layout/vProcess5"/>
    <dgm:cxn modelId="{9FD2FB76-6A58-4833-8371-4F97609DE1EE}" type="presParOf" srcId="{D320B8F2-477C-488A-90A8-120EE595F28B}" destId="{1FBC324C-7F01-4606-87CF-785823FE91F9}" srcOrd="0" destOrd="0" presId="urn:microsoft.com/office/officeart/2005/8/layout/vProcess5"/>
    <dgm:cxn modelId="{4E8ACC20-F07B-448C-BF83-F0DD5DC27D75}" type="presParOf" srcId="{D320B8F2-477C-488A-90A8-120EE595F28B}" destId="{CA428DD0-E852-4A6E-9652-91C763E012F2}" srcOrd="1" destOrd="0" presId="urn:microsoft.com/office/officeart/2005/8/layout/vProcess5"/>
    <dgm:cxn modelId="{3AA82BB6-100F-44ED-9546-54D1D86A52BA}" type="presParOf" srcId="{D320B8F2-477C-488A-90A8-120EE595F28B}" destId="{A7FDD41D-6640-4193-8FF5-8A16E779C06A}" srcOrd="2" destOrd="0" presId="urn:microsoft.com/office/officeart/2005/8/layout/vProcess5"/>
    <dgm:cxn modelId="{C03A343E-80DE-4DC2-A649-AE95DADEFCF5}" type="presParOf" srcId="{D320B8F2-477C-488A-90A8-120EE595F28B}" destId="{D0CFFE2A-9C12-4498-AB20-A91A6BA78D81}" srcOrd="3" destOrd="0" presId="urn:microsoft.com/office/officeart/2005/8/layout/vProcess5"/>
    <dgm:cxn modelId="{8135D193-452E-409E-B793-5D382F0121C4}" type="presParOf" srcId="{D320B8F2-477C-488A-90A8-120EE595F28B}" destId="{504D1E31-AAA7-4E07-9B31-7E713E733463}" srcOrd="4" destOrd="0" presId="urn:microsoft.com/office/officeart/2005/8/layout/vProcess5"/>
    <dgm:cxn modelId="{DC20C239-4EE8-4639-B8FF-833276BD7C25}" type="presParOf" srcId="{D320B8F2-477C-488A-90A8-120EE595F28B}" destId="{977EE79F-5E24-4410-8892-4FCC82A65B82}" srcOrd="5" destOrd="0" presId="urn:microsoft.com/office/officeart/2005/8/layout/vProcess5"/>
    <dgm:cxn modelId="{2313EA3C-A51E-4515-A379-65A7355E43A9}" type="presParOf" srcId="{D320B8F2-477C-488A-90A8-120EE595F28B}" destId="{FD7E176C-B937-4FEA-81A7-5FB6E06FB297}" srcOrd="6" destOrd="0" presId="urn:microsoft.com/office/officeart/2005/8/layout/vProcess5"/>
    <dgm:cxn modelId="{21CD98C1-5005-41FE-9FFE-8C61223B83D0}" type="presParOf" srcId="{D320B8F2-477C-488A-90A8-120EE595F28B}" destId="{DDFEFA38-30DC-4048-9671-342A7A7C2B79}" srcOrd="7" destOrd="0" presId="urn:microsoft.com/office/officeart/2005/8/layout/vProcess5"/>
    <dgm:cxn modelId="{71D32625-B859-4998-AA0D-609DA86CEAC7}" type="presParOf" srcId="{D320B8F2-477C-488A-90A8-120EE595F28B}" destId="{B8EB300E-7285-4D48-9F08-86271DE247C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28DD0-E852-4A6E-9652-91C763E012F2}">
      <dsp:nvSpPr>
        <dsp:cNvPr id="0" name=""/>
        <dsp:cNvSpPr/>
      </dsp:nvSpPr>
      <dsp:spPr>
        <a:xfrm>
          <a:off x="0" y="0"/>
          <a:ext cx="8161020" cy="1161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200" kern="1200" dirty="0"/>
            <a:t>זיהוי דפוס התנהגות</a:t>
          </a:r>
        </a:p>
      </dsp:txBody>
      <dsp:txXfrm>
        <a:off x="34021" y="34021"/>
        <a:ext cx="6907591" cy="1093531"/>
      </dsp:txXfrm>
    </dsp:sp>
    <dsp:sp modelId="{A7FDD41D-6640-4193-8FF5-8A16E779C06A}">
      <dsp:nvSpPr>
        <dsp:cNvPr id="0" name=""/>
        <dsp:cNvSpPr/>
      </dsp:nvSpPr>
      <dsp:spPr>
        <a:xfrm>
          <a:off x="720089" y="1355169"/>
          <a:ext cx="8161020" cy="1161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200" kern="1200" dirty="0">
              <a:solidFill>
                <a:schemeClr val="bg1"/>
              </a:solidFill>
            </a:rPr>
            <a:t>הגדרת הערך המגדל</a:t>
          </a:r>
        </a:p>
      </dsp:txBody>
      <dsp:txXfrm>
        <a:off x="754110" y="1389190"/>
        <a:ext cx="6617864" cy="1093531"/>
      </dsp:txXfrm>
    </dsp:sp>
    <dsp:sp modelId="{D0CFFE2A-9C12-4498-AB20-A91A6BA78D81}">
      <dsp:nvSpPr>
        <dsp:cNvPr id="0" name=""/>
        <dsp:cNvSpPr/>
      </dsp:nvSpPr>
      <dsp:spPr>
        <a:xfrm>
          <a:off x="1440179" y="2710339"/>
          <a:ext cx="8161020" cy="1161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200" kern="1200" dirty="0"/>
            <a:t>זיהוי עמדת היחס</a:t>
          </a:r>
        </a:p>
      </dsp:txBody>
      <dsp:txXfrm>
        <a:off x="1474200" y="2744360"/>
        <a:ext cx="6617864" cy="1093531"/>
      </dsp:txXfrm>
    </dsp:sp>
    <dsp:sp modelId="{504D1E31-AAA7-4E07-9B31-7E713E733463}">
      <dsp:nvSpPr>
        <dsp:cNvPr id="0" name=""/>
        <dsp:cNvSpPr/>
      </dsp:nvSpPr>
      <dsp:spPr>
        <a:xfrm>
          <a:off x="7405996" y="880860"/>
          <a:ext cx="755023" cy="7550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>
        <a:off x="7575876" y="880860"/>
        <a:ext cx="415263" cy="568155"/>
      </dsp:txXfrm>
    </dsp:sp>
    <dsp:sp modelId="{977EE79F-5E24-4410-8892-4FCC82A65B82}">
      <dsp:nvSpPr>
        <dsp:cNvPr id="0" name=""/>
        <dsp:cNvSpPr/>
      </dsp:nvSpPr>
      <dsp:spPr>
        <a:xfrm>
          <a:off x="8126086" y="2228285"/>
          <a:ext cx="755023" cy="7550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>
        <a:off x="8295966" y="2228285"/>
        <a:ext cx="415263" cy="568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="" xmlns:a16="http://schemas.microsoft.com/office/drawing/2014/main" id="{3154742B-72C5-4060-97FA-3CFB7630F6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529F05C2-C28B-4467-A156-12612904C4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1A752B-31C5-4132-96CA-F5795441F45A}" type="datetimeFigureOut">
              <a:rPr lang="en-US"/>
              <a:pPr>
                <a:defRPr/>
              </a:pPr>
              <a:t>8/12/2019</a:t>
            </a:fld>
            <a:endParaRPr lang="en-US"/>
          </a:p>
        </p:txBody>
      </p:sp>
      <p:sp>
        <p:nvSpPr>
          <p:cNvPr id="4" name="מציין מיקום של תמונת שקופית 3">
            <a:extLst>
              <a:ext uri="{FF2B5EF4-FFF2-40B4-BE49-F238E27FC236}">
                <a16:creationId xmlns="" xmlns:a16="http://schemas.microsoft.com/office/drawing/2014/main" id="{0EB5C0E7-0BA7-4630-AFAB-88B03A94EE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pPr lvl="0"/>
            <a:endParaRPr lang="en-US" noProof="0"/>
          </a:p>
        </p:txBody>
      </p:sp>
      <p:sp>
        <p:nvSpPr>
          <p:cNvPr id="5" name="מציין מיקום של הערות 4">
            <a:extLst>
              <a:ext uri="{FF2B5EF4-FFF2-40B4-BE49-F238E27FC236}">
                <a16:creationId xmlns="" xmlns:a16="http://schemas.microsoft.com/office/drawing/2014/main" id="{FE6CD565-4DB1-4342-A8F9-88BC8E536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BA6FE77B-31E7-4B7B-82CD-9F6F607B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73EEB254-D62D-4913-AE35-74C9E0DD6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FCE61B-F79E-47FE-83BA-4D2EBEDD7A0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530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B0DE6A85-2582-4075-88AE-9D446E23AC6B}"/>
              </a:ext>
            </a:extLst>
          </p:cNvPr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>
              <a:extLst>
                <a:ext uri="{FF2B5EF4-FFF2-40B4-BE49-F238E27FC236}">
                  <a16:creationId xmlns="" xmlns:a16="http://schemas.microsoft.com/office/drawing/2014/main" id="{52E21F28-283D-44AA-9E42-77E6006C3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>
              <a:extLst>
                <a:ext uri="{FF2B5EF4-FFF2-40B4-BE49-F238E27FC236}">
                  <a16:creationId xmlns="" xmlns:a16="http://schemas.microsoft.com/office/drawing/2014/main" id="{96D88454-3163-43D2-9BE9-6F65A661AB41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>
              <a:extLst>
                <a:ext uri="{FF2B5EF4-FFF2-40B4-BE49-F238E27FC236}">
                  <a16:creationId xmlns="" xmlns:a16="http://schemas.microsoft.com/office/drawing/2014/main" id="{E70D33BA-B200-4D58-9EF6-6B84AB855D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HDRibbonTitle-UniformTrim.png">
              <a:extLst>
                <a:ext uri="{FF2B5EF4-FFF2-40B4-BE49-F238E27FC236}">
                  <a16:creationId xmlns="" xmlns:a16="http://schemas.microsoft.com/office/drawing/2014/main" id="{046B3047-32E6-47B1-812B-F826C52AB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>
            <a:extLst>
              <a:ext uri="{FF2B5EF4-FFF2-40B4-BE49-F238E27FC236}">
                <a16:creationId xmlns="" xmlns:a16="http://schemas.microsoft.com/office/drawing/2014/main" id="{6863180E-4843-4609-80B5-2980FE76BF32}"/>
              </a:ext>
            </a:extLst>
          </p:cNvPr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9816B8DC-F1CC-40C0-85C3-AD229E90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70E0-EA1B-4FA2-B15F-97F133E550A2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0738BE51-DBE2-43CB-B8D9-478543BF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445592DB-37FF-4836-BE81-D6FAF46B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15F3-FAC1-4455-B9AF-D0373B6A13C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15497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5FEF287-27CE-4AAE-AC20-049EED56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81F7-CA16-4A4E-BE8F-3B17C6778738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522132E-B0A5-43EC-BF79-ECAFAF0D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D1BF94D-51D3-47F4-97FE-F1FA8FE7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59C2-32F3-4124-8C8A-4EBA29C2AD8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8322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="" xmlns:a16="http://schemas.microsoft.com/office/drawing/2014/main" id="{DB51E469-44A3-4360-AC49-708C90496B9D}"/>
              </a:ext>
            </a:extLst>
          </p:cNvPr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909F3CF-1869-43F0-9321-5B365DEB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111BE-630D-45AD-A843-8D7354BD26C5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0F05BD9-4303-4498-9CF6-61FF0B10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9E5A309-FDB4-41E5-8D21-553F8157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7BA9-4DB9-46C1-AED6-38ADF41AD293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227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="" xmlns:a16="http://schemas.microsoft.com/office/drawing/2014/main" id="{4CC7088B-8A3E-423A-8753-8BE562EF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he-IL" sz="8000"/>
              <a:t>“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="" xmlns:a16="http://schemas.microsoft.com/office/drawing/2014/main" id="{4EE665E9-1668-4E61-BF5E-1C00D6A84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he-IL" sz="8000"/>
              <a:t>”</a:t>
            </a:r>
          </a:p>
        </p:txBody>
      </p:sp>
      <p:cxnSp>
        <p:nvCxnSpPr>
          <p:cNvPr id="7" name="Straight Connector 18">
            <a:extLst>
              <a:ext uri="{FF2B5EF4-FFF2-40B4-BE49-F238E27FC236}">
                <a16:creationId xmlns="" xmlns:a16="http://schemas.microsoft.com/office/drawing/2014/main" id="{7641FCBF-243B-478C-89AA-065187EE6E2F}"/>
              </a:ext>
            </a:extLst>
          </p:cNvPr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A1F2F448-4985-4274-954E-068936BD30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235E-C1E3-40E0-B9A2-0365A0CADB86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321A5D26-C9A6-463C-ABB6-433BEE1606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C1C99E15-8AFB-4FCC-8878-32EDECF877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570B-AA5F-49EF-AF0A-F37AD2A4AD6C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54773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D7DB83-8935-448C-821D-45530BFD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3B23-0569-422F-A844-C32DB481C82D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024C14-8F33-45E8-83D5-4A1E8AE7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8307E2-283C-4E88-B3A5-55F0C9E3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4314B-312C-472C-84DF-C4F570220F4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2047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="" xmlns:a16="http://schemas.microsoft.com/office/drawing/2014/main" id="{226EE2FC-3959-4785-8D1D-365733D7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he-IL" sz="8000"/>
              <a:t>“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="" xmlns:a16="http://schemas.microsoft.com/office/drawing/2014/main" id="{9A128EF8-A780-49A7-A632-E33627C0F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he-IL" sz="8000"/>
              <a:t>”</a:t>
            </a:r>
          </a:p>
        </p:txBody>
      </p:sp>
      <p:cxnSp>
        <p:nvCxnSpPr>
          <p:cNvPr id="7" name="Straight Connector 25">
            <a:extLst>
              <a:ext uri="{FF2B5EF4-FFF2-40B4-BE49-F238E27FC236}">
                <a16:creationId xmlns="" xmlns:a16="http://schemas.microsoft.com/office/drawing/2014/main" id="{CDA236C7-CA05-47C7-83B1-B42931FBCD58}"/>
              </a:ext>
            </a:extLst>
          </p:cNvPr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7A9EE81B-9FEF-430C-8C34-E8BECB23A3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C2C5-38A5-443C-AAA7-7BDA2F3EF945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B3E307DE-95B1-4945-B9FF-565FDD878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C4017B5-A2CB-4354-8939-7007B279F4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4077-0012-498E-9C1C-8351E9407245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73954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>
            <a:extLst>
              <a:ext uri="{FF2B5EF4-FFF2-40B4-BE49-F238E27FC236}">
                <a16:creationId xmlns="" xmlns:a16="http://schemas.microsoft.com/office/drawing/2014/main" id="{82EA39D2-9850-49B7-8BF7-1367491147FD}"/>
              </a:ext>
            </a:extLst>
          </p:cNvPr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D385F86B-87DD-43C3-8C47-E4696BC528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5DE6-99DC-4ADE-913A-CF326CA71984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4B10E1B0-D1EF-4652-AF4F-563E847A04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55085EA3-B437-418C-B760-861D96B04A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D28D-387C-447E-AA34-A13532ED68D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9585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="" xmlns:a16="http://schemas.microsoft.com/office/drawing/2014/main" id="{40248C35-BB19-4A2D-8D08-15DBC6385A87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F393F4D-B863-41E0-9039-C4A5B55D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5B79-E738-46BA-932F-05FCA23A039C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17A4C3E-D821-43BB-A17B-D046787C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91A8CAF-ED29-4B7B-950B-43723229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E8DE-C3DE-45DB-A63F-CC06598C9D0F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0136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="" xmlns:a16="http://schemas.microsoft.com/office/drawing/2014/main" id="{728E2055-E37E-4420-832F-07AC2BABB4A1}"/>
              </a:ext>
            </a:extLst>
          </p:cNvPr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5CE82A3-090C-4023-8056-20938587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EEBB-ED14-43EE-B646-62E9172B602B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772D4F8-0BEF-487A-824D-2F3BC665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5386006-CB3F-4FA9-9DA9-5D95E869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93DD-89F5-4E1E-A0F7-64557BEC4A4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2791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B35364A2-05B3-4D2A-A58D-42FDD91400FC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A618181-7938-4005-A256-D7B5DB20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5AD0-828E-49DF-8353-D7E653DE53DA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BDEF637-9313-4CC1-8810-34D29A96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BC63111-97AF-42B6-B723-0BAF0343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3E0D-A8D5-427E-827C-8B07CB28AFD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195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>
                <a16:creationId xmlns="" xmlns:a16="http://schemas.microsoft.com/office/drawing/2014/main" id="{313E8AA6-211B-4FD9-82AB-49251AED8D1A}"/>
              </a:ext>
            </a:extLst>
          </p:cNvPr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45EC366-2156-41C2-8386-D9513C10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5231-2389-4A69-B669-EF5E06395310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2017695-42CB-41CB-8FC7-AEC80F25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BDB3310-36CF-4802-9F48-39F97D14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6234-DC92-466F-9F76-C8333316D1FC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8813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="" xmlns:a16="http://schemas.microsoft.com/office/drawing/2014/main" id="{8D4524AE-CD8C-4C4B-A3F8-8ADE2B777C69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AA28B744-787B-4D81-A065-B93592D1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F3DF-CE1D-473F-A433-A93D68C87514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51A51E5C-E9BC-4A1D-9C2E-BFC87688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59A4F84C-82C3-4244-8941-930A4BFB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8C097-9736-4460-A183-32AAFFA28E93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5337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>
            <a:extLst>
              <a:ext uri="{FF2B5EF4-FFF2-40B4-BE49-F238E27FC236}">
                <a16:creationId xmlns="" xmlns:a16="http://schemas.microsoft.com/office/drawing/2014/main" id="{B06720E7-AC13-413E-A7C8-B6D134EB43B4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="" xmlns:a16="http://schemas.microsoft.com/office/drawing/2014/main" id="{9061505B-412B-4393-9321-A19167EB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12F5-C39B-4111-A77A-8F9C557BA958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9" name="Footer Placeholder 7">
            <a:extLst>
              <a:ext uri="{FF2B5EF4-FFF2-40B4-BE49-F238E27FC236}">
                <a16:creationId xmlns="" xmlns:a16="http://schemas.microsoft.com/office/drawing/2014/main" id="{C703C9E6-626A-4FEF-B746-9457842D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8">
            <a:extLst>
              <a:ext uri="{FF2B5EF4-FFF2-40B4-BE49-F238E27FC236}">
                <a16:creationId xmlns="" xmlns:a16="http://schemas.microsoft.com/office/drawing/2014/main" id="{4EA621EC-5F2C-4814-9459-327A6E70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B05D-1E38-4DE2-857C-1DCCF190485F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7513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>
            <a:extLst>
              <a:ext uri="{FF2B5EF4-FFF2-40B4-BE49-F238E27FC236}">
                <a16:creationId xmlns="" xmlns:a16="http://schemas.microsoft.com/office/drawing/2014/main" id="{6C77B5E8-769B-44E7-AE26-8B299134EBB4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B5EB8033-498B-4DFD-B6B8-83EDF895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9FC0-B4CC-45B7-91ED-0C364944633F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45D9DDA2-2D02-4FDA-A0B2-F0E73EDD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546DEF5A-915B-43E1-B295-513A6F89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7445-A511-414C-B318-9E16F1C4462C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2183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0A72C68-B1B2-49DA-9283-E0ACF72B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F4F5-1950-4434-A48E-8C642EF4491F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77F874E4-E961-4BE4-86B9-96E54E8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FE6D764-C012-4A58-A27B-E523C245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D46D-E054-4A57-B8FA-05CC066E22C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5758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>
            <a:extLst>
              <a:ext uri="{FF2B5EF4-FFF2-40B4-BE49-F238E27FC236}">
                <a16:creationId xmlns="" xmlns:a16="http://schemas.microsoft.com/office/drawing/2014/main" id="{0E8AD100-1077-40B8-A59D-0042FEF46570}"/>
              </a:ext>
            </a:extLst>
          </p:cNvPr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2D46D539-0DC2-4540-A024-BE3CBC4A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7A7D8-9A3D-4543-98F2-7BEAD593D2A3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146DA55B-B782-4565-B1C2-F0180C52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F8CB6886-4B19-4D3A-8A62-4E91574B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F000-8F8A-4569-83EA-E50BC68EFD2E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5583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A6AD08-6DAB-4DC9-A64F-B1F8F0C0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DA94-2FF1-418F-BF70-0C9CCDDD3214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A5EF1B0-7864-451C-8CF5-E52F1DE1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EF34B0E-4CD7-451C-BA4A-3DE1B9E1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3E52-1BAA-4E0D-9211-FD66AC07589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75499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="" xmlns:a16="http://schemas.microsoft.com/office/drawing/2014/main" id="{975F4DD9-AC9B-4AD5-909F-8107BA92B132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>
              <a:extLst>
                <a:ext uri="{FF2B5EF4-FFF2-40B4-BE49-F238E27FC236}">
                  <a16:creationId xmlns="" xmlns:a16="http://schemas.microsoft.com/office/drawing/2014/main" id="{C15D05EA-016C-4823-8BAC-E5E9E51A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4AA7431-8F39-4CBA-ABC8-F79E50ACFD11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="" xmlns:a16="http://schemas.microsoft.com/office/drawing/2014/main" id="{F61F982B-2A3D-49AE-9EEB-B67B8165A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="" xmlns:a16="http://schemas.microsoft.com/office/drawing/2014/main" id="{B2B25601-E92C-49EF-BCDF-98D9D35E5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="" xmlns:a16="http://schemas.microsoft.com/office/drawing/2014/main" id="{366A12C4-0C8A-4E58-A001-1F8412535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="" xmlns:a16="http://schemas.microsoft.com/office/drawing/2014/main" id="{045EFC76-3537-4ABB-AC3D-77EB36462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ערוך סגנונות טקסט של תבנית בסיס</a:t>
            </a:r>
          </a:p>
          <a:p>
            <a:pPr lvl="1"/>
            <a:r>
              <a:rPr lang="he-IL" altLang="he-IL"/>
              <a:t>רמה שניה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92740B-9C05-4D06-ABA2-AAC173496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73D31CB-FEB9-4983-9104-51767EDC579E}" type="datetimeFigureOut">
              <a:rPr lang="he-IL"/>
              <a:pPr>
                <a:defRPr/>
              </a:pPr>
              <a:t>י"א/אב/תשע"ט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00B6A2-17C4-4067-B33C-31C7DE79A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2ADDBA-CC0F-44CA-9C19-65AC034A1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E2D2388-3D3A-4CED-84E9-24133BDA8E20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1" r:id="rId7"/>
    <p:sldLayoutId id="2147483701" r:id="rId8"/>
    <p:sldLayoutId id="2147483692" r:id="rId9"/>
    <p:sldLayoutId id="2147483693" r:id="rId10"/>
    <p:sldLayoutId id="2147483702" r:id="rId11"/>
    <p:sldLayoutId id="2147483703" r:id="rId12"/>
    <p:sldLayoutId id="2147483694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1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0A8FCB3-E34C-4903-BD17-4F24ED5C1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650" y="2243138"/>
            <a:ext cx="8391525" cy="1185862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פסיכולוגים חינוכיים</a:t>
            </a:r>
            <a:b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 1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387" name="Picture 6">
            <a:extLst>
              <a:ext uri="{FF2B5EF4-FFF2-40B4-BE49-F238E27FC236}">
                <a16:creationId xmlns="" xmlns:a16="http://schemas.microsoft.com/office/drawing/2014/main" id="{E0DBDC4D-F2A9-4881-9BB8-7A401B8C8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מציין מיקום תוכן 2">
            <a:extLst>
              <a:ext uri="{FF2B5EF4-FFF2-40B4-BE49-F238E27FC236}">
                <a16:creationId xmlns="" xmlns:a16="http://schemas.microsoft.com/office/drawing/2014/main" id="{BF187386-DF79-4B03-8524-BE140286F76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200150" y="1066800"/>
            <a:ext cx="9601200" cy="3871913"/>
          </a:xfrm>
        </p:spPr>
        <p:txBody>
          <a:bodyPr/>
          <a:lstStyle/>
          <a:p>
            <a:r>
              <a:rPr lang="he-IL" altLang="he-IL" sz="2800" dirty="0">
                <a:cs typeface="Times New Roman" panose="02020603050405020304" pitchFamily="18" charset="0"/>
              </a:rPr>
              <a:t>גישת איכה מציעה אלטרנטיבה למצבים בהם הילד לא שותף לבעיה שמטרידה אותנו.</a:t>
            </a:r>
          </a:p>
          <a:p>
            <a:r>
              <a:rPr lang="he-IL" altLang="he-IL" sz="2800" dirty="0">
                <a:cs typeface="Times New Roman" panose="02020603050405020304" pitchFamily="18" charset="0"/>
              </a:rPr>
              <a:t>במערכת החינוך מורה ותלמיד נמצאים פעמים רבות בעמדת פער. </a:t>
            </a:r>
          </a:p>
          <a:p>
            <a:r>
              <a:rPr lang="he-IL" altLang="he-IL" sz="2800" dirty="0">
                <a:cs typeface="Times New Roman" panose="02020603050405020304" pitchFamily="18" charset="0"/>
              </a:rPr>
              <a:t>מסיבות שונות במערכת החינוך יש </a:t>
            </a:r>
            <a:r>
              <a:rPr lang="he-IL" altLang="he-IL" sz="2800" b="1" dirty="0">
                <a:cs typeface="Times New Roman" panose="02020603050405020304" pitchFamily="18" charset="0"/>
              </a:rPr>
              <a:t>"התרה" </a:t>
            </a:r>
            <a:r>
              <a:rPr lang="he-IL" altLang="he-IL" sz="2800" dirty="0">
                <a:cs typeface="Times New Roman" panose="02020603050405020304" pitchFamily="18" charset="0"/>
              </a:rPr>
              <a:t>גלויה או סמויה של פתולוגיה (שיבושים </a:t>
            </a:r>
            <a:r>
              <a:rPr lang="he-IL" altLang="he-IL" sz="2800" b="1" dirty="0">
                <a:cs typeface="Times New Roman" panose="02020603050405020304" pitchFamily="18" charset="0"/>
              </a:rPr>
              <a:t>בהורות דגם אם</a:t>
            </a:r>
            <a:r>
              <a:rPr lang="he-IL" altLang="he-IL" sz="2800" dirty="0">
                <a:cs typeface="Times New Roman" panose="02020603050405020304" pitchFamily="18" charset="0"/>
              </a:rPr>
              <a:t>).</a:t>
            </a:r>
          </a:p>
          <a:p>
            <a:r>
              <a:rPr lang="he-IL" altLang="he-IL" sz="2800" dirty="0">
                <a:cs typeface="Times New Roman" panose="02020603050405020304" pitchFamily="18" charset="0"/>
              </a:rPr>
              <a:t>פער בין </a:t>
            </a:r>
            <a:r>
              <a:rPr lang="he-IL" altLang="he-IL" sz="2800" b="1" dirty="0">
                <a:cs typeface="Times New Roman" panose="02020603050405020304" pitchFamily="18" charset="0"/>
              </a:rPr>
              <a:t>טקסט לקונטקסט</a:t>
            </a:r>
            <a:r>
              <a:rPr lang="he-IL" altLang="he-IL" sz="2800" dirty="0">
                <a:cs typeface="Times New Roman" panose="02020603050405020304" pitchFamily="18" charset="0"/>
              </a:rPr>
              <a:t>. </a:t>
            </a:r>
          </a:p>
          <a:p>
            <a:r>
              <a:rPr lang="he-IL" altLang="he-IL" sz="2800" dirty="0">
                <a:cs typeface="Times New Roman" panose="02020603050405020304" pitchFamily="18" charset="0"/>
              </a:rPr>
              <a:t>איכה כגישה </a:t>
            </a:r>
            <a:r>
              <a:rPr lang="he-IL" altLang="he-IL" sz="2800" b="1" dirty="0">
                <a:cs typeface="Times New Roman" panose="02020603050405020304" pitchFamily="18" charset="0"/>
              </a:rPr>
              <a:t>חיסונית/ מניעתית</a:t>
            </a:r>
            <a:r>
              <a:rPr lang="he-IL" altLang="he-IL" sz="2800" dirty="0">
                <a:cs typeface="Times New Roman" panose="02020603050405020304" pitchFamily="18" charset="0"/>
              </a:rPr>
              <a:t>. </a:t>
            </a:r>
          </a:p>
          <a:p>
            <a:endParaRPr lang="he-IL" altLang="he-IL" dirty="0">
              <a:cs typeface="Times New Roman" panose="02020603050405020304" pitchFamily="18" charset="0"/>
            </a:endParaRPr>
          </a:p>
          <a:p>
            <a:endParaRPr lang="he-IL" altLang="he-IL" dirty="0">
              <a:cs typeface="Times New Roman" panose="02020603050405020304" pitchFamily="18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D8EBE627-1440-4630-ABCC-1621CC5B0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84" y="3858658"/>
            <a:ext cx="2479050" cy="1759945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מציין מיקום תוכן 1">
            <a:extLst>
              <a:ext uri="{FF2B5EF4-FFF2-40B4-BE49-F238E27FC236}">
                <a16:creationId xmlns="" xmlns:a16="http://schemas.microsoft.com/office/drawing/2014/main" id="{42F03777-01F0-4CF1-B4D0-8F03097B0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88" y="3858658"/>
            <a:ext cx="2384442" cy="1759945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תוכן 2">
            <a:extLst>
              <a:ext uri="{FF2B5EF4-FFF2-40B4-BE49-F238E27FC236}">
                <a16:creationId xmlns="" xmlns:a16="http://schemas.microsoft.com/office/drawing/2014/main" id="{764825D6-B5C8-43A2-ACE3-B38206651A1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275138" y="1066800"/>
            <a:ext cx="6526212" cy="4651375"/>
          </a:xfrm>
        </p:spPr>
        <p:txBody>
          <a:bodyPr/>
          <a:lstStyle/>
          <a:p>
            <a:r>
              <a:rPr lang="he-IL" altLang="he-IL" sz="2800" dirty="0">
                <a:cs typeface="Times New Roman" panose="02020603050405020304" pitchFamily="18" charset="0"/>
              </a:rPr>
              <a:t>גישת איכה מתמקדת </a:t>
            </a:r>
            <a:r>
              <a:rPr lang="he-IL" altLang="he-IL" sz="2800" b="1" dirty="0">
                <a:cs typeface="Times New Roman" panose="02020603050405020304" pitchFamily="18" charset="0"/>
              </a:rPr>
              <a:t>בשדה הקשר </a:t>
            </a:r>
            <a:r>
              <a:rPr lang="he-IL" altLang="he-IL" sz="2800" dirty="0">
                <a:cs typeface="Times New Roman" panose="02020603050405020304" pitchFamily="18" charset="0"/>
              </a:rPr>
              <a:t>ולכן יש צורך בעמדה של אחריות מצד איש החינוך. </a:t>
            </a:r>
          </a:p>
          <a:p>
            <a:r>
              <a:rPr lang="he-IL" altLang="he-IL" sz="2800" dirty="0">
                <a:cs typeface="Times New Roman" panose="02020603050405020304" pitchFamily="18" charset="0"/>
              </a:rPr>
              <a:t> יש צורך בהתמקמות שונה מול התלמיד שאינה טבעית ואינטואיטיבית. </a:t>
            </a:r>
          </a:p>
          <a:p>
            <a:r>
              <a:rPr lang="he-IL" altLang="he-IL" sz="2800" dirty="0">
                <a:cs typeface="Times New Roman" panose="02020603050405020304" pitchFamily="18" charset="0"/>
              </a:rPr>
              <a:t> ביטוי עצמי על ידי מילים (בעמדה של </a:t>
            </a:r>
            <a:r>
              <a:rPr lang="he-IL" altLang="he-IL" sz="2800" b="1" dirty="0">
                <a:cs typeface="Times New Roman" panose="02020603050405020304" pitchFamily="18" charset="0"/>
              </a:rPr>
              <a:t>התחשבות</a:t>
            </a:r>
            <a:r>
              <a:rPr lang="he-IL" altLang="he-IL" sz="2800" dirty="0">
                <a:cs typeface="Times New Roman" panose="02020603050405020304" pitchFamily="18" charset="0"/>
              </a:rPr>
              <a:t>) או על ידי מעשים (בעמדה של </a:t>
            </a:r>
            <a:r>
              <a:rPr lang="he-IL" altLang="he-IL" sz="2800" b="1" dirty="0">
                <a:cs typeface="Times New Roman" panose="02020603050405020304" pitchFamily="18" charset="0"/>
              </a:rPr>
              <a:t>כדאיות</a:t>
            </a:r>
            <a:r>
              <a:rPr lang="he-IL" altLang="he-IL" sz="2800" dirty="0">
                <a:cs typeface="Times New Roman" panose="02020603050405020304" pitchFamily="18" charset="0"/>
              </a:rPr>
              <a:t>) ששמה את איש החינוך כאדם עם רגשות צרכים, מגבלות, גבולות, ובעיקר עם זכות </a:t>
            </a:r>
            <a:r>
              <a:rPr lang="he-IL" altLang="he-IL" sz="2800" b="1" dirty="0">
                <a:cs typeface="Times New Roman" panose="02020603050405020304" pitchFamily="18" charset="0"/>
              </a:rPr>
              <a:t>למוגנות וחירות</a:t>
            </a:r>
            <a:r>
              <a:rPr lang="he-IL" altLang="he-IL" sz="2800" dirty="0">
                <a:cs typeface="Times New Roman" panose="02020603050405020304" pitchFamily="18" charset="0"/>
              </a:rPr>
              <a:t>. </a:t>
            </a:r>
            <a:endParaRPr lang="he-IL" altLang="he-IL" dirty="0">
              <a:cs typeface="Times New Roman" panose="02020603050405020304" pitchFamily="18" charset="0"/>
            </a:endParaRPr>
          </a:p>
        </p:txBody>
      </p:sp>
      <p:pic>
        <p:nvPicPr>
          <p:cNvPr id="18435" name="Content Placeholder 3" descr="מגדלור מאיר לכל הכוונים.jpg">
            <a:extLst>
              <a:ext uri="{FF2B5EF4-FFF2-40B4-BE49-F238E27FC236}">
                <a16:creationId xmlns="" xmlns:a16="http://schemas.microsoft.com/office/drawing/2014/main" id="{9FA5FD46-B414-4F1E-8DC1-F44BEB7A9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r="6541" b="2"/>
          <a:stretch>
            <a:fillRect/>
          </a:stretch>
        </p:blipFill>
        <p:spPr bwMode="auto">
          <a:xfrm>
            <a:off x="1025526" y="1573576"/>
            <a:ext cx="324961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מציין מיקום תוכן 1">
            <a:extLst>
              <a:ext uri="{FF2B5EF4-FFF2-40B4-BE49-F238E27FC236}">
                <a16:creationId xmlns="" xmlns:a16="http://schemas.microsoft.com/office/drawing/2014/main" id="{05398456-3408-4B39-8C6F-E1C69046927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200150" y="1066800"/>
          <a:ext cx="9601200" cy="387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כותרת 1">
            <a:extLst>
              <a:ext uri="{FF2B5EF4-FFF2-40B4-BE49-F238E27FC236}">
                <a16:creationId xmlns="" xmlns:a16="http://schemas.microsoft.com/office/drawing/2014/main" id="{48B4A287-533F-43B2-8B08-8D81E82DD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2713" y="817563"/>
            <a:ext cx="7458075" cy="1022350"/>
          </a:xfrm>
        </p:spPr>
        <p:txBody>
          <a:bodyPr/>
          <a:lstStyle/>
          <a:p>
            <a:r>
              <a:rPr lang="he-IL" altLang="he-IL">
                <a:ln>
                  <a:noFill/>
                </a:ln>
                <a:latin typeface="BN Alpaca" panose="02000000000000000000" pitchFamily="2" charset="-79"/>
                <a:cs typeface="BN Alpaca" panose="02000000000000000000" pitchFamily="2" charset="-79"/>
              </a:rPr>
              <a:t> 		ערכים מגדלים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BC4757DF-D374-4CB0-A01E-0C414891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7463"/>
            <a:ext cx="9802813" cy="3317875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בהירות עצמית.</a:t>
            </a:r>
          </a:p>
          <a:p>
            <a:pPr fontAlgn="auto">
              <a:buFont typeface="Arial"/>
              <a:buChar char="•"/>
              <a:defRPr/>
            </a:pP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ערכים בין אישיים וערכים תוך אישיים.</a:t>
            </a:r>
          </a:p>
          <a:p>
            <a:pPr fontAlgn="auto">
              <a:buFont typeface="Arial"/>
              <a:buChar char="•"/>
              <a:defRPr/>
            </a:pP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על מה לא היינו רוצים לוותר למרות קשייו של הילד?  איפה אפשר להיות</a:t>
            </a:r>
            <a:r>
              <a:rPr lang="he-IL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 אופטימיים </a:t>
            </a:r>
            <a:r>
              <a:rPr lang="he-IL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ולהאמין בהתפתחות?</a:t>
            </a:r>
          </a:p>
          <a:p>
            <a:pPr fontAlgn="auto">
              <a:buFont typeface="Arial"/>
              <a:buChar char="•"/>
              <a:defRPr/>
            </a:pPr>
            <a:endParaRPr lang="he-IL" sz="3200" dirty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he-IL" sz="3200" dirty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6661C16C-E6EA-4388-8156-15E79496B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2821">
            <a:off x="926638" y="1410227"/>
            <a:ext cx="3492500" cy="2293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="" xmlns:a16="http://schemas.microsoft.com/office/drawing/2014/main" id="{25BFEB62-BA19-4509-9EC2-E803DD33BD8E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476375" y="542925"/>
          <a:ext cx="10301288" cy="5791200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5240168">
                  <a:extLst>
                    <a:ext uri="{9D8B030D-6E8A-4147-A177-3AD203B41FA5}">
                      <a16:colId xmlns="" xmlns:a16="http://schemas.microsoft.com/office/drawing/2014/main" val="755431487"/>
                    </a:ext>
                  </a:extLst>
                </a:gridCol>
                <a:gridCol w="5061120">
                  <a:extLst>
                    <a:ext uri="{9D8B030D-6E8A-4147-A177-3AD203B41FA5}">
                      <a16:colId xmlns="" xmlns:a16="http://schemas.microsoft.com/office/drawing/2014/main" val="170268046"/>
                    </a:ext>
                  </a:extLst>
                </a:gridCol>
              </a:tblGrid>
              <a:tr h="417604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>
                          <a:effectLst/>
                        </a:rPr>
                        <a:t>ערך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>
                          <a:effectLst/>
                        </a:rPr>
                        <a:t>מיומנות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extLst>
                  <a:ext uri="{0D108BD9-81ED-4DB2-BD59-A6C34878D82A}">
                    <a16:rowId xmlns="" xmlns:a16="http://schemas.microsoft.com/office/drawing/2014/main" val="3575592260"/>
                  </a:ext>
                </a:extLst>
              </a:tr>
              <a:tr h="117451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אי אלימות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tc>
                  <a:txBody>
                    <a:bodyPr/>
                    <a:lstStyle/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איפוק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ויסות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יכולת לביטוי עצמי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קריאת מפת מציאות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יושר והגינות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extLst>
                  <a:ext uri="{0D108BD9-81ED-4DB2-BD59-A6C34878D82A}">
                    <a16:rowId xmlns="" xmlns:a16="http://schemas.microsoft.com/office/drawing/2014/main" val="3648424510"/>
                  </a:ext>
                </a:extLst>
              </a:tr>
              <a:tr h="70470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כבוד לאחר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tc>
                  <a:txBody>
                    <a:bodyPr/>
                    <a:lstStyle/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יכולת איפוק </a:t>
                      </a: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יכולת אבחנה בין תפקידים</a:t>
                      </a: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קבלת הוראות בלי להרגיש מוקטן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extLst>
                  <a:ext uri="{0D108BD9-81ED-4DB2-BD59-A6C34878D82A}">
                    <a16:rowId xmlns="" xmlns:a16="http://schemas.microsoft.com/office/drawing/2014/main" val="3096487137"/>
                  </a:ext>
                </a:extLst>
              </a:tr>
              <a:tr h="704708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effectLst/>
                        </a:rPr>
                        <a:t>התחשבות באחר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tc>
                  <a:txBody>
                    <a:bodyPr/>
                    <a:lstStyle/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אמפטיה</a:t>
                      </a: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קריאת מפה בין אישית </a:t>
                      </a: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ויסות ( של צורך פנימי שמתנגש עם צורך של האחר)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extLst>
                  <a:ext uri="{0D108BD9-81ED-4DB2-BD59-A6C34878D82A}">
                    <a16:rowId xmlns="" xmlns:a16="http://schemas.microsoft.com/office/drawing/2014/main" val="3253179101"/>
                  </a:ext>
                </a:extLst>
              </a:tr>
              <a:tr h="70470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עזרה לזולת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tc>
                  <a:txBody>
                    <a:bodyPr/>
                    <a:lstStyle/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לתמוך ולהיתמך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להיעזר ולעזור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הדדיות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extLst>
                  <a:ext uri="{0D108BD9-81ED-4DB2-BD59-A6C34878D82A}">
                    <a16:rowId xmlns="" xmlns:a16="http://schemas.microsoft.com/office/drawing/2014/main" val="2121715962"/>
                  </a:ext>
                </a:extLst>
              </a:tr>
              <a:tr h="9396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כיבוד כללים ומסגרות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tc>
                  <a:txBody>
                    <a:bodyPr/>
                    <a:lstStyle/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יכולת לקבל סמכות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לקבל את חוקי המשחק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קריאת מפת מציאות מעשית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הבנה שיש יחסי גומלין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extLst>
                  <a:ext uri="{0D108BD9-81ED-4DB2-BD59-A6C34878D82A}">
                    <a16:rowId xmlns="" xmlns:a16="http://schemas.microsoft.com/office/drawing/2014/main" val="3144696948"/>
                  </a:ext>
                </a:extLst>
              </a:tr>
              <a:tr h="9396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אהבה לזולת, הנאה מהזולת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tc>
                  <a:txBody>
                    <a:bodyPr/>
                    <a:lstStyle/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להכיר תודה לפרגן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להיכנס ליחסים אינטימיים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 לתת אמון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600" dirty="0">
                          <a:effectLst/>
                        </a:rPr>
                        <a:t>להיות מוכן להיחשף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88" marR="58488" marT="0" marB="0"/>
                </a:tc>
                <a:extLst>
                  <a:ext uri="{0D108BD9-81ED-4DB2-BD59-A6C34878D82A}">
                    <a16:rowId xmlns="" xmlns:a16="http://schemas.microsoft.com/office/drawing/2014/main" val="8222759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1C9195-FF04-43C9-A3BE-C6185264BA97}"/>
              </a:ext>
            </a:extLst>
          </p:cNvPr>
          <p:cNvSpPr txBox="1"/>
          <p:nvPr/>
        </p:nvSpPr>
        <p:spPr>
          <a:xfrm rot="16200000">
            <a:off x="-822229" y="2824355"/>
            <a:ext cx="3595326" cy="715215"/>
          </a:xfrm>
          <a:prstGeom prst="rect">
            <a:avLst/>
          </a:prstGeom>
          <a:noFill/>
        </p:spPr>
        <p:txBody>
          <a:bodyPr rtlCol="1">
            <a:prstTxWarp prst="textWave2">
              <a:avLst>
                <a:gd name="adj1" fmla="val 12500"/>
                <a:gd name="adj2" fmla="val -329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בין אישי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="" xmlns:a16="http://schemas.microsoft.com/office/drawing/2014/main" id="{25BFEB62-BA19-4509-9EC2-E803DD33BD8E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890713" y="469900"/>
          <a:ext cx="9628187" cy="5918917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4700503">
                  <a:extLst>
                    <a:ext uri="{9D8B030D-6E8A-4147-A177-3AD203B41FA5}">
                      <a16:colId xmlns="" xmlns:a16="http://schemas.microsoft.com/office/drawing/2014/main" val="755431487"/>
                    </a:ext>
                  </a:extLst>
                </a:gridCol>
                <a:gridCol w="4927684">
                  <a:extLst>
                    <a:ext uri="{9D8B030D-6E8A-4147-A177-3AD203B41FA5}">
                      <a16:colId xmlns="" xmlns:a16="http://schemas.microsoft.com/office/drawing/2014/main" val="170268046"/>
                    </a:ext>
                  </a:extLst>
                </a:gridCol>
              </a:tblGrid>
              <a:tr h="4875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ערך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3200" dirty="0">
                          <a:effectLst/>
                        </a:rPr>
                        <a:t>מיומנויות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extLst>
                  <a:ext uri="{0D108BD9-81ED-4DB2-BD59-A6C34878D82A}">
                    <a16:rowId xmlns="" xmlns:a16="http://schemas.microsoft.com/office/drawing/2014/main" val="3575592260"/>
                  </a:ext>
                </a:extLst>
              </a:tr>
              <a:tr h="11003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900" baseline="0" dirty="0">
                          <a:effectLst/>
                        </a:rPr>
                        <a:t>שמירה</a:t>
                      </a:r>
                      <a:r>
                        <a:rPr lang="he-IL" sz="1900" dirty="0">
                          <a:effectLst/>
                        </a:rPr>
                        <a:t> עצמית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tc>
                  <a:txBody>
                    <a:bodyPr/>
                    <a:lstStyle/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שמירה על בריאותי</a:t>
                      </a: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שמירה על ניקיון</a:t>
                      </a: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לקיחת אחריות על גופי וחפצי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extLst>
                  <a:ext uri="{0D108BD9-81ED-4DB2-BD59-A6C34878D82A}">
                    <a16:rowId xmlns="" xmlns:a16="http://schemas.microsoft.com/office/drawing/2014/main" val="3648424510"/>
                  </a:ext>
                </a:extLst>
              </a:tr>
              <a:tr h="115803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900" dirty="0">
                          <a:effectLst/>
                        </a:rPr>
                        <a:t>מוכנות להתמודד עם קשיי ואתגרי החיים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tc>
                  <a:txBody>
                    <a:bodyPr/>
                    <a:lstStyle/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מוטיבציה</a:t>
                      </a:r>
                      <a:endParaRPr lang="en-US" sz="17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אחריות</a:t>
                      </a:r>
                      <a:endParaRPr lang="en-US" sz="17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יכולת לשאת טעות או כישלון</a:t>
                      </a:r>
                      <a:endParaRPr lang="en-US" sz="17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יחס רציני למשימה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extLst>
                  <a:ext uri="{0D108BD9-81ED-4DB2-BD59-A6C34878D82A}">
                    <a16:rowId xmlns="" xmlns:a16="http://schemas.microsoft.com/office/drawing/2014/main" val="3096487137"/>
                  </a:ext>
                </a:extLst>
              </a:tr>
              <a:tr h="144753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900" dirty="0">
                          <a:effectLst/>
                        </a:rPr>
                        <a:t>עצמאות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tc>
                  <a:txBody>
                    <a:bodyPr/>
                    <a:lstStyle/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יכולת מאמץ</a:t>
                      </a:r>
                      <a:endParaRPr lang="en-US" sz="17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להתמיד</a:t>
                      </a:r>
                      <a:endParaRPr lang="en-US" sz="17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להיות ממוקד</a:t>
                      </a:r>
                      <a:endParaRPr lang="en-US" sz="17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לעבוד קשה</a:t>
                      </a:r>
                      <a:endParaRPr lang="en-US" sz="17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לסמן מטרה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extLst>
                  <a:ext uri="{0D108BD9-81ED-4DB2-BD59-A6C34878D82A}">
                    <a16:rowId xmlns="" xmlns:a16="http://schemas.microsoft.com/office/drawing/2014/main" val="3253179101"/>
                  </a:ext>
                </a:extLst>
              </a:tr>
              <a:tr h="86852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900" dirty="0">
                          <a:effectLst/>
                        </a:rPr>
                        <a:t>מתינות רגשית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tc>
                  <a:txBody>
                    <a:bodyPr/>
                    <a:lstStyle/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דחיית סיפוקים </a:t>
                      </a:r>
                      <a:endParaRPr lang="en-US" sz="17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ויסות עצמי</a:t>
                      </a:r>
                      <a:endParaRPr lang="en-US" sz="17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הרגעה עצמית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extLst>
                  <a:ext uri="{0D108BD9-81ED-4DB2-BD59-A6C34878D82A}">
                    <a16:rowId xmlns="" xmlns:a16="http://schemas.microsoft.com/office/drawing/2014/main" val="2121715962"/>
                  </a:ext>
                </a:extLst>
              </a:tr>
              <a:tr h="8561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900" dirty="0">
                          <a:effectLst/>
                        </a:rPr>
                        <a:t>מודעות לעצמי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tc>
                  <a:txBody>
                    <a:bodyPr/>
                    <a:lstStyle/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מימוש כישרונות ויכולות ללא כוחנות וללא התבטלות</a:t>
                      </a:r>
                      <a:endParaRPr lang="en-US" sz="1700" dirty="0">
                        <a:effectLst/>
                      </a:endParaRPr>
                    </a:p>
                    <a:p>
                      <a:pPr marL="342900" lvl="0" indent="-342900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900" dirty="0">
                          <a:effectLst/>
                        </a:rPr>
                        <a:t>היכולת לזהות את כוחותיי וחולשותיי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401" marR="62401" marT="0" marB="0"/>
                </a:tc>
                <a:extLst>
                  <a:ext uri="{0D108BD9-81ED-4DB2-BD59-A6C34878D82A}">
                    <a16:rowId xmlns="" xmlns:a16="http://schemas.microsoft.com/office/drawing/2014/main" val="31446969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7B7E7A-25C3-4993-AA7C-DF6A1B5F1959}"/>
              </a:ext>
            </a:extLst>
          </p:cNvPr>
          <p:cNvSpPr txBox="1"/>
          <p:nvPr/>
        </p:nvSpPr>
        <p:spPr>
          <a:xfrm rot="16200000">
            <a:off x="-603986" y="2881533"/>
            <a:ext cx="3991931" cy="997466"/>
          </a:xfrm>
          <a:prstGeom prst="rect">
            <a:avLst/>
          </a:prstGeom>
          <a:noFill/>
        </p:spPr>
        <p:txBody>
          <a:bodyPr rtlCol="1">
            <a:prstTxWarp prst="textWave2">
              <a:avLst>
                <a:gd name="adj1" fmla="val 12500"/>
                <a:gd name="adj2" fmla="val -329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תוך אישי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="" xmlns:a16="http://schemas.microsoft.com/office/drawing/2014/main" id="{6937F2CD-F351-4DF1-912C-1222A099CE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2463" y="982663"/>
            <a:ext cx="3360737" cy="1303337"/>
          </a:xfrm>
        </p:spPr>
        <p:txBody>
          <a:bodyPr rtlCol="0"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altLang="he-IL" dirty="0" err="1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הורה</a:t>
            </a:r>
            <a:r>
              <a:rPr lang="he-IL" altLang="he-IL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/מורה</a:t>
            </a:r>
            <a:r>
              <a:rPr lang="en-US" altLang="he-IL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 </a:t>
            </a:r>
            <a:r>
              <a:rPr lang="en-US" altLang="he-IL" dirty="0" err="1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כמגדלור</a:t>
            </a:r>
            <a:endParaRPr lang="en-US" altLang="he-IL" dirty="0">
              <a:solidFill>
                <a:schemeClr val="tx1">
                  <a:lumMod val="85000"/>
                  <a:lumOff val="15000"/>
                </a:schemeClr>
              </a:solidFill>
              <a:cs typeface="+mj-cs"/>
            </a:endParaRPr>
          </a:p>
        </p:txBody>
      </p:sp>
      <p:pic>
        <p:nvPicPr>
          <p:cNvPr id="23555" name="Content Placeholder 3" descr="מגדלור מאיר לכל הכוונים.jpg">
            <a:extLst>
              <a:ext uri="{FF2B5EF4-FFF2-40B4-BE49-F238E27FC236}">
                <a16:creationId xmlns="" xmlns:a16="http://schemas.microsoft.com/office/drawing/2014/main" id="{5A2CF800-5BA5-4009-A614-2B9FDEC7466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r="6541" b="2"/>
          <a:stretch>
            <a:fillRect/>
          </a:stretch>
        </p:blipFill>
        <p:spPr>
          <a:xfrm>
            <a:off x="1266825" y="1385888"/>
            <a:ext cx="5588000" cy="4086225"/>
          </a:xfrm>
        </p:spPr>
      </p:pic>
      <p:sp>
        <p:nvSpPr>
          <p:cNvPr id="8" name="מציין מיקום תוכן 7">
            <a:extLst>
              <a:ext uri="{FF2B5EF4-FFF2-40B4-BE49-F238E27FC236}">
                <a16:creationId xmlns="" xmlns:a16="http://schemas.microsoft.com/office/drawing/2014/main" id="{63900055-0317-453F-9DD6-590D439441BD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7151688" y="2286000"/>
            <a:ext cx="3359150" cy="3317875"/>
          </a:xfrm>
        </p:spPr>
        <p:txBody>
          <a:bodyPr/>
          <a:lstStyle/>
          <a:p>
            <a:r>
              <a:rPr lang="en-US" altLang="he-IL" sz="2800">
                <a:cs typeface="Times New Roman" panose="02020603050405020304" pitchFamily="18" charset="0"/>
              </a:rPr>
              <a:t>יציב</a:t>
            </a:r>
          </a:p>
          <a:p>
            <a:r>
              <a:rPr lang="en-US" altLang="he-IL" sz="2800">
                <a:cs typeface="Times New Roman" panose="02020603050405020304" pitchFamily="18" charset="0"/>
              </a:rPr>
              <a:t>בולט</a:t>
            </a:r>
          </a:p>
          <a:p>
            <a:r>
              <a:rPr lang="en-US" altLang="he-IL" sz="2800">
                <a:cs typeface="Times New Roman" panose="02020603050405020304" pitchFamily="18" charset="0"/>
              </a:rPr>
              <a:t>נותן כיוון</a:t>
            </a:r>
          </a:p>
          <a:p>
            <a:r>
              <a:rPr lang="en-US" altLang="he-IL" sz="2800">
                <a:cs typeface="Times New Roman" panose="02020603050405020304" pitchFamily="18" charset="0"/>
              </a:rPr>
              <a:t>נפרד</a:t>
            </a:r>
            <a:endParaRPr lang="he-IL" altLang="he-IL" sz="2800">
              <a:cs typeface="Times New Roman" panose="02020603050405020304" pitchFamily="18" charset="0"/>
            </a:endParaRPr>
          </a:p>
          <a:p>
            <a:r>
              <a:rPr lang="en-US" altLang="he-IL" sz="2800">
                <a:cs typeface="Times New Roman" panose="02020603050405020304" pitchFamily="18" charset="0"/>
              </a:rPr>
              <a:t>מאיר את עצמו</a:t>
            </a:r>
          </a:p>
          <a:p>
            <a:endParaRPr lang="en-US" altLang="he-IL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4E88803-67B5-418C-AD2E-B354237F66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89813" y="982663"/>
            <a:ext cx="4802187" cy="1303337"/>
          </a:xfrm>
        </p:spPr>
        <p:txBody>
          <a:bodyPr/>
          <a:lstStyle/>
          <a:p>
            <a:r>
              <a:rPr lang="he-IL" altLang="he-IL">
                <a:ln>
                  <a:noFill/>
                </a:ln>
              </a:rPr>
              <a:t>פניה מגדלת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4EC5110-0E29-458D-9F20-5F31DA7161E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05338" y="2095500"/>
            <a:ext cx="6826250" cy="34559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e-IL" altLang="he-IL" sz="2800">
                <a:cs typeface="Times New Roman" panose="02020603050405020304" pitchFamily="18" charset="0"/>
              </a:rPr>
              <a:t>ערכית- מקדמת ערך התפתחותי מיטיב.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altLang="he-IL" sz="2800">
                <a:cs typeface="Times New Roman" panose="02020603050405020304" pitchFamily="18" charset="0"/>
              </a:rPr>
              <a:t>מכבדת- לא כופה, לא תוקפת, לא שיפוטית.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altLang="he-IL" sz="2800">
                <a:cs typeface="Times New Roman" panose="02020603050405020304" pitchFamily="18" charset="0"/>
              </a:rPr>
              <a:t>בהירה- בהירת ערך, בהירת צורה ובהירת יחס.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altLang="he-IL" sz="2800">
                <a:cs typeface="Times New Roman" panose="02020603050405020304" pitchFamily="18" charset="0"/>
              </a:rPr>
              <a:t>עצמית- מגדירה את העצמי ולא את הזולת. לא אוביקטיבית.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altLang="he-IL" sz="2800">
                <a:cs typeface="Times New Roman" panose="02020603050405020304" pitchFamily="18" charset="0"/>
              </a:rPr>
              <a:t>פרואקטיבית- מכוונת לעתיד ולא תגובתית.</a:t>
            </a:r>
          </a:p>
        </p:txBody>
      </p:sp>
      <p:pic>
        <p:nvPicPr>
          <p:cNvPr id="24580" name="תמונה 15" descr="תוצאת תמונה עבור מגדלור ציור">
            <a:extLst>
              <a:ext uri="{FF2B5EF4-FFF2-40B4-BE49-F238E27FC236}">
                <a16:creationId xmlns="" xmlns:a16="http://schemas.microsoft.com/office/drawing/2014/main" id="{EE606FCC-5F94-4735-B797-DA8308D9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r="12782" b="8368"/>
          <a:stretch>
            <a:fillRect/>
          </a:stretch>
        </p:blipFill>
        <p:spPr bwMode="auto">
          <a:xfrm>
            <a:off x="960438" y="1306513"/>
            <a:ext cx="384175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6899</TotalTime>
  <Words>367</Words>
  <Application>Microsoft Office PowerPoint</Application>
  <PresentationFormat>Custom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אורגני</vt:lpstr>
      <vt:lpstr>פסיכולוגים חינוכיים מפגש 1</vt:lpstr>
      <vt:lpstr>PowerPoint Presentation</vt:lpstr>
      <vt:lpstr>PowerPoint Presentation</vt:lpstr>
      <vt:lpstr>PowerPoint Presentation</vt:lpstr>
      <vt:lpstr>   ערכים מגדלים</vt:lpstr>
      <vt:lpstr>PowerPoint Presentation</vt:lpstr>
      <vt:lpstr>PowerPoint Presentation</vt:lpstr>
      <vt:lpstr>הורה/מורה כמגדלור</vt:lpstr>
      <vt:lpstr>פניה מגדלת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 יש לשפה המגדלת להציע לפסיכולוג החינוכי בהיבט המערכתי</dc:title>
  <dc:creator>אורנה שלו</dc:creator>
  <cp:lastModifiedBy>tali shiloh</cp:lastModifiedBy>
  <cp:revision>171</cp:revision>
  <cp:lastPrinted>2019-01-24T08:52:11Z</cp:lastPrinted>
  <dcterms:created xsi:type="dcterms:W3CDTF">2018-11-10T15:22:58Z</dcterms:created>
  <dcterms:modified xsi:type="dcterms:W3CDTF">2019-08-12T06:43:18Z</dcterms:modified>
</cp:coreProperties>
</file>