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379" r:id="rId3"/>
    <p:sldId id="380" r:id="rId4"/>
    <p:sldId id="396" r:id="rId5"/>
    <p:sldId id="333" r:id="rId6"/>
    <p:sldId id="382" r:id="rId7"/>
    <p:sldId id="387" r:id="rId8"/>
    <p:sldId id="384" r:id="rId9"/>
    <p:sldId id="383" r:id="rId10"/>
    <p:sldId id="400" r:id="rId11"/>
    <p:sldId id="386" r:id="rId12"/>
    <p:sldId id="388" r:id="rId13"/>
    <p:sldId id="389" r:id="rId14"/>
    <p:sldId id="392" r:id="rId15"/>
    <p:sldId id="399" r:id="rId16"/>
    <p:sldId id="398" r:id="rId17"/>
    <p:sldId id="393" r:id="rId18"/>
    <p:sldId id="371" r:id="rId19"/>
  </p:sldIdLst>
  <p:sldSz cx="12192000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8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39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 pos="798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64F34-A180-4F81-8D2C-258ED1CD6746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noProof="0" smtClean="0"/>
              <a:t>לחץ כדי לערוך סגנונות טקסט של תבנית בסיס</a:t>
            </a:r>
            <a:endParaRPr lang="en-US" altLang="he-IL" noProof="0" smtClean="0"/>
          </a:p>
          <a:p>
            <a:pPr lvl="1"/>
            <a:r>
              <a:rPr lang="he-IL" altLang="he-IL" noProof="0" smtClean="0"/>
              <a:t>רמה שנייה</a:t>
            </a:r>
            <a:endParaRPr lang="en-US" altLang="he-IL" noProof="0" smtClean="0"/>
          </a:p>
          <a:p>
            <a:pPr lvl="2"/>
            <a:r>
              <a:rPr lang="he-IL" altLang="he-IL" noProof="0" smtClean="0"/>
              <a:t>רמה שלישית</a:t>
            </a:r>
            <a:endParaRPr lang="en-US" altLang="he-IL" noProof="0" smtClean="0"/>
          </a:p>
          <a:p>
            <a:pPr lvl="3"/>
            <a:r>
              <a:rPr lang="he-IL" altLang="he-IL" noProof="0" smtClean="0"/>
              <a:t>רמה רביעית</a:t>
            </a:r>
            <a:endParaRPr lang="en-US" altLang="he-IL" noProof="0" smtClean="0"/>
          </a:p>
          <a:p>
            <a:pPr lvl="4"/>
            <a:r>
              <a:rPr lang="he-IL" altLang="he-IL" noProof="0" smtClean="0"/>
              <a:t>רמה חמישית</a:t>
            </a:r>
            <a:endParaRPr lang="en-US" altLang="he-IL" noProof="0" smtClean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/>
            </a:lvl1pPr>
          </a:lstStyle>
          <a:p>
            <a:pPr>
              <a:defRPr/>
            </a:pPr>
            <a:fld id="{2D6D330C-C93D-4E7C-BD05-B65D2925299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24098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>
              <a:spcBef>
                <a:spcPct val="0"/>
              </a:spcBef>
            </a:pPr>
            <a:r>
              <a:rPr lang="he-IL" altLang="he-IL" smtClean="0"/>
              <a:t>הדגשת ההיבט של בעיות בתקשורת</a:t>
            </a:r>
          </a:p>
          <a:p>
            <a:endParaRPr lang="he-IL" altLang="he-IL" smtClean="0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2380A1-83FC-4FE9-BA65-C609DD5C14DB}" type="slidenum">
              <a:rPr lang="he-IL" altLang="he-IL"/>
              <a:pPr>
                <a:spcBef>
                  <a:spcPct val="0"/>
                </a:spcBef>
              </a:pPr>
              <a:t>18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0784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CF69-445C-4021-A132-B8BDE9CB6A01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639E-126C-42C2-BA49-AB949F8329B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1671241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6610-4BD3-484B-B2FA-CA4D92EF3AFC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FB41-7F9B-4D8F-905C-1573B5F5FF5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5486278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BFD6-74D4-476E-96D8-FB037808EB93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1B3D-88E6-4899-9A27-CC4843C2D80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25926827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967A-C2AF-4146-AB25-585D04883145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220D-2ECB-4A14-BD5E-D407316E9A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131007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82D0-8BC9-41DF-928A-0663B0D483A7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9C66-3BCD-4CA9-8C87-26E88AF5037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801133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1105-A931-45EC-8242-CD5619CEF665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3139-A4D1-461E-B7EF-A05BD10CFAD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016486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967A-CAAF-430E-B1B7-B4760C4558FB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DB20-A38E-416A-9A0C-D15E4392160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3537766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267C-7563-45A2-82D4-9AA1791B657C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0BC7-DD57-4FF5-8D8D-59B05C34262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4105451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5E53-AF8A-4D7D-B02F-85D1C82AB9BE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189F-7C71-43E9-9F25-687EBB5963D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555687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5398-414E-48E7-9875-8F35C63BDD75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6983-BCF0-4A4D-A694-469CD92803C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080033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4682-4340-4392-939C-F35A3FC2DDCC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29AD-C292-4BF0-9CDC-A238529470C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586999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CAA2B-C281-4EA4-AEC8-102BF29A8B92}" type="datetimeFigureOut">
              <a:rPr lang="he-IL"/>
              <a:pPr>
                <a:defRPr/>
              </a:pPr>
              <a:t>ז'/אדר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7013A2-3BEC-4222-A727-A5BACFB57CF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74650" y="1524000"/>
            <a:ext cx="8391525" cy="1185863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תיאור טיפול</a:t>
            </a:r>
            <a:endParaRPr lang="he-IL" sz="3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51" name="כותרת משנה 2"/>
          <p:cNvSpPr>
            <a:spLocks noGrp="1"/>
          </p:cNvSpPr>
          <p:nvPr>
            <p:ph type="subTitle" idx="1"/>
          </p:nvPr>
        </p:nvSpPr>
        <p:spPr>
          <a:xfrm>
            <a:off x="312738" y="3151188"/>
            <a:ext cx="8383587" cy="1447800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he-IL" sz="2800" dirty="0" smtClean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הגב' רונית בן-דב חנוך</a:t>
            </a:r>
          </a:p>
          <a:p>
            <a:pPr eaLnBrk="1" hangingPunct="1">
              <a:defRPr/>
            </a:pPr>
            <a:r>
              <a:rPr lang="he-IL" altLang="he-IL" sz="2800" dirty="0" smtClean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</a:p>
          <a:p>
            <a:pPr eaLnBrk="1" hangingPunct="1">
              <a:defRPr/>
            </a:pPr>
            <a:r>
              <a:rPr lang="he-IL" altLang="he-IL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he-IL" altLang="he-IL" sz="28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 </a:t>
            </a:r>
            <a:br>
              <a:rPr lang="he-IL" altLang="he-IL" sz="28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</a:br>
            <a:endParaRPr lang="he-IL" altLang="he-IL" sz="2800" dirty="0">
              <a:solidFill>
                <a:schemeClr val="accent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32875" y="25400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r="45418"/>
          <a:stretch>
            <a:fillRect/>
          </a:stretch>
        </p:blipFill>
        <p:spPr bwMode="auto">
          <a:xfrm>
            <a:off x="9064625" y="0"/>
            <a:ext cx="315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288" y="3875088"/>
            <a:ext cx="7208837" cy="9540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he-IL" alt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פסיכולוגית קלינית, מומחית לטיפול בילדים באמצעות הדרכת הורים בשיטת אַיֶּכָּה</a:t>
            </a:r>
            <a:endParaRPr lang="he-IL" sz="2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32163" y="584200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"מסר מגדל" - תמר - 2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2425" y="1628775"/>
            <a:ext cx="114347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משתפת את תמר שזקוקה לאפשרות לבחור לאילו מבקשותיה להיענות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ולאילו לסרב. מבקשת שהסירוב שלה יתקבל בהבנה וללא לחץ.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e-IL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מצידה, כשמופעל עליה לחץ תתפוס מרחק ולא תנסה להסביר לתמר שוב ושוב מדוע מסרבת, כפי שעשתה עד אז. </a:t>
            </a:r>
            <a:endParaRPr lang="en-US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82963" y="546100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האם לוקחת "פסק זמן"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39725" y="2686050"/>
            <a:ext cx="11434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שהגיעה לקצה גבול היכולת שלה ו"נשברה",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עוברת בעידודי ל"חופשת החלמה" אצל חברתה הטובה.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3150" y="1436688"/>
            <a:ext cx="10326688" cy="5024437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marL="0" indent="0" algn="r" rtl="1">
              <a:buClr>
                <a:schemeClr val="accent2"/>
              </a:buClr>
              <a:buFont typeface="Wingdings" panose="05000000000000000000" pitchFamily="2" charset="2"/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 smtClean="0"/>
              <a:t>אני יכולה להגן על עצמי.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 smtClean="0"/>
              <a:t>אני יכולה לשחרר את עצמי.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 smtClean="0"/>
              <a:t>כוחותיי מוגבלים. 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 smtClean="0"/>
              <a:t>אני זקוקה לכך שתכירו בי כאדם בעל רגשות, צרכים, מגבלות.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05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dirty="0" smtClean="0"/>
              <a:t>אני מאמינה שאתם יכולים למצוא דרך להתבטא שתהיה נסבלת גם עבורי. 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3984625" y="571500"/>
            <a:ext cx="7929563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ב"מסר מגדל" זה האם משדרת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1425" y="1487488"/>
            <a:ext cx="10196513" cy="45243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תמר שוכרת דירה למספר שבועות בעיר הגדולה.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"סוגרת" נסיעה לאירופה בקיץ. 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מתחילה "לעבוד" בטיפול.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נכנסת לקשר זוגי (לא שרד).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מקלה מאד את היחס התובעני - שתלטני כלפי האם.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ישנם ניצנים להכרה באם כאדם בעל צרכים, רצונות ומגבלות.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6070600" y="741363"/>
            <a:ext cx="5172075" cy="876300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נקודת המפנה של תמר</a:t>
            </a:r>
            <a:endParaRPr lang="he-IL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163" y="2306638"/>
            <a:ext cx="9240837" cy="15684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כשאביה של האם (סבו של עמית) גוסס, האם מרבה                  להיעדר מהבית, </a:t>
            </a:r>
          </a:p>
          <a:p>
            <a:pPr algn="ctr" rtl="1"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עמית נעשה אלים ומאיים, ישנה דאגה רבה למצבו הנפשי.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536950" y="727075"/>
            <a:ext cx="5172075" cy="876300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משבר עם עמית</a:t>
            </a:r>
            <a:endParaRPr lang="he-IL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35600" y="3476625"/>
            <a:ext cx="1262063" cy="1187450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100"/>
          </a:p>
        </p:txBody>
      </p:sp>
      <p:sp>
        <p:nvSpPr>
          <p:cNvPr id="3" name="Rounded Rectangle 2"/>
          <p:cNvSpPr/>
          <p:nvPr/>
        </p:nvSpPr>
        <p:spPr>
          <a:xfrm>
            <a:off x="5326063" y="1544638"/>
            <a:ext cx="1538287" cy="712787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</a:p>
        </p:txBody>
      </p: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138738" y="3886200"/>
            <a:ext cx="181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000" b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אחריות </a:t>
            </a: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e-IL" altLang="he-IL" sz="2000" b="1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91325" y="3692525"/>
            <a:ext cx="1204913" cy="72231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Down Arrow 5"/>
          <p:cNvSpPr/>
          <p:nvPr/>
        </p:nvSpPr>
        <p:spPr>
          <a:xfrm>
            <a:off x="5648325" y="4772025"/>
            <a:ext cx="796925" cy="1093788"/>
          </a:xfrm>
          <a:prstGeom prst="downArrow">
            <a:avLst>
              <a:gd name="adj1" fmla="val 50000"/>
              <a:gd name="adj2" fmla="val 56818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" name="Down Arrow 6"/>
          <p:cNvSpPr/>
          <p:nvPr/>
        </p:nvSpPr>
        <p:spPr>
          <a:xfrm flipV="1">
            <a:off x="5726113" y="2328863"/>
            <a:ext cx="719137" cy="1031875"/>
          </a:xfrm>
          <a:prstGeom prst="downArrow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" name="Right Arrow 7"/>
          <p:cNvSpPr/>
          <p:nvPr/>
        </p:nvSpPr>
        <p:spPr>
          <a:xfrm flipH="1">
            <a:off x="4075113" y="3681413"/>
            <a:ext cx="1255712" cy="795337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Rounded Rectangle 8"/>
          <p:cNvSpPr/>
          <p:nvPr/>
        </p:nvSpPr>
        <p:spPr>
          <a:xfrm>
            <a:off x="8047038" y="3722688"/>
            <a:ext cx="1252537" cy="636587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התחשבות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72088" y="5935663"/>
            <a:ext cx="1500187" cy="573087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786063" y="3773488"/>
            <a:ext cx="1257300" cy="641350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altLang="he-IL" sz="20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אונס וביטול</a:t>
            </a:r>
          </a:p>
        </p:txBody>
      </p:sp>
      <p:sp>
        <p:nvSpPr>
          <p:cNvPr id="17420" name="Rectangle 35"/>
          <p:cNvSpPr>
            <a:spLocks noChangeArrowheads="1"/>
          </p:cNvSpPr>
          <p:nvPr/>
        </p:nvSpPr>
        <p:spPr bwMode="auto">
          <a:xfrm>
            <a:off x="5338763" y="6024563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000" b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כדאיות הוגנת</a:t>
            </a:r>
          </a:p>
        </p:txBody>
      </p:sp>
      <p:pic>
        <p:nvPicPr>
          <p:cNvPr id="1742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21"/>
          <p:cNvSpPr txBox="1">
            <a:spLocks noChangeArrowheads="1"/>
          </p:cNvSpPr>
          <p:nvPr/>
        </p:nvSpPr>
        <p:spPr bwMode="auto">
          <a:xfrm>
            <a:off x="3189288" y="631825"/>
            <a:ext cx="57927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440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"שושנת היחסים" - מבט על</a:t>
            </a:r>
            <a:endParaRPr lang="en-US" altLang="he-IL" sz="440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e-IL" altLang="he-IL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44863" y="584200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"מסר מגדל" - עמית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954213" y="1968500"/>
            <a:ext cx="8337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מגייסת שותפים נוספים "נוכחות שומרת" להגן עליה ועל עמית מפני תוקפנותו.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1600200"/>
            <a:ext cx="10383837" cy="3786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עמית מתחיל לעבוד ומתמיד.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מתחיל להתאמן בספורט.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פונה ביוזמתו לסיוע של אנשים שונים מהישוב בנוגע לצבא.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מוצא בהדרגה דרך לשתף את אימו בחרדה המציפה מהגיוס.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מרפה לחלוטין מנושא הארוחות בבית.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6003925" y="741363"/>
            <a:ext cx="5173663" cy="876300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נקודת המפנה של עמית</a:t>
            </a:r>
            <a:endParaRPr lang="he-IL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/>
          <p:cNvSpPr>
            <a:spLocks noGrp="1"/>
          </p:cNvSpPr>
          <p:nvPr>
            <p:ph idx="1"/>
          </p:nvPr>
        </p:nvSpPr>
        <p:spPr>
          <a:xfrm>
            <a:off x="4506913" y="2619375"/>
            <a:ext cx="3152775" cy="11017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e-IL" altLang="he-IL" sz="720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altLang="he-IL" sz="720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48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12088" y="571500"/>
            <a:ext cx="3695700" cy="876300"/>
          </a:xfrm>
        </p:spPr>
        <p:txBody>
          <a:bodyPr/>
          <a:lstStyle/>
          <a:p>
            <a:pPr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    בחירת הטיפול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06475" y="1751013"/>
            <a:ext cx="12493625" cy="37861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הקלות שבה מתוך כוונות טובות מוסתרת הסובייקטיביות ("אַיֶּכָּה"?)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היעדר ההכרה.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הפריצה ההתפתחותית המתרחשת בעקבות ביסוס הכרה הדדית.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24613" y="561975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מה היה בין לבין?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954088" y="1658938"/>
            <a:ext cx="105330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הטיפול בתמר ובעמית נשען על מסרים מגדלים אל מול "עמדת יחס של אלימות".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altLang="he-IL" sz="11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ב"עמדת יחס של אלימות" נעדרת ההכרה בהורה - או באופן כללי, או ביחס לנושאים ספציפיים.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he-IL" sz="11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e-IL" altLang="he-IL" sz="3200">
                <a:solidFill>
                  <a:srgbClr val="1F4E7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נעדרת ההכרה בסובייקטיביות: בפגיעות, במוגבלות, בחופש. </a:t>
            </a:r>
            <a:endParaRPr lang="en-US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e-IL" altLang="he-IL" sz="3200">
              <a:solidFill>
                <a:srgbClr val="1F4E7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35600" y="3476625"/>
            <a:ext cx="1262063" cy="1187450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100"/>
          </a:p>
        </p:txBody>
      </p:sp>
      <p:sp>
        <p:nvSpPr>
          <p:cNvPr id="3" name="Rounded Rectangle 2"/>
          <p:cNvSpPr/>
          <p:nvPr/>
        </p:nvSpPr>
        <p:spPr>
          <a:xfrm>
            <a:off x="5326063" y="1544638"/>
            <a:ext cx="1538287" cy="712787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</a:p>
        </p:txBody>
      </p:sp>
      <p:sp>
        <p:nvSpPr>
          <p:cNvPr id="6148" name="TextBox 16"/>
          <p:cNvSpPr txBox="1">
            <a:spLocks noChangeArrowheads="1"/>
          </p:cNvSpPr>
          <p:nvPr/>
        </p:nvSpPr>
        <p:spPr bwMode="auto">
          <a:xfrm>
            <a:off x="5138738" y="3886200"/>
            <a:ext cx="181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000" b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אחריות </a:t>
            </a: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e-IL" altLang="he-IL" sz="2000" b="1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91325" y="3692525"/>
            <a:ext cx="1204913" cy="72231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Down Arrow 5"/>
          <p:cNvSpPr/>
          <p:nvPr/>
        </p:nvSpPr>
        <p:spPr>
          <a:xfrm>
            <a:off x="5648325" y="4772025"/>
            <a:ext cx="796925" cy="1093788"/>
          </a:xfrm>
          <a:prstGeom prst="downArrow">
            <a:avLst>
              <a:gd name="adj1" fmla="val 50000"/>
              <a:gd name="adj2" fmla="val 56818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" name="Down Arrow 6"/>
          <p:cNvSpPr/>
          <p:nvPr/>
        </p:nvSpPr>
        <p:spPr>
          <a:xfrm flipV="1">
            <a:off x="5726113" y="2328863"/>
            <a:ext cx="719137" cy="1031875"/>
          </a:xfrm>
          <a:prstGeom prst="downArrow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" name="Right Arrow 7"/>
          <p:cNvSpPr/>
          <p:nvPr/>
        </p:nvSpPr>
        <p:spPr>
          <a:xfrm flipH="1">
            <a:off x="4075113" y="3681413"/>
            <a:ext cx="1255712" cy="795337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Rounded Rectangle 8"/>
          <p:cNvSpPr/>
          <p:nvPr/>
        </p:nvSpPr>
        <p:spPr>
          <a:xfrm>
            <a:off x="8047038" y="3722688"/>
            <a:ext cx="1252537" cy="636587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התחשבות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72088" y="5935663"/>
            <a:ext cx="1500187" cy="573087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786063" y="3773488"/>
            <a:ext cx="1257300" cy="641350"/>
          </a:xfrm>
          <a:prstGeom prst="round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altLang="he-IL" sz="20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אונס וביטול</a:t>
            </a:r>
          </a:p>
        </p:txBody>
      </p:sp>
      <p:sp>
        <p:nvSpPr>
          <p:cNvPr id="6156" name="Rectangle 35"/>
          <p:cNvSpPr>
            <a:spLocks noChangeArrowheads="1"/>
          </p:cNvSpPr>
          <p:nvPr/>
        </p:nvSpPr>
        <p:spPr bwMode="auto">
          <a:xfrm>
            <a:off x="5338763" y="6024563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000" b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כדאיות הוגנת</a:t>
            </a:r>
          </a:p>
        </p:txBody>
      </p:sp>
      <p:pic>
        <p:nvPicPr>
          <p:cNvPr id="615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21"/>
          <p:cNvSpPr txBox="1">
            <a:spLocks noChangeArrowheads="1"/>
          </p:cNvSpPr>
          <p:nvPr/>
        </p:nvSpPr>
        <p:spPr bwMode="auto">
          <a:xfrm>
            <a:off x="3189288" y="631825"/>
            <a:ext cx="57927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440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"שושנת היחסים" - מבט על</a:t>
            </a:r>
            <a:endParaRPr lang="en-US" altLang="he-IL" sz="440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e-IL" altLang="he-IL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62588" y="573088"/>
            <a:ext cx="5527675" cy="876300"/>
          </a:xfrm>
        </p:spPr>
        <p:txBody>
          <a:bodyPr/>
          <a:lstStyle/>
          <a:p>
            <a:pPr>
              <a:defRPr/>
            </a:pPr>
            <a:r>
              <a:rPr lang="he-IL" sz="4400" dirty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מחירי היעדר ההכרה</a:t>
            </a:r>
            <a:endParaRPr lang="en-US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3150" y="1751013"/>
            <a:ext cx="10414000" cy="307816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marL="457200" indent="-457200" algn="r" rtl="1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>
              <a:defRPr/>
            </a:pPr>
            <a:r>
              <a:rPr lang="he-IL" dirty="0" smtClean="0"/>
              <a:t>היעדר איזון שמביא למאבקי כוח ואגרסיה - ניסיונות שליטה של תמר באם.</a:t>
            </a:r>
          </a:p>
          <a:p>
            <a:pPr>
              <a:defRPr/>
            </a:pPr>
            <a:endParaRPr lang="en-US" sz="1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e-IL" dirty="0" smtClean="0"/>
              <a:t>     או... </a:t>
            </a:r>
          </a:p>
          <a:p>
            <a:pPr>
              <a:defRPr/>
            </a:pPr>
            <a:endParaRPr lang="he-IL" sz="1600" dirty="0" smtClean="0"/>
          </a:p>
          <a:p>
            <a:pPr>
              <a:defRPr/>
            </a:pPr>
            <a:r>
              <a:rPr lang="he-IL" dirty="0" smtClean="0"/>
              <a:t>נסיגה וניכור - ההתכנסות של עמית. </a:t>
            </a:r>
            <a:endParaRPr lang="en-US" dirty="0" smtClean="0"/>
          </a:p>
          <a:p>
            <a:pPr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46813" y="585788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שלב </a:t>
            </a:r>
            <a:r>
              <a:rPr lang="he-IL" sz="4400" dirty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ראשון </a:t>
            </a: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בטיפול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938" y="1751013"/>
            <a:ext cx="10717212" cy="3816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הכרה שלי בסובייקטיביות של האם.</a:t>
            </a: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הכרה  ברצונותיה, פחדיה, ובעיקר מגבלותיה.</a:t>
            </a: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אוהד ובלתי שיפוטי, כלפי המצב שלה ושל ילדיה.</a:t>
            </a: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"מתן כיוון" להרחבת יכולותיה לתת ביטוי לסובייקטיביות שלה בקשר, על מנת שיתחדש תהליך ההתפתחות לכיוון עצמאותם                                      של ילדיה.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8" y="1751013"/>
            <a:ext cx="11434762" cy="340836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>
              <a:defRPr/>
            </a:pPr>
            <a:r>
              <a:rPr lang="he-IL" dirty="0" smtClean="0"/>
              <a:t>האם מכירה את עצמה ובעצמה. </a:t>
            </a:r>
          </a:p>
          <a:p>
            <a:pPr>
              <a:defRPr/>
            </a:pPr>
            <a:endParaRPr lang="he-IL" sz="1100" dirty="0" smtClean="0"/>
          </a:p>
          <a:p>
            <a:pPr>
              <a:defRPr/>
            </a:pPr>
            <a:r>
              <a:rPr lang="he-IL" dirty="0" smtClean="0"/>
              <a:t>מגדירה מה שיקר לה עבורה ומהי ההתפתחות שמבקשת עבור ילדיה. 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r>
              <a:rPr lang="he-IL" dirty="0" smtClean="0"/>
              <a:t>עבורה - מבקשת "אוויר", "חופש", "שקט". לא להיות מואשמת.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he-IL" dirty="0" smtClean="0"/>
              <a:t>עבור תמר - שתגלה את כוחותיה להיות עצמאית.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he-IL" dirty="0" smtClean="0"/>
              <a:t>עבור עמית - שיחלץ מהפסיביות שלו, שיאפשר קרבה.</a:t>
            </a:r>
            <a:endParaRPr lang="en-US" dirty="0" smtClean="0"/>
          </a:p>
        </p:txBody>
      </p:sp>
      <p:sp>
        <p:nvSpPr>
          <p:cNvPr id="5" name="כותרת 1"/>
          <p:cNvSpPr txBox="1">
            <a:spLocks/>
          </p:cNvSpPr>
          <p:nvPr/>
        </p:nvSpPr>
        <p:spPr bwMode="auto">
          <a:xfrm>
            <a:off x="6546850" y="612775"/>
            <a:ext cx="5527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שלב שני בטיפול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32163" y="584200"/>
            <a:ext cx="5527675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"מסר מגדל" - תמר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425" y="1511300"/>
            <a:ext cx="11434763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 algn="ctr">
              <a:defRPr/>
            </a:pPr>
            <a:endParaRPr lang="en-US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e-IL" dirty="0" smtClean="0"/>
              <a:t>מיכאלה משתפת את תמר שלא תוכל עוד לקום להרגיע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e-IL" dirty="0" smtClean="0"/>
              <a:t>אותה בלילות, וכך עושה. </a:t>
            </a:r>
          </a:p>
          <a:p>
            <a:pPr algn="ctr">
              <a:defRPr/>
            </a:pPr>
            <a:endParaRPr lang="he-IL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e-IL" dirty="0" smtClean="0"/>
              <a:t>תמר מקבלת בחירה זו של האם בקלות מעודדת ואחרי מספר לילות בהם היא בוכה ללא הרגעה של האם - הבכי בלילות נפסק.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he-IL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e-IL" dirty="0" smtClean="0"/>
              <a:t>אנחנו רושמות הישג ראשון.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97363" y="598488"/>
            <a:ext cx="7929562" cy="876300"/>
          </a:xfrm>
        </p:spPr>
        <p:txBody>
          <a:bodyPr/>
          <a:lstStyle/>
          <a:p>
            <a:pPr algn="ctr">
              <a:defRPr/>
            </a:pPr>
            <a:r>
              <a:rPr lang="he-IL" sz="4400" dirty="0" smtClean="0">
                <a:solidFill>
                  <a:schemeClr val="accent2"/>
                </a:solidFill>
                <a:latin typeface="David" pitchFamily="34" charset="-79"/>
                <a:ea typeface="+mn-ea"/>
                <a:cs typeface="David" pitchFamily="34" charset="-79"/>
              </a:rPr>
              <a:t>ב"מסר המגדל" האם משדרת</a:t>
            </a:r>
            <a:endParaRPr lang="he-IL" sz="4400" dirty="0">
              <a:solidFill>
                <a:schemeClr val="accent2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126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98663"/>
            <a:ext cx="11434763" cy="25558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marL="457200" indent="-457200" algn="r" rtl="1"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e-IL" dirty="0" smtClean="0"/>
              <a:t>1.  יכולותי מוגבלות.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e-IL" dirty="0" smtClean="0"/>
              <a:t>     אני לא יכולה יותר ובוחרת לשחרר את עצמי באופן חד צדדי.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he-IL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e-IL" dirty="0" smtClean="0"/>
              <a:t>2.  אני מאמינה שתמצאי את הדרך להירגע ללא עזרתי.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e-IL" dirty="0" smtClean="0"/>
              <a:t>     יש לך כוח ויכולות שטרם גילית וטרם עשית בהם שימוש מלא.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617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David</vt:lpstr>
      <vt:lpstr>Wingdings</vt:lpstr>
      <vt:lpstr>ערכת נושא Office</vt:lpstr>
      <vt:lpstr>תיאור טיפול</vt:lpstr>
      <vt:lpstr>    בחירת הטיפול</vt:lpstr>
      <vt:lpstr>מה היה בין לבין?</vt:lpstr>
      <vt:lpstr>PowerPoint Presentation</vt:lpstr>
      <vt:lpstr>מחירי היעדר ההכרה</vt:lpstr>
      <vt:lpstr>שלב ראשון בטיפול</vt:lpstr>
      <vt:lpstr>PowerPoint Presentation</vt:lpstr>
      <vt:lpstr>"מסר מגדל" - תמר</vt:lpstr>
      <vt:lpstr>ב"מסר המגדל" האם משדרת</vt:lpstr>
      <vt:lpstr>"מסר מגדל" - תמר - 2</vt:lpstr>
      <vt:lpstr>האם לוקחת "פסק זמן"</vt:lpstr>
      <vt:lpstr>ב"מסר מגדל" זה האם משדרת</vt:lpstr>
      <vt:lpstr>PowerPoint Presentation</vt:lpstr>
      <vt:lpstr>PowerPoint Presentation</vt:lpstr>
      <vt:lpstr>PowerPoint Presentation</vt:lpstr>
      <vt:lpstr>"מסר מגדל" - עמית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יש לשפה המגדלת להציע לפסיכולוג החינוכי בהיבט המערכתי</dc:title>
  <dc:creator>אורנה שלו</dc:creator>
  <cp:lastModifiedBy>ayeka</cp:lastModifiedBy>
  <cp:revision>357</cp:revision>
  <dcterms:created xsi:type="dcterms:W3CDTF">2018-11-10T15:22:58Z</dcterms:created>
  <dcterms:modified xsi:type="dcterms:W3CDTF">2019-03-14T10:58:32Z</dcterms:modified>
</cp:coreProperties>
</file>