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0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>
        <p:guide orient="horz" pos="8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5B5898B-8B31-43DA-8CE8-6027142A0F1D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BE5EDD0-37A9-4A91-892C-10FFFA5A95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351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="" xmlns:a16="http://schemas.microsoft.com/office/drawing/2014/main" id="{3144FC36-6BE7-4F78-B6F7-3AC4AFF8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4BCA3-7ABF-4945-8EE8-290662A8F139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="" xmlns:a16="http://schemas.microsoft.com/office/drawing/2014/main" id="{A969D41C-CDC9-4FD8-A5F5-396402A2B9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="" xmlns:a16="http://schemas.microsoft.com/office/drawing/2014/main" id="{03583514-27D4-40FC-8294-A10253E6C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7367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="" xmlns:a16="http://schemas.microsoft.com/office/drawing/2014/main" id="{3144FC36-6BE7-4F78-B6F7-3AC4AFF8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4BCA3-7ABF-4945-8EE8-290662A8F139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="" xmlns:a16="http://schemas.microsoft.com/office/drawing/2014/main" id="{A969D41C-CDC9-4FD8-A5F5-396402A2B9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="" xmlns:a16="http://schemas.microsoft.com/office/drawing/2014/main" id="{03583514-27D4-40FC-8294-A10253E6C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838581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="" xmlns:a16="http://schemas.microsoft.com/office/drawing/2014/main" id="{318B14DA-0A39-4833-849F-6A61EC28DA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9DF64A-A0C0-4228-B573-13072404C6C6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="" xmlns:a16="http://schemas.microsoft.com/office/drawing/2014/main" id="{232018D9-3AC4-4F6A-8EA7-0077B977AE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="" xmlns:a16="http://schemas.microsoft.com/office/drawing/2014/main" id="{062FAD87-A663-4385-9E2E-8E1CC676A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63126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29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111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683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287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367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604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04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263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577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348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496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2E2FB-EE32-4483-8706-EB0C3D6A6748}" type="datetimeFigureOut">
              <a:rPr lang="he-IL" smtClean="0"/>
              <a:t>י"ט/כסלו/תשע"ט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3FB24-E7B9-46A0-BF7F-9AADF4A64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24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00728" y="2038349"/>
            <a:ext cx="8390597" cy="1186321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אייכה - רקע תאורטי</a:t>
            </a:r>
            <a:b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חיבור למערכות חינוכיות</a:t>
            </a:r>
            <a:endParaRPr lang="he-IL" dirty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5748" y="3730650"/>
            <a:ext cx="5935362" cy="1655762"/>
          </a:xfrm>
        </p:spPr>
        <p:txBody>
          <a:bodyPr>
            <a:normAutofit/>
          </a:bodyPr>
          <a:lstStyle/>
          <a:p>
            <a:r>
              <a:rPr lang="he-IL" sz="2800" dirty="0" smtClean="0">
                <a:solidFill>
                  <a:schemeClr val="accent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רונית בן דב</a:t>
            </a:r>
            <a:endParaRPr lang="he-IL" sz="2800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032799" y="24714"/>
            <a:ext cx="0" cy="685800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15" r="-1"/>
          <a:stretch/>
        </p:blipFill>
        <p:spPr>
          <a:xfrm>
            <a:off x="9069858" y="-41041"/>
            <a:ext cx="3122141" cy="692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4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="" xmlns:a16="http://schemas.microsoft.com/office/drawing/2014/main" id="{866D73CB-6DE2-4A0D-8F1C-0BEA538A7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6829" y="875764"/>
            <a:ext cx="9955368" cy="5191439"/>
          </a:xfrm>
          <a:noFill/>
        </p:spPr>
        <p:txBody>
          <a:bodyPr/>
          <a:lstStyle/>
          <a:p>
            <a:pPr lvl="0"/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שיטת "אייכה- </a:t>
            </a:r>
            <a:r>
              <a:rPr lang="he-IL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הקשר המגדל" 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היא שיטה שתכליתה חידושם של </a:t>
            </a:r>
            <a:r>
              <a:rPr lang="he-IL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תהליכי 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התפתחות שלא התממשו בכיוון הרצוי לילד או לסביבתו.</a:t>
            </a:r>
            <a:endParaRPr lang="en-US" sz="4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השיטה מאפשרת גישור בין השדה הטיפולי לשדה חינוכי </a:t>
            </a:r>
            <a:r>
              <a:rPr lang="he-IL" sz="44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דרך עיסוק </a:t>
            </a:r>
            <a:r>
              <a:rPr lang="he-IL" sz="4400" dirty="0">
                <a:latin typeface="David" panose="020E0502060401010101" pitchFamily="34" charset="-79"/>
                <a:cs typeface="David" panose="020E0502060401010101" pitchFamily="34" charset="-79"/>
              </a:rPr>
              <a:t>משותף בסוגיות התפתחות</a:t>
            </a:r>
            <a:endParaRPr lang="en-US" altLang="he-IL" sz="4200" dirty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686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="" xmlns:a16="http://schemas.microsoft.com/office/drawing/2014/main" id="{866D73CB-6DE2-4A0D-8F1C-0BEA538A7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7724" y="1328928"/>
            <a:ext cx="8784976" cy="5792787"/>
          </a:xfrm>
          <a:noFill/>
        </p:spPr>
        <p:txBody>
          <a:bodyPr/>
          <a:lstStyle/>
          <a:p>
            <a:pPr lvl="0"/>
            <a:r>
              <a:rPr lang="he-IL" sz="4400" dirty="0"/>
              <a:t>סביבה בלתי בהירה, מכבידה על תהליכי התפתחות, ופוגעת </a:t>
            </a:r>
            <a:r>
              <a:rPr lang="he-IL" sz="4400" dirty="0" smtClean="0"/>
              <a:t>בחוסן</a:t>
            </a:r>
            <a:r>
              <a:rPr lang="he-IL" sz="4400" dirty="0"/>
              <a:t> </a:t>
            </a:r>
            <a:r>
              <a:rPr lang="he-IL" sz="4400" dirty="0" smtClean="0"/>
              <a:t>של </a:t>
            </a:r>
            <a:r>
              <a:rPr lang="he-IL" sz="4400" dirty="0"/>
              <a:t>הילדים וביכולתם להתגבר על אתגרים בתהליך התפתחותם. </a:t>
            </a:r>
            <a:endParaRPr lang="en-US" sz="4400" dirty="0"/>
          </a:p>
          <a:p>
            <a:r>
              <a:rPr lang="he-IL" sz="4400" dirty="0"/>
              <a:t>לעיתים קרובות אנחנו יוצרים סביבה בלתי בהירה מתוך כוונות טובות</a:t>
            </a:r>
            <a:endParaRPr lang="en-US" altLang="he-IL" sz="4200" dirty="0">
              <a:solidFill>
                <a:schemeClr val="accent1">
                  <a:lumMod val="50000"/>
                </a:schemeClr>
              </a:solidFill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1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="" xmlns:a16="http://schemas.microsoft.com/office/drawing/2014/main" id="{B3E077E2-14CE-4592-A768-3E4E9D5C5A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9099" y="519114"/>
            <a:ext cx="9968247" cy="57927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e-IL" sz="4400" dirty="0"/>
              <a:t>ישנם תהליכי התפתחות </a:t>
            </a:r>
            <a:r>
              <a:rPr lang="he-IL" sz="4400" dirty="0" err="1"/>
              <a:t>תואמי</a:t>
            </a:r>
            <a:r>
              <a:rPr lang="he-IL" sz="4400" dirty="0"/>
              <a:t> גיל. היעדר תנאים מתאימים </a:t>
            </a:r>
            <a:r>
              <a:rPr lang="he-IL" sz="4400" dirty="0" smtClean="0"/>
              <a:t>לרכישתם</a:t>
            </a:r>
            <a:r>
              <a:rPr lang="he-IL" sz="4400" dirty="0"/>
              <a:t> </a:t>
            </a:r>
            <a:r>
              <a:rPr lang="he-IL" sz="4400" dirty="0" smtClean="0"/>
              <a:t>בעתם</a:t>
            </a:r>
            <a:r>
              <a:rPr lang="he-IL" sz="4400" dirty="0"/>
              <a:t>, יוצר עומס על המשך ההתפתחות של הילד. </a:t>
            </a:r>
            <a:endParaRPr lang="he-IL" sz="4400" dirty="0" smtClean="0"/>
          </a:p>
          <a:p>
            <a:pPr lvl="0"/>
            <a:r>
              <a:rPr lang="he-IL" sz="4400" dirty="0" smtClean="0"/>
              <a:t>אנו </a:t>
            </a:r>
            <a:r>
              <a:rPr lang="he-IL" sz="4400" dirty="0"/>
              <a:t>פוטרים אותו </a:t>
            </a:r>
            <a:r>
              <a:rPr lang="he-IL" sz="4400" dirty="0" smtClean="0"/>
              <a:t>מהכאב הכרוך </a:t>
            </a:r>
            <a:r>
              <a:rPr lang="he-IL" sz="4400" dirty="0"/>
              <a:t>ברכישת מיומנות  שקשה לו לרכוש,  ומביאים למצב שבו הוא נושא על גבו </a:t>
            </a:r>
            <a:r>
              <a:rPr lang="he-IL" sz="4400" dirty="0" smtClean="0"/>
              <a:t>משקולת</a:t>
            </a:r>
            <a:r>
              <a:rPr lang="he-IL" sz="4400" dirty="0"/>
              <a:t> </a:t>
            </a:r>
            <a:r>
              <a:rPr lang="he-IL" sz="4400" dirty="0" smtClean="0"/>
              <a:t>המכבידה </a:t>
            </a:r>
            <a:r>
              <a:rPr lang="he-IL" sz="4400" dirty="0"/>
              <a:t>על המשך תנועתו. </a:t>
            </a:r>
            <a:endParaRPr lang="en-US" sz="4400" dirty="0"/>
          </a:p>
          <a:p>
            <a:r>
              <a:rPr lang="he-IL" sz="4400" dirty="0"/>
              <a:t>דוגמאות  </a:t>
            </a:r>
            <a:r>
              <a:rPr lang="he-IL" sz="4400" dirty="0" smtClean="0"/>
              <a:t>קליניות:</a:t>
            </a:r>
          </a:p>
          <a:p>
            <a:pPr lvl="1"/>
            <a:r>
              <a:rPr lang="he-IL" sz="4000" dirty="0" smtClean="0"/>
              <a:t> </a:t>
            </a:r>
            <a:r>
              <a:rPr lang="he-IL" sz="4000" dirty="0"/>
              <a:t>ילד המרטיב בגיל </a:t>
            </a:r>
            <a:r>
              <a:rPr lang="he-IL" sz="4000" dirty="0" smtClean="0"/>
              <a:t>12</a:t>
            </a:r>
          </a:p>
          <a:p>
            <a:pPr lvl="1"/>
            <a:r>
              <a:rPr lang="he-IL" sz="4000" dirty="0" smtClean="0"/>
              <a:t>נער </a:t>
            </a:r>
            <a:r>
              <a:rPr lang="he-IL" sz="4000" dirty="0"/>
              <a:t>בן 16 ש"משתגע" כשהוא </a:t>
            </a:r>
            <a:r>
              <a:rPr lang="he-IL" sz="4000" dirty="0" smtClean="0"/>
              <a:t>רעב</a:t>
            </a:r>
            <a:endParaRPr lang="en-US" sz="4000" dirty="0"/>
          </a:p>
          <a:p>
            <a:pPr marL="0" indent="0" algn="r" rtl="1" eaLnBrk="1" hangingPunct="1">
              <a:lnSpc>
                <a:spcPct val="150000"/>
              </a:lnSpc>
              <a:buNone/>
            </a:pPr>
            <a:endParaRPr lang="en-US" altLang="he-IL" sz="4200" dirty="0">
              <a:solidFill>
                <a:schemeClr val="accent1">
                  <a:lumMod val="50000"/>
                </a:schemeClr>
              </a:solidFill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07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="" xmlns:a16="http://schemas.microsoft.com/office/drawing/2014/main" id="{1C3AAB63-0C80-43CB-9814-877CBE5F3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434" y="925621"/>
            <a:ext cx="10019763" cy="497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he-IL" sz="4000" dirty="0"/>
              <a:t>סביבה </a:t>
            </a:r>
            <a:r>
              <a:rPr lang="he-IL" sz="4000" dirty="0" smtClean="0"/>
              <a:t>מגדלת:</a:t>
            </a:r>
          </a:p>
          <a:p>
            <a:pPr lvl="1"/>
            <a:r>
              <a:rPr lang="he-IL" sz="3600" dirty="0" smtClean="0"/>
              <a:t>אינה </a:t>
            </a:r>
            <a:r>
              <a:rPr lang="he-IL" sz="3600" dirty="0"/>
              <a:t>מבקרת, אינה "משתלטת" ואינה "מרחמת". </a:t>
            </a:r>
            <a:endParaRPr lang="en-US" sz="3600" dirty="0"/>
          </a:p>
          <a:p>
            <a:pPr lvl="1"/>
            <a:r>
              <a:rPr lang="he-IL" sz="3600" dirty="0"/>
              <a:t>מסייעת לילד לפגוש את אתגריו ולהתמודד עימם בסביבה אוהדת ומכבדת</a:t>
            </a:r>
            <a:r>
              <a:rPr lang="he-IL" sz="3600" dirty="0" smtClean="0"/>
              <a:t>.</a:t>
            </a:r>
          </a:p>
          <a:p>
            <a:pPr lvl="1"/>
            <a:r>
              <a:rPr lang="he-IL" sz="3600" dirty="0"/>
              <a:t>אתגרי ויסות, אתגרי קשר, אתגרי למידה</a:t>
            </a:r>
            <a:r>
              <a:rPr lang="he-IL" sz="3600" dirty="0" smtClean="0"/>
              <a:t>.... </a:t>
            </a:r>
            <a:endParaRPr lang="en-US" sz="3600" dirty="0"/>
          </a:p>
          <a:p>
            <a:r>
              <a:rPr lang="he-IL" sz="4000" dirty="0"/>
              <a:t>מטרת המפגש- הרחבת יכולות. </a:t>
            </a:r>
            <a:endParaRPr lang="en-US" sz="4000" dirty="0"/>
          </a:p>
          <a:p>
            <a:pPr rtl="1" fontAlgn="base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he-IL" sz="4000" b="1" u="sng" dirty="0">
              <a:solidFill>
                <a:schemeClr val="accent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3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="" xmlns:a16="http://schemas.microsoft.com/office/drawing/2014/main" id="{606E313B-04D1-40E1-96E4-697C6C14F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589" y="768662"/>
            <a:ext cx="10251031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he-IL" sz="4000" dirty="0"/>
              <a:t>השידור </a:t>
            </a:r>
            <a:r>
              <a:rPr lang="he-IL" sz="4000" dirty="0" smtClean="0"/>
              <a:t>לילד:</a:t>
            </a:r>
            <a:endParaRPr lang="en-US" sz="4000" dirty="0"/>
          </a:p>
          <a:p>
            <a:pPr lvl="1"/>
            <a:r>
              <a:rPr lang="he-IL" sz="3600" dirty="0"/>
              <a:t>חשוב לנו שתרכוש את היכולת הזו או הזו (לא להרביץ, לדבר בכבוד....)</a:t>
            </a:r>
            <a:endParaRPr lang="en-US" sz="3600" dirty="0"/>
          </a:p>
          <a:p>
            <a:pPr lvl="1"/>
            <a:r>
              <a:rPr lang="he-IL" sz="3600" dirty="0"/>
              <a:t>אנחנו מכירים בכך שזה אתגר עבורך.</a:t>
            </a:r>
            <a:endParaRPr lang="en-US" sz="3600" dirty="0"/>
          </a:p>
          <a:p>
            <a:pPr lvl="1"/>
            <a:r>
              <a:rPr lang="he-IL" sz="3600" dirty="0"/>
              <a:t>אנחנו כאן כדי לסייע לך.</a:t>
            </a:r>
            <a:endParaRPr lang="en-US" sz="3600" dirty="0"/>
          </a:p>
          <a:p>
            <a:pPr lvl="1"/>
            <a:r>
              <a:rPr lang="he-IL" sz="3600" dirty="0"/>
              <a:t>רכישת יכולת זו היא באחריותך.</a:t>
            </a:r>
            <a:endParaRPr lang="en-US" sz="3600" dirty="0"/>
          </a:p>
          <a:p>
            <a:pPr lvl="1"/>
            <a:r>
              <a:rPr lang="he-IL" sz="3600" dirty="0"/>
              <a:t>בשום מקרה, לא נוכל לפטור אותך מרכישת יכולת זו. </a:t>
            </a:r>
            <a:endParaRPr lang="en-US" altLang="he-IL" sz="3600" dirty="0">
              <a:solidFill>
                <a:schemeClr val="accent1">
                  <a:lumMod val="50000"/>
                </a:schemeClr>
              </a:solidFill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057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7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="" xmlns:a16="http://schemas.microsoft.com/office/drawing/2014/main" id="{66A4EF55-4EA8-454C-AE12-0083D6F45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1467" y="1016436"/>
            <a:ext cx="33651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buNone/>
            </a:pPr>
            <a:r>
              <a:rPr lang="he-IL" sz="4000" dirty="0" smtClean="0"/>
              <a:t>דוגמאות: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1259" y="2136882"/>
            <a:ext cx="2920536" cy="2179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9112" y="2136881"/>
            <a:ext cx="3286616" cy="21791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5314" y="4652280"/>
            <a:ext cx="455912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ctr"/>
            <a:r>
              <a:rPr lang="he-IL" sz="2400" dirty="0"/>
              <a:t>ילדה בכיתה ב' ש"מפברקת" תשובות במחברת.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019798" y="4728611"/>
            <a:ext cx="322345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ילד בגן החוטף צעצועים</a:t>
            </a:r>
            <a:endParaRPr lang="en-US" sz="2400" dirty="0"/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654728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="" xmlns:a16="http://schemas.microsoft.com/office/drawing/2014/main" id="{7F6BC62D-EF73-41CB-A75D-0C1008372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980" y="852019"/>
            <a:ext cx="9676266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he-IL" sz="4000" dirty="0"/>
              <a:t>מיומנויות קשר </a:t>
            </a:r>
            <a:r>
              <a:rPr lang="he-IL" sz="4000" dirty="0"/>
              <a:t>ו</a:t>
            </a:r>
            <a:r>
              <a:rPr lang="he-IL" sz="4000" dirty="0" smtClean="0"/>
              <a:t>יכולות </a:t>
            </a:r>
            <a:r>
              <a:rPr lang="he-IL" sz="4000" dirty="0"/>
              <a:t>בינאישיות, מטרימות  יכולות תוך אישיות, </a:t>
            </a:r>
            <a:r>
              <a:rPr lang="he-IL" sz="4000" dirty="0" smtClean="0"/>
              <a:t>ועליהן </a:t>
            </a:r>
            <a:r>
              <a:rPr lang="he-IL" sz="4000" dirty="0"/>
              <a:t>לזכות לקדימות בחשיבה של המורה ומי שמסייע לה. </a:t>
            </a:r>
            <a:endParaRPr lang="en-US" sz="4000" dirty="0"/>
          </a:p>
          <a:p>
            <a:r>
              <a:rPr lang="he-IL" sz="4000" dirty="0"/>
              <a:t>לעיתים קרובות לפני שנוכל לקדם את הילד, נידרש לסייע למורה </a:t>
            </a:r>
            <a:endParaRPr lang="en-US" sz="4000" dirty="0"/>
          </a:p>
          <a:p>
            <a:r>
              <a:rPr lang="he-IL" sz="4000" dirty="0"/>
              <a:t>להיות דמות "מגדלת" עבורו, שהוא יוכל להשתמש בה לצורך גדילתו. </a:t>
            </a:r>
            <a:endParaRPr lang="en-US" altLang="he-IL" sz="4000" dirty="0">
              <a:solidFill>
                <a:schemeClr val="accent1">
                  <a:lumMod val="50000"/>
                </a:schemeClr>
              </a:solidFill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23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79" y="5898776"/>
            <a:ext cx="1916826" cy="84801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39403" y="772732"/>
            <a:ext cx="9543245" cy="5535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6000"/>
              </a:lnSpc>
            </a:pP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"שושנת </a:t>
            </a:r>
            <a:r>
              <a:rPr lang="he-IL" sz="4800" dirty="0">
                <a:latin typeface="Calibri" panose="020F0502020204030204" pitchFamily="34" charset="0"/>
                <a:ea typeface="Calibri" panose="020F0502020204030204" pitchFamily="34" charset="0"/>
              </a:rPr>
              <a:t>היחסים</a:t>
            </a: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": </a:t>
            </a:r>
          </a:p>
          <a:p>
            <a:pPr marL="685800" lvl="0" indent="-6858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מאפשרת </a:t>
            </a:r>
            <a:r>
              <a:rPr lang="he-IL" sz="4800" dirty="0">
                <a:latin typeface="Calibri" panose="020F0502020204030204" pitchFamily="34" charset="0"/>
                <a:ea typeface="Calibri" panose="020F0502020204030204" pitchFamily="34" charset="0"/>
              </a:rPr>
              <a:t>התמצאות בשדה של יחסים מורכבים </a:t>
            </a: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הדורשים גמישות והתאמה. </a:t>
            </a:r>
          </a:p>
          <a:p>
            <a:pPr marL="685800" lvl="0" indent="-6858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מחלצת את המורה מבלבול וחוסר ביטחון במיקוד היחסים</a:t>
            </a:r>
          </a:p>
          <a:p>
            <a:pPr marL="685800" lvl="0" indent="-685800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he-IL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מציעה לו מפת התמצאות המפחיתה תסכול וחוסר אונים.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65592" y="156753"/>
            <a:ext cx="2886613" cy="150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4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12239</TotalTime>
  <Words>311</Words>
  <Application>Microsoft Office PowerPoint</Application>
  <PresentationFormat>Widescreen</PresentationFormat>
  <Paragraphs>35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Times New Roman</vt:lpstr>
      <vt:lpstr>ערכת נושא Office</vt:lpstr>
      <vt:lpstr>אייכה - רקע תאורטי חיבור למערכות חינוכיות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מה יש לשפה המגדלת להציע לפסיכולוג החינוכי בהיבט המערכתי</dc:title>
  <dc:creator>אורנה שלו</dc:creator>
  <cp:lastModifiedBy>ayeka</cp:lastModifiedBy>
  <cp:revision>88</cp:revision>
  <dcterms:created xsi:type="dcterms:W3CDTF">2018-11-10T15:22:58Z</dcterms:created>
  <dcterms:modified xsi:type="dcterms:W3CDTF">2018-11-27T14:14:26Z</dcterms:modified>
</cp:coreProperties>
</file>