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sldIdLst>
    <p:sldId id="316" r:id="rId2"/>
    <p:sldId id="314" r:id="rId3"/>
    <p:sldId id="315" r:id="rId4"/>
    <p:sldId id="317" r:id="rId5"/>
    <p:sldId id="326" r:id="rId6"/>
    <p:sldId id="324" r:id="rId7"/>
    <p:sldId id="325" r:id="rId8"/>
    <p:sldId id="330" r:id="rId9"/>
  </p:sldIdLst>
  <p:sldSz cx="12192000" cy="6858000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85039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-1020" y="-300"/>
      </p:cViewPr>
      <p:guideLst>
        <p:guide orient="horz" pos="908"/>
        <p:guide pos="675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45383C-D9FA-4ACE-8875-D8D9D20562AA}" type="datetimeFigureOut">
              <a:rPr lang="en-US"/>
              <a:pPr>
                <a:defRPr/>
              </a:pPr>
              <a:t>7/8/2019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noProof="0" smtClean="0"/>
              <a:t>לחץ כדי לערוך סגנונות טקסט של תבנית בסיס</a:t>
            </a:r>
            <a:endParaRPr lang="en-US" altLang="he-IL" noProof="0" smtClean="0"/>
          </a:p>
          <a:p>
            <a:pPr lvl="1"/>
            <a:r>
              <a:rPr lang="he-IL" altLang="he-IL" noProof="0" smtClean="0"/>
              <a:t>רמה שנייה</a:t>
            </a:r>
            <a:endParaRPr lang="en-US" altLang="he-IL" noProof="0" smtClean="0"/>
          </a:p>
          <a:p>
            <a:pPr lvl="2"/>
            <a:r>
              <a:rPr lang="he-IL" altLang="he-IL" noProof="0" smtClean="0"/>
              <a:t>רמה שלישית</a:t>
            </a:r>
            <a:endParaRPr lang="en-US" altLang="he-IL" noProof="0" smtClean="0"/>
          </a:p>
          <a:p>
            <a:pPr lvl="3"/>
            <a:r>
              <a:rPr lang="he-IL" altLang="he-IL" noProof="0" smtClean="0"/>
              <a:t>רמה רביעית</a:t>
            </a:r>
            <a:endParaRPr lang="en-US" altLang="he-IL" noProof="0" smtClean="0"/>
          </a:p>
          <a:p>
            <a:pPr lvl="4"/>
            <a:r>
              <a:rPr lang="he-IL" altLang="he-IL" noProof="0" smtClean="0"/>
              <a:t>רמה חמישית</a:t>
            </a:r>
            <a:endParaRPr lang="en-US" altLang="he-IL" noProof="0" smtClean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69FEB0-2EFB-40F2-94FB-6FC4E6F43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65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42B5E-9C90-42EA-B793-B291AD2BBB36}" type="datetimeFigureOut">
              <a:rPr lang="he-IL"/>
              <a:pPr>
                <a:defRPr/>
              </a:pPr>
              <a:t>ה'/תמוז/תשע"ט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82F53-8137-4384-8B78-6E5BDA468F4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263953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6AB4A-86DB-4A0B-B1D6-EE8F766B7B2A}" type="datetimeFigureOut">
              <a:rPr lang="he-IL"/>
              <a:pPr>
                <a:defRPr/>
              </a:pPr>
              <a:t>ה'/תמוז/תשע"ט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8A29C-EE17-4A95-BCAA-F39863F9377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642405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C58D6-E15A-4765-A21D-ED99F5184FD8}" type="datetimeFigureOut">
              <a:rPr lang="he-IL"/>
              <a:pPr>
                <a:defRPr/>
              </a:pPr>
              <a:t>ה'/תמוז/תשע"ט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98393-1FBA-4100-81CB-EBE9F859754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606637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F40D0-4B36-46E1-93BF-ECE48A990029}" type="datetimeFigureOut">
              <a:rPr lang="he-IL"/>
              <a:pPr>
                <a:defRPr/>
              </a:pPr>
              <a:t>ה'/תמוז/תשע"ט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68EEC-1D80-4066-AE1A-A5A44A0BF554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839038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65E57-44B7-4F9F-99E7-FB7B45BF2B7C}" type="datetimeFigureOut">
              <a:rPr lang="he-IL"/>
              <a:pPr>
                <a:defRPr/>
              </a:pPr>
              <a:t>ה'/תמוז/תשע"ט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FB079-AF19-4442-8C1F-4C4B83D1D22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4065173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F082B-D4C8-4543-9F77-BF2855CF5CC4}" type="datetimeFigureOut">
              <a:rPr lang="he-IL"/>
              <a:pPr>
                <a:defRPr/>
              </a:pPr>
              <a:t>ה'/תמוז/תשע"ט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DAFD1-E7A9-4D50-B0DB-F4F4CD737D4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3624587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E207B-1FF5-4D20-B8E2-705B0A787FE1}" type="datetimeFigureOut">
              <a:rPr lang="he-IL"/>
              <a:pPr>
                <a:defRPr/>
              </a:pPr>
              <a:t>ה'/תמוז/תשע"ט</a:t>
            </a:fld>
            <a:endParaRPr lang="he-IL"/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A5687-C0F9-474F-84ED-E70D983D4EC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393806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3C589-E373-4677-8220-0BF2D7250A60}" type="datetimeFigureOut">
              <a:rPr lang="he-IL"/>
              <a:pPr>
                <a:defRPr/>
              </a:pPr>
              <a:t>ה'/תמוז/תשע"ט</a:t>
            </a:fld>
            <a:endParaRPr lang="he-IL"/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A4A97-3B30-49EB-887D-AD3E551EA50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1143724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28614-98C9-4DE8-806B-4B6FAEADBDE3}" type="datetimeFigureOut">
              <a:rPr lang="he-IL"/>
              <a:pPr>
                <a:defRPr/>
              </a:pPr>
              <a:t>ה'/תמוז/תשע"ט</a:t>
            </a:fld>
            <a:endParaRPr lang="he-IL"/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C4B5F-D526-4E2A-9B6E-0707F32FCBC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881237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044A3-0313-4B9B-BD91-9334556BB2E8}" type="datetimeFigureOut">
              <a:rPr lang="he-IL"/>
              <a:pPr>
                <a:defRPr/>
              </a:pPr>
              <a:t>ה'/תמוז/תשע"ט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339E9-4E06-4C7B-9B53-54E314295E48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1808109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3A954-DFBD-4429-BDA7-06FAEDFE8C4D}" type="datetimeFigureOut">
              <a:rPr lang="he-IL"/>
              <a:pPr>
                <a:defRPr/>
              </a:pPr>
              <a:t>ה'/תמוז/תשע"ט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BA867-A174-4896-8F6B-014E33A2BEA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435023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סגנון כותרת של תבנית בסיס</a:t>
            </a:r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BCE063-2049-4C6C-BD7F-3CFF73BAE7E1}" type="datetimeFigureOut">
              <a:rPr lang="he-IL"/>
              <a:pPr>
                <a:defRPr/>
              </a:pPr>
              <a:t>ה'/תמוז/תשע"ט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072661-0156-41A0-8448-D2A7675C432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2pPr>
      <a:lvl3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3pPr>
      <a:lvl4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4pPr>
      <a:lvl5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5pPr>
      <a:lvl6pPr marL="4572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6pPr>
      <a:lvl7pPr marL="9144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7pPr>
      <a:lvl8pPr marL="13716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8pPr>
      <a:lvl9pPr marL="18288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9pPr>
    </p:titleStyle>
    <p:bodyStyle>
      <a:lvl1pPr marL="228600" indent="-228600" algn="r" rtl="1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899150"/>
            <a:ext cx="1917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כותרת 1"/>
          <p:cNvSpPr txBox="1">
            <a:spLocks/>
          </p:cNvSpPr>
          <p:nvPr/>
        </p:nvSpPr>
        <p:spPr bwMode="auto">
          <a:xfrm>
            <a:off x="-598488" y="285750"/>
            <a:ext cx="9291638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>
              <a:solidFill>
                <a:schemeClr val="accent2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5400">
                <a:solidFill>
                  <a:schemeClr val="accent2"/>
                </a:solidFill>
                <a:latin typeface="David" pitchFamily="34" charset="-79"/>
                <a:cs typeface="David" pitchFamily="34" charset="-79"/>
              </a:rPr>
              <a:t>'שפה רגילה'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032875" y="0"/>
            <a:ext cx="0" cy="68834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" r="50699"/>
          <a:stretch>
            <a:fillRect/>
          </a:stretch>
        </p:blipFill>
        <p:spPr bwMode="auto">
          <a:xfrm>
            <a:off x="9064625" y="-15875"/>
            <a:ext cx="3127375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כותרת 1"/>
          <p:cNvSpPr txBox="1">
            <a:spLocks/>
          </p:cNvSpPr>
          <p:nvPr/>
        </p:nvSpPr>
        <p:spPr bwMode="auto">
          <a:xfrm>
            <a:off x="-536575" y="3433763"/>
            <a:ext cx="9293225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40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440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שפה ספונטנית, טבעית, אינטואיטיבית.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240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440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לעיתים קרובות - רגשית, בלתי מעובדת, נשענת על הנטיות הטבעיות שלנו ועל ההרגלים וה"אוטומטים" שלנו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899150"/>
            <a:ext cx="1917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כותרת 1"/>
          <p:cNvSpPr txBox="1">
            <a:spLocks/>
          </p:cNvSpPr>
          <p:nvPr/>
        </p:nvSpPr>
        <p:spPr bwMode="auto">
          <a:xfrm>
            <a:off x="-598488" y="285750"/>
            <a:ext cx="9291638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>
              <a:solidFill>
                <a:schemeClr val="accent2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5400">
                <a:solidFill>
                  <a:schemeClr val="accent2"/>
                </a:solidFill>
                <a:latin typeface="David" pitchFamily="34" charset="-79"/>
                <a:cs typeface="David" pitchFamily="34" charset="-79"/>
              </a:rPr>
              <a:t>'השפה המגדלת'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032875" y="0"/>
            <a:ext cx="0" cy="68834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כותרת 1"/>
          <p:cNvSpPr txBox="1">
            <a:spLocks/>
          </p:cNvSpPr>
          <p:nvPr/>
        </p:nvSpPr>
        <p:spPr>
          <a:xfrm>
            <a:off x="-536575" y="1298575"/>
            <a:ext cx="9293225" cy="1185863"/>
          </a:xfrm>
          <a:prstGeom prst="rect">
            <a:avLst/>
          </a:prstGeom>
        </p:spPr>
        <p:txBody>
          <a:bodyPr rtlCol="1" anchor="b"/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r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he-IL" sz="4800" dirty="0" smtClean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685800" indent="-685800" algn="r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e-IL" sz="4800" dirty="0" smtClean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'מסר מגדל'</a:t>
            </a: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146050" y="4492625"/>
            <a:ext cx="8578850" cy="1185863"/>
          </a:xfrm>
          <a:prstGeom prst="rect">
            <a:avLst/>
          </a:prstGeom>
        </p:spPr>
        <p:txBody>
          <a:bodyPr rtlCol="1" anchor="b"/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r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he-IL" sz="1800" dirty="0" smtClean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685800" indent="-685800" algn="r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e-IL" sz="4800" dirty="0" smtClean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גמילה                                              </a:t>
            </a:r>
            <a:r>
              <a:rPr lang="he-IL" sz="4800" dirty="0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מצורות  פנייה שנמצאו ככאלה שאינן מאפשרות למסר המגדל  להגיע אל הגדל</a:t>
            </a:r>
          </a:p>
        </p:txBody>
      </p:sp>
      <p:pic>
        <p:nvPicPr>
          <p:cNvPr id="1127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" r="50699"/>
          <a:stretch>
            <a:fillRect/>
          </a:stretch>
        </p:blipFill>
        <p:spPr bwMode="auto">
          <a:xfrm>
            <a:off x="9064625" y="-15875"/>
            <a:ext cx="3127375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30275" y="2868613"/>
            <a:ext cx="7794625" cy="2873375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899150"/>
            <a:ext cx="1917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כותרת 1"/>
          <p:cNvSpPr txBox="1">
            <a:spLocks/>
          </p:cNvSpPr>
          <p:nvPr/>
        </p:nvSpPr>
        <p:spPr bwMode="auto">
          <a:xfrm>
            <a:off x="-598488" y="285750"/>
            <a:ext cx="9291638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>
              <a:solidFill>
                <a:schemeClr val="accent2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5400">
                <a:solidFill>
                  <a:schemeClr val="accent2"/>
                </a:solidFill>
                <a:latin typeface="David" pitchFamily="34" charset="-79"/>
                <a:cs typeface="David" pitchFamily="34" charset="-79"/>
              </a:rPr>
              <a:t>'מסר מגדל' - תזכורת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032875" y="0"/>
            <a:ext cx="0" cy="68834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כותרת 1"/>
          <p:cNvSpPr txBox="1">
            <a:spLocks/>
          </p:cNvSpPr>
          <p:nvPr/>
        </p:nvSpPr>
        <p:spPr>
          <a:xfrm>
            <a:off x="-1985963" y="4283075"/>
            <a:ext cx="10679113" cy="1185863"/>
          </a:xfrm>
          <a:prstGeom prst="rect">
            <a:avLst/>
          </a:prstGeom>
        </p:spPr>
        <p:txBody>
          <a:bodyPr rtlCol="1" anchor="b"/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r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he-IL" sz="1800" dirty="0" smtClean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685800" indent="-685800" algn="r" fontAlgn="auto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he-IL" sz="4800" dirty="0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נשען על ערך</a:t>
            </a:r>
          </a:p>
          <a:p>
            <a:pPr marL="685800" indent="-685800" algn="r" fontAlgn="auto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he-IL" sz="4800" dirty="0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מכבד</a:t>
            </a:r>
          </a:p>
          <a:p>
            <a:pPr marL="685800" indent="-685800" algn="r" fontAlgn="auto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he-IL" sz="4800" dirty="0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בהיר</a:t>
            </a:r>
          </a:p>
          <a:p>
            <a:pPr marL="685800" indent="-685800" algn="r" fontAlgn="auto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he-IL" sz="4800" dirty="0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עצמי סובייקטיבי</a:t>
            </a:r>
          </a:p>
          <a:p>
            <a:pPr marL="685800" indent="-685800" algn="r" fontAlgn="auto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he-IL" sz="4800" dirty="0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פרואקטיבי</a:t>
            </a:r>
          </a:p>
        </p:txBody>
      </p:sp>
      <p:pic>
        <p:nvPicPr>
          <p:cNvPr id="1229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" r="50699"/>
          <a:stretch>
            <a:fillRect/>
          </a:stretch>
        </p:blipFill>
        <p:spPr bwMode="auto">
          <a:xfrm>
            <a:off x="9064625" y="-15875"/>
            <a:ext cx="3127375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899150"/>
            <a:ext cx="1917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כותרת 1"/>
          <p:cNvSpPr txBox="1">
            <a:spLocks/>
          </p:cNvSpPr>
          <p:nvPr/>
        </p:nvSpPr>
        <p:spPr bwMode="auto">
          <a:xfrm>
            <a:off x="1371600" y="325438"/>
            <a:ext cx="9291638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he-IL" sz="1600">
              <a:solidFill>
                <a:schemeClr val="accent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516063" y="2376488"/>
            <a:ext cx="90043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71500" indent="-5715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he-IL" altLang="he-IL" sz="1800" dirty="0" smtClean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  <a:p>
            <a:pPr marL="0" indent="0" algn="ctr" eaLnBrk="1" hangingPunct="1">
              <a:spcBef>
                <a:spcPct val="0"/>
              </a:spcBef>
              <a:buClr>
                <a:schemeClr val="accent2"/>
              </a:buClr>
              <a:buFont typeface="Arial" pitchFamily="34" charset="0"/>
              <a:buNone/>
              <a:defRPr/>
            </a:pPr>
            <a:r>
              <a:rPr lang="he-IL" altLang="he-IL" sz="4800" dirty="0" smtClean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מעבר מ'שפה רגילה' ל'שפה מגדלת', </a:t>
            </a:r>
            <a:endParaRPr lang="he-IL" altLang="he-IL" sz="2400" dirty="0" smtClean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  <a:p>
            <a:pPr marL="0" indent="0" algn="ctr" eaLnBrk="1" hangingPunct="1">
              <a:spcBef>
                <a:spcPct val="0"/>
              </a:spcBef>
              <a:buClr>
                <a:schemeClr val="accent2"/>
              </a:buClr>
              <a:buFont typeface="Arial" pitchFamily="34" charset="0"/>
              <a:buNone/>
              <a:defRPr/>
            </a:pPr>
            <a:r>
              <a:rPr lang="he-IL" altLang="he-IL" sz="4800" b="1" dirty="0" smtClean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דורש מאיתנו להסכים לוותר על משהו ש"טבעי", ספונטני, מוכר, מורגל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899150"/>
            <a:ext cx="1917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כותרת 1"/>
          <p:cNvSpPr txBox="1">
            <a:spLocks/>
          </p:cNvSpPr>
          <p:nvPr/>
        </p:nvSpPr>
        <p:spPr bwMode="auto">
          <a:xfrm>
            <a:off x="1371600" y="325438"/>
            <a:ext cx="9291638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he-IL" sz="1600">
              <a:solidFill>
                <a:schemeClr val="accent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108075" y="2674938"/>
            <a:ext cx="9818688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71500" indent="-5715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he-IL" altLang="he-IL" sz="1800" dirty="0" smtClean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  <a:p>
            <a:pPr marL="0" indent="0" algn="ctr" eaLnBrk="1" hangingPunct="1">
              <a:spcBef>
                <a:spcPct val="0"/>
              </a:spcBef>
              <a:buClr>
                <a:schemeClr val="accent2"/>
              </a:buClr>
              <a:buFont typeface="Arial" pitchFamily="34" charset="0"/>
              <a:buNone/>
              <a:defRPr/>
            </a:pPr>
            <a:r>
              <a:rPr lang="he-IL" altLang="he-IL" sz="4800" b="1" dirty="0" smtClean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הרגלים ש"מכבידים" על ההתפתחות:</a:t>
            </a:r>
            <a:endParaRPr lang="he-IL" altLang="he-IL" sz="48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899150"/>
            <a:ext cx="1917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כותרת 1"/>
          <p:cNvSpPr txBox="1">
            <a:spLocks/>
          </p:cNvSpPr>
          <p:nvPr/>
        </p:nvSpPr>
        <p:spPr bwMode="auto">
          <a:xfrm>
            <a:off x="1371600" y="325438"/>
            <a:ext cx="9291638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he-IL" sz="1600">
              <a:solidFill>
                <a:schemeClr val="accent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073150" y="2376488"/>
            <a:ext cx="9818688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71500" indent="-5715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he-IL" altLang="he-IL" sz="1800" dirty="0" smtClean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  <a:p>
            <a:pPr marL="0" indent="0" algn="ctr" eaLnBrk="1" hangingPunct="1">
              <a:spcBef>
                <a:spcPct val="0"/>
              </a:spcBef>
              <a:buClr>
                <a:schemeClr val="accent2"/>
              </a:buClr>
              <a:buFont typeface="Arial" pitchFamily="34" charset="0"/>
              <a:buNone/>
              <a:defRPr/>
            </a:pPr>
            <a:r>
              <a:rPr lang="he-IL" altLang="he-IL" sz="4800" dirty="0" smtClean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ההרגל המושרש ביותר בכולנו:</a:t>
            </a:r>
          </a:p>
          <a:p>
            <a:pPr marL="0" indent="0" algn="ctr" eaLnBrk="1" hangingPunct="1">
              <a:spcBef>
                <a:spcPct val="0"/>
              </a:spcBef>
              <a:buClr>
                <a:schemeClr val="accent2"/>
              </a:buClr>
              <a:buFont typeface="Arial" pitchFamily="34" charset="0"/>
              <a:buNone/>
              <a:defRPr/>
            </a:pPr>
            <a:r>
              <a:rPr lang="he-IL" altLang="he-IL" sz="4800" b="1" dirty="0" smtClean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ההרגל להגדיר, לפרש, להאשים את האחר</a:t>
            </a:r>
            <a:endParaRPr lang="he-IL" altLang="he-IL" sz="48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899150"/>
            <a:ext cx="1917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כותרת 1"/>
          <p:cNvSpPr txBox="1">
            <a:spLocks/>
          </p:cNvSpPr>
          <p:nvPr/>
        </p:nvSpPr>
        <p:spPr bwMode="auto">
          <a:xfrm>
            <a:off x="1371600" y="325438"/>
            <a:ext cx="9291638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he-IL" sz="1600">
              <a:solidFill>
                <a:schemeClr val="accent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073150" y="2376488"/>
            <a:ext cx="9818688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71500" indent="-5715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he-IL" altLang="he-IL" sz="1800" dirty="0" smtClean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  <a:p>
            <a:pPr marL="0" indent="0" algn="ctr" eaLnBrk="1" hangingPunct="1">
              <a:spcBef>
                <a:spcPct val="0"/>
              </a:spcBef>
              <a:buClr>
                <a:schemeClr val="accent2"/>
              </a:buClr>
              <a:buFont typeface="Arial" pitchFamily="34" charset="0"/>
              <a:buNone/>
              <a:defRPr/>
            </a:pPr>
            <a:r>
              <a:rPr lang="he-IL" altLang="he-IL" sz="4800" dirty="0" smtClean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ההרגל שמתחרה בו, ומושרש מאוד אצל מטפלים וחלק מהמורים:</a:t>
            </a:r>
          </a:p>
          <a:p>
            <a:pPr marL="0" indent="0" algn="ctr" eaLnBrk="1" hangingPunct="1">
              <a:spcBef>
                <a:spcPct val="0"/>
              </a:spcBef>
              <a:buClr>
                <a:schemeClr val="accent2"/>
              </a:buClr>
              <a:buFont typeface="Arial" pitchFamily="34" charset="0"/>
              <a:buNone/>
              <a:defRPr/>
            </a:pPr>
            <a:r>
              <a:rPr lang="he-IL" altLang="he-IL" sz="4800" b="1" dirty="0" smtClean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לגונן, לפתור, לפטור, 'להבין', לספוג,</a:t>
            </a:r>
          </a:p>
          <a:p>
            <a:pPr marL="0" indent="0" algn="ctr" eaLnBrk="1" hangingPunct="1">
              <a:spcBef>
                <a:spcPct val="0"/>
              </a:spcBef>
              <a:buClr>
                <a:schemeClr val="accent2"/>
              </a:buClr>
              <a:buFont typeface="Arial" pitchFamily="34" charset="0"/>
              <a:buNone/>
              <a:defRPr/>
            </a:pPr>
            <a:r>
              <a:rPr lang="he-IL" altLang="he-IL" sz="4800" b="1" dirty="0" smtClean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להגיב מהר ולשכוח מהר...</a:t>
            </a:r>
            <a:endParaRPr lang="he-IL" altLang="he-IL" sz="48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899150"/>
            <a:ext cx="1917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כותרת 1"/>
          <p:cNvSpPr txBox="1">
            <a:spLocks/>
          </p:cNvSpPr>
          <p:nvPr/>
        </p:nvSpPr>
        <p:spPr bwMode="auto">
          <a:xfrm>
            <a:off x="-598488" y="285750"/>
            <a:ext cx="9291638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>
              <a:solidFill>
                <a:schemeClr val="accent2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5400">
                <a:solidFill>
                  <a:schemeClr val="accent2"/>
                </a:solidFill>
                <a:latin typeface="David" pitchFamily="34" charset="-79"/>
                <a:cs typeface="David" pitchFamily="34" charset="-79"/>
              </a:rPr>
              <a:t>מטרת הגמילה מ'השפה הרגילה'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032875" y="0"/>
            <a:ext cx="0" cy="68834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2" name="כותרת 1"/>
          <p:cNvSpPr txBox="1">
            <a:spLocks/>
          </p:cNvSpPr>
          <p:nvPr/>
        </p:nvSpPr>
        <p:spPr bwMode="auto">
          <a:xfrm>
            <a:off x="114300" y="5307013"/>
            <a:ext cx="857885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  <a:defRPr/>
            </a:pPr>
            <a:endParaRPr lang="he-IL" altLang="he-IL" sz="1100" dirty="0" smtClean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  <a:p>
            <a:pPr marL="571500" indent="-571500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  <a:defRPr/>
            </a:pPr>
            <a:r>
              <a:rPr lang="he-IL" altLang="he-IL" sz="3600" dirty="0" smtClean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לחלץ ממנגנוני הפעלה אוטומטיים בין המורה לתלמיד (לדוג': חוצפה - צעקה - החרפה)</a:t>
            </a:r>
          </a:p>
          <a:p>
            <a:pPr marL="571500" indent="-571500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  <a:defRPr/>
            </a:pPr>
            <a:endParaRPr lang="he-IL" altLang="he-IL" sz="1800" dirty="0" smtClean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Arial" pitchFamily="34" charset="0"/>
              <a:buNone/>
              <a:defRPr/>
            </a:pPr>
            <a:endParaRPr lang="he-IL" altLang="he-IL" sz="600" dirty="0" smtClean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  <a:p>
            <a:pPr marL="571500" indent="-571500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  <a:defRPr/>
            </a:pPr>
            <a:r>
              <a:rPr lang="he-IL" altLang="he-IL" sz="3600" dirty="0" smtClean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לפנות את השטח למסר בהיר - לאפשר לו לבלוט ולהנכח, לנקות "רעשים"</a:t>
            </a:r>
          </a:p>
          <a:p>
            <a:pPr marL="571500" indent="-571500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  <a:defRPr/>
            </a:pPr>
            <a:endParaRPr lang="he-IL" altLang="he-IL" sz="900" dirty="0" smtClean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  <a:p>
            <a:pPr marL="571500" indent="-571500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  <a:defRPr/>
            </a:pPr>
            <a:endParaRPr lang="he-IL" altLang="he-IL" sz="1800" dirty="0" smtClean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  <a:p>
            <a:pPr marL="571500" indent="-571500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  <a:defRPr/>
            </a:pPr>
            <a:r>
              <a:rPr lang="he-IL" altLang="he-IL" sz="3600" dirty="0" smtClean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להקל על העומס הרגשי הנוכח בקשר, ליצור "מרווח" בין המורה והתלמיד, עם פחות תנאים לייחוסים</a:t>
            </a:r>
          </a:p>
          <a:p>
            <a:pPr marL="571500" indent="-571500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  <a:defRPr/>
            </a:pPr>
            <a:endParaRPr lang="he-IL" altLang="he-IL" sz="3600" dirty="0" smtClean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215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80" t="13680" r="12978"/>
          <a:stretch>
            <a:fillRect/>
          </a:stretch>
        </p:blipFill>
        <p:spPr bwMode="auto">
          <a:xfrm>
            <a:off x="9063038" y="0"/>
            <a:ext cx="3128962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6349</TotalTime>
  <Words>179</Words>
  <Application>Microsoft Office PowerPoint</Application>
  <PresentationFormat>Custom</PresentationFormat>
  <Paragraphs>42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ערכת נושא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מה יש לשפה המגדלת להציע לפסיכולוג החינוכי בהיבט המערכתי</dc:title>
  <dc:creator>אורנה שלו</dc:creator>
  <cp:lastModifiedBy>tali shiloh</cp:lastModifiedBy>
  <cp:revision>160</cp:revision>
  <dcterms:created xsi:type="dcterms:W3CDTF">2018-11-10T15:22:58Z</dcterms:created>
  <dcterms:modified xsi:type="dcterms:W3CDTF">2019-07-08T06:51:08Z</dcterms:modified>
</cp:coreProperties>
</file>