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75" r:id="rId2"/>
    <p:sldId id="276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סגנון ביניים 3 - הדגשה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>
        <p:scale>
          <a:sx n="96" d="100"/>
          <a:sy n="96" d="100"/>
        </p:scale>
        <p:origin x="342" y="11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F915-E12E-4EB9-986E-4B5E3594B08D}" type="datetimeFigureOut">
              <a:rPr lang="he-IL" smtClean="0"/>
              <a:t>י"ג/תמוז/תשע"ט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0A148C8-A186-435B-BB02-36F93F4A61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422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F915-E12E-4EB9-986E-4B5E3594B08D}" type="datetimeFigureOut">
              <a:rPr lang="he-IL" smtClean="0"/>
              <a:t>י"ג/תמוז/תשע"ט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A148C8-A186-435B-BB02-36F93F4A61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78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F915-E12E-4EB9-986E-4B5E3594B08D}" type="datetimeFigureOut">
              <a:rPr lang="he-IL" smtClean="0"/>
              <a:t>י"ג/תמוז/תשע"ט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A148C8-A186-435B-BB02-36F93F4A61E5}" type="slidenum">
              <a:rPr lang="he-IL" smtClean="0"/>
              <a:t>‹#›</a:t>
            </a:fld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4216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F915-E12E-4EB9-986E-4B5E3594B08D}" type="datetimeFigureOut">
              <a:rPr lang="he-IL" smtClean="0"/>
              <a:t>י"ג/תמוז/תשע"ט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A148C8-A186-435B-BB02-36F93F4A61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1107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F915-E12E-4EB9-986E-4B5E3594B08D}" type="datetimeFigureOut">
              <a:rPr lang="he-IL" smtClean="0"/>
              <a:t>י"ג/תמוז/תשע"ט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A148C8-A186-435B-BB02-36F93F4A61E5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0215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F915-E12E-4EB9-986E-4B5E3594B08D}" type="datetimeFigureOut">
              <a:rPr lang="he-IL" smtClean="0"/>
              <a:t>י"ג/תמוז/תשע"ט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A148C8-A186-435B-BB02-36F93F4A61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8991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F915-E12E-4EB9-986E-4B5E3594B08D}" type="datetimeFigureOut">
              <a:rPr lang="he-IL" smtClean="0"/>
              <a:t>י"ג/תמוז/תשע"ט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148C8-A186-435B-BB02-36F93F4A61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1878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F915-E12E-4EB9-986E-4B5E3594B08D}" type="datetimeFigureOut">
              <a:rPr lang="he-IL" smtClean="0"/>
              <a:t>י"ג/תמוז/תשע"ט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148C8-A186-435B-BB02-36F93F4A61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555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F915-E12E-4EB9-986E-4B5E3594B08D}" type="datetimeFigureOut">
              <a:rPr lang="he-IL" smtClean="0"/>
              <a:t>י"ג/תמוז/תשע"ט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148C8-A186-435B-BB02-36F93F4A61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1562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F915-E12E-4EB9-986E-4B5E3594B08D}" type="datetimeFigureOut">
              <a:rPr lang="he-IL" smtClean="0"/>
              <a:t>י"ג/תמוז/תשע"ט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A148C8-A186-435B-BB02-36F93F4A61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899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F915-E12E-4EB9-986E-4B5E3594B08D}" type="datetimeFigureOut">
              <a:rPr lang="he-IL" smtClean="0"/>
              <a:t>י"ג/תמוז/תשע"ט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A148C8-A186-435B-BB02-36F93F4A61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5873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F915-E12E-4EB9-986E-4B5E3594B08D}" type="datetimeFigureOut">
              <a:rPr lang="he-IL" smtClean="0"/>
              <a:t>י"ג/תמוז/תשע"ט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A148C8-A186-435B-BB02-36F93F4A61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722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F915-E12E-4EB9-986E-4B5E3594B08D}" type="datetimeFigureOut">
              <a:rPr lang="he-IL" smtClean="0"/>
              <a:t>י"ג/תמוז/תשע"ט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148C8-A186-435B-BB02-36F93F4A61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798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F915-E12E-4EB9-986E-4B5E3594B08D}" type="datetimeFigureOut">
              <a:rPr lang="he-IL" smtClean="0"/>
              <a:t>י"ג/תמוז/תשע"ט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148C8-A186-435B-BB02-36F93F4A61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8330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F915-E12E-4EB9-986E-4B5E3594B08D}" type="datetimeFigureOut">
              <a:rPr lang="he-IL" smtClean="0"/>
              <a:t>י"ג/תמוז/תשע"ט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148C8-A186-435B-BB02-36F93F4A61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8850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F915-E12E-4EB9-986E-4B5E3594B08D}" type="datetimeFigureOut">
              <a:rPr lang="he-IL" smtClean="0"/>
              <a:t>י"ג/תמוז/תשע"ט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A148C8-A186-435B-BB02-36F93F4A61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079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lumMod val="120000"/>
              </a:schemeClr>
            </a:gs>
            <a:gs pos="52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6F915-E12E-4EB9-986E-4B5E3594B08D}" type="datetimeFigureOut">
              <a:rPr lang="he-IL" smtClean="0"/>
              <a:t>י"ג/תמוז/תשע"ט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0A148C8-A186-435B-BB02-36F93F4A61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1507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>
            <a:extLst>
              <a:ext uri="{FF2B5EF4-FFF2-40B4-BE49-F238E27FC236}">
                <a16:creationId xmlns="" xmlns:a16="http://schemas.microsoft.com/office/drawing/2014/main" id="{25BFEB62-BA19-4509-9EC2-E803DD33BD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8978844"/>
              </p:ext>
            </p:extLst>
          </p:nvPr>
        </p:nvGraphicFramePr>
        <p:xfrm>
          <a:off x="1890713" y="60960"/>
          <a:ext cx="8915400" cy="6797040"/>
        </p:xfrm>
        <a:graphic>
          <a:graphicData uri="http://schemas.openxmlformats.org/drawingml/2006/table">
            <a:tbl>
              <a:tblPr rtl="1" firstRow="1" bandRow="1">
                <a:tableStyleId>{EB344D84-9AFB-497E-A393-DC336BA19D2E}</a:tableStyleId>
              </a:tblPr>
              <a:tblGrid>
                <a:gridCol w="4457700">
                  <a:extLst>
                    <a:ext uri="{9D8B030D-6E8A-4147-A177-3AD203B41FA5}">
                      <a16:colId xmlns="" xmlns:a16="http://schemas.microsoft.com/office/drawing/2014/main" val="755431487"/>
                    </a:ext>
                  </a:extLst>
                </a:gridCol>
                <a:gridCol w="4457700">
                  <a:extLst>
                    <a:ext uri="{9D8B030D-6E8A-4147-A177-3AD203B41FA5}">
                      <a16:colId xmlns="" xmlns:a16="http://schemas.microsoft.com/office/drawing/2014/main" val="1702680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3200" b="1" dirty="0">
                          <a:effectLst/>
                          <a:latin typeface="Cambria" panose="02040503050406030204" pitchFamily="18" charset="0"/>
                          <a:cs typeface="David" panose="020E0502060401010101" pitchFamily="34" charset="-79"/>
                        </a:rPr>
                        <a:t>ערך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488" marR="58488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3200" b="1" dirty="0">
                          <a:effectLst/>
                          <a:latin typeface="Cambria" panose="02040503050406030204" pitchFamily="18" charset="0"/>
                          <a:cs typeface="David" panose="020E0502060401010101" pitchFamily="34" charset="-79"/>
                        </a:rPr>
                        <a:t>מיומנות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488" marR="58488" marT="0" marB="0"/>
                </a:tc>
                <a:extLst>
                  <a:ext uri="{0D108BD9-81ED-4DB2-BD59-A6C34878D82A}">
                    <a16:rowId xmlns="" xmlns:a16="http://schemas.microsoft.com/office/drawing/2014/main" val="3575592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אי אלימות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488" marR="58488" marT="0" marB="0"/>
                </a:tc>
                <a:tc>
                  <a:txBody>
                    <a:bodyPr/>
                    <a:lstStyle/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איפוק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ויסות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יכולת לביטוי עצמי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קריאת מפת מציאות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יושר והגינות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488" marR="58488" marT="0" marB="0"/>
                </a:tc>
                <a:extLst>
                  <a:ext uri="{0D108BD9-81ED-4DB2-BD59-A6C34878D82A}">
                    <a16:rowId xmlns="" xmlns:a16="http://schemas.microsoft.com/office/drawing/2014/main" val="3648424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כבוד לאחר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488" marR="58488" marT="0" marB="0"/>
                </a:tc>
                <a:tc>
                  <a:txBody>
                    <a:bodyPr/>
                    <a:lstStyle/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יכולת איפוק </a:t>
                      </a: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יכולת אבחנה בין תפקידים</a:t>
                      </a: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קבלת הוראות בלי להרגיש מוקטן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488" marR="58488" marT="0" marB="0"/>
                </a:tc>
                <a:extLst>
                  <a:ext uri="{0D108BD9-81ED-4DB2-BD59-A6C34878D82A}">
                    <a16:rowId xmlns="" xmlns:a16="http://schemas.microsoft.com/office/drawing/2014/main" val="3096487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effectLst/>
                          <a:latin typeface="Cambria" panose="02040503050406030204" pitchFamily="18" charset="0"/>
                          <a:cs typeface="David" panose="020E0502060401010101" pitchFamily="34" charset="-79"/>
                        </a:rPr>
                        <a:t>התחשבות באחר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488" marR="58488" marT="0" marB="0"/>
                </a:tc>
                <a:tc>
                  <a:txBody>
                    <a:bodyPr/>
                    <a:lstStyle/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אמפטיה</a:t>
                      </a: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קריאת מפה בין אישית </a:t>
                      </a: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ויסות ( של צורך פנימי שמתנגש עם צורך של האחר)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488" marR="58488" marT="0" marB="0"/>
                </a:tc>
                <a:extLst>
                  <a:ext uri="{0D108BD9-81ED-4DB2-BD59-A6C34878D82A}">
                    <a16:rowId xmlns="" xmlns:a16="http://schemas.microsoft.com/office/drawing/2014/main" val="3253179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עזרה לזולת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488" marR="58488" marT="0" marB="0"/>
                </a:tc>
                <a:tc>
                  <a:txBody>
                    <a:bodyPr/>
                    <a:lstStyle/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לתמוך ולהיתמך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להיעזר ולעזור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הדדיות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488" marR="58488" marT="0" marB="0"/>
                </a:tc>
                <a:extLst>
                  <a:ext uri="{0D108BD9-81ED-4DB2-BD59-A6C34878D82A}">
                    <a16:rowId xmlns="" xmlns:a16="http://schemas.microsoft.com/office/drawing/2014/main" val="2121715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כיבוד כללים ומסגרות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488" marR="58488" marT="0" marB="0"/>
                </a:tc>
                <a:tc>
                  <a:txBody>
                    <a:bodyPr/>
                    <a:lstStyle/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יכולת לקבל סמכות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לקבל את חוקי המשחק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קריאת מפת מציאות מעשית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הבנה שיש יחסי גומלין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488" marR="58488" marT="0" marB="0"/>
                </a:tc>
                <a:extLst>
                  <a:ext uri="{0D108BD9-81ED-4DB2-BD59-A6C34878D82A}">
                    <a16:rowId xmlns="" xmlns:a16="http://schemas.microsoft.com/office/drawing/2014/main" val="3144696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אהבה לזולת, הנאה מהזולת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488" marR="58488" marT="0" marB="0"/>
                </a:tc>
                <a:tc>
                  <a:txBody>
                    <a:bodyPr/>
                    <a:lstStyle/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להכיר תודה לפרגן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להיכנס ליחסים אינטימיים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לתת אמון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להיות מוכן להיחשף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488" marR="58488" marT="0" marB="0"/>
                </a:tc>
                <a:extLst>
                  <a:ext uri="{0D108BD9-81ED-4DB2-BD59-A6C34878D82A}">
                    <a16:rowId xmlns="" xmlns:a16="http://schemas.microsoft.com/office/drawing/2014/main" val="82227595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 rot="16200000">
            <a:off x="-792420" y="3069967"/>
            <a:ext cx="4368800" cy="997466"/>
          </a:xfrm>
          <a:prstGeom prst="rect">
            <a:avLst/>
          </a:prstGeom>
          <a:noFill/>
        </p:spPr>
        <p:txBody>
          <a:bodyPr wrap="square" rtlCol="1">
            <a:prstTxWarp prst="textWave2">
              <a:avLst>
                <a:gd name="adj1" fmla="val 12500"/>
                <a:gd name="adj2" fmla="val -329"/>
              </a:avLst>
            </a:prstTxWarp>
            <a:spAutoFit/>
          </a:bodyPr>
          <a:lstStyle/>
          <a:p>
            <a:r>
              <a:rPr lang="he-IL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בין אישי</a:t>
            </a:r>
          </a:p>
        </p:txBody>
      </p:sp>
    </p:spTree>
    <p:extLst>
      <p:ext uri="{BB962C8B-B14F-4D97-AF65-F5344CB8AC3E}">
        <p14:creationId xmlns:p14="http://schemas.microsoft.com/office/powerpoint/2010/main" val="353983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>
            <a:extLst>
              <a:ext uri="{FF2B5EF4-FFF2-40B4-BE49-F238E27FC236}">
                <a16:creationId xmlns="" xmlns:a16="http://schemas.microsoft.com/office/drawing/2014/main" id="{25BFEB62-BA19-4509-9EC2-E803DD33BD8E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040221" y="241317"/>
          <a:ext cx="8834924" cy="6650253"/>
        </p:xfrm>
        <a:graphic>
          <a:graphicData uri="http://schemas.openxmlformats.org/drawingml/2006/table">
            <a:tbl>
              <a:tblPr rtl="1" firstRow="1" bandRow="1">
                <a:tableStyleId>{EB344D84-9AFB-497E-A393-DC336BA19D2E}</a:tableStyleId>
              </a:tblPr>
              <a:tblGrid>
                <a:gridCol w="4417462">
                  <a:extLst>
                    <a:ext uri="{9D8B030D-6E8A-4147-A177-3AD203B41FA5}">
                      <a16:colId xmlns="" xmlns:a16="http://schemas.microsoft.com/office/drawing/2014/main" val="755431487"/>
                    </a:ext>
                  </a:extLst>
                </a:gridCol>
                <a:gridCol w="4417462">
                  <a:extLst>
                    <a:ext uri="{9D8B030D-6E8A-4147-A177-3AD203B41FA5}">
                      <a16:colId xmlns="" xmlns:a16="http://schemas.microsoft.com/office/drawing/2014/main" val="170268046"/>
                    </a:ext>
                  </a:extLst>
                </a:gridCol>
              </a:tblGrid>
              <a:tr h="37864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800" dirty="0">
                          <a:effectLst/>
                          <a:cs typeface="David" panose="020E0502060401010101" pitchFamily="34" charset="-79"/>
                        </a:rPr>
                        <a:t>ערך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2397" marR="62397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3200" dirty="0">
                          <a:effectLst/>
                          <a:cs typeface="David" panose="020E0502060401010101" pitchFamily="34" charset="-79"/>
                        </a:rPr>
                        <a:t>מיומנויות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2397" marR="62397" marT="0" marB="0"/>
                </a:tc>
                <a:extLst>
                  <a:ext uri="{0D108BD9-81ED-4DB2-BD59-A6C34878D82A}">
                    <a16:rowId xmlns="" xmlns:a16="http://schemas.microsoft.com/office/drawing/2014/main" val="3575592260"/>
                  </a:ext>
                </a:extLst>
              </a:tr>
              <a:tr h="128822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900" b="1" baseline="0" dirty="0">
                          <a:effectLst/>
                          <a:cs typeface="David" panose="020E0502060401010101" pitchFamily="34" charset="-79"/>
                        </a:rPr>
                        <a:t>שמירה</a:t>
                      </a:r>
                      <a:r>
                        <a:rPr lang="he-IL" sz="1900" b="1" dirty="0">
                          <a:effectLst/>
                          <a:cs typeface="David" panose="020E0502060401010101" pitchFamily="34" charset="-79"/>
                        </a:rPr>
                        <a:t> עצמית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2397" marR="62397" marT="0" marB="0"/>
                </a:tc>
                <a:tc>
                  <a:txBody>
                    <a:bodyPr/>
                    <a:lstStyle/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900" dirty="0">
                          <a:effectLst/>
                          <a:cs typeface="David" panose="020E0502060401010101" pitchFamily="34" charset="-79"/>
                        </a:rPr>
                        <a:t>שמירה על בריאותי</a:t>
                      </a: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900" dirty="0">
                          <a:effectLst/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שמירה על ניקיון</a:t>
                      </a: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900" dirty="0">
                          <a:effectLst/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לקיחת אחריות על גופי וחפצי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2397" marR="62397" marT="0" marB="0"/>
                </a:tc>
                <a:extLst>
                  <a:ext uri="{0D108BD9-81ED-4DB2-BD59-A6C34878D82A}">
                    <a16:rowId xmlns="" xmlns:a16="http://schemas.microsoft.com/office/drawing/2014/main" val="3648424510"/>
                  </a:ext>
                </a:extLst>
              </a:tr>
              <a:tr h="129982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900" b="1" dirty="0">
                          <a:effectLst/>
                          <a:cs typeface="David" panose="020E0502060401010101" pitchFamily="34" charset="-79"/>
                        </a:rPr>
                        <a:t>מוכנות להתמודד עם קשיי ואתגרי החיים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2397" marR="62397" marT="0" marB="0"/>
                </a:tc>
                <a:tc>
                  <a:txBody>
                    <a:bodyPr/>
                    <a:lstStyle/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900" dirty="0">
                          <a:effectLst/>
                          <a:cs typeface="David" panose="020E0502060401010101" pitchFamily="34" charset="-79"/>
                        </a:rPr>
                        <a:t>מוטיבציה</a:t>
                      </a:r>
                      <a:endParaRPr lang="en-US" sz="1700" dirty="0">
                        <a:effectLst/>
                        <a:cs typeface="David" panose="020E0502060401010101" pitchFamily="34" charset="-79"/>
                      </a:endParaRP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900" dirty="0">
                          <a:effectLst/>
                          <a:cs typeface="David" panose="020E0502060401010101" pitchFamily="34" charset="-79"/>
                        </a:rPr>
                        <a:t>אחריות</a:t>
                      </a:r>
                      <a:endParaRPr lang="en-US" sz="1700" dirty="0">
                        <a:effectLst/>
                        <a:cs typeface="David" panose="020E0502060401010101" pitchFamily="34" charset="-79"/>
                      </a:endParaRP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900" dirty="0">
                          <a:effectLst/>
                          <a:cs typeface="David" panose="020E0502060401010101" pitchFamily="34" charset="-79"/>
                        </a:rPr>
                        <a:t>יכולת לשאת טעות או כישלון</a:t>
                      </a:r>
                      <a:endParaRPr lang="en-US" sz="1700" dirty="0">
                        <a:effectLst/>
                        <a:cs typeface="David" panose="020E0502060401010101" pitchFamily="34" charset="-79"/>
                      </a:endParaRP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900" dirty="0">
                          <a:effectLst/>
                          <a:cs typeface="David" panose="020E0502060401010101" pitchFamily="34" charset="-79"/>
                        </a:rPr>
                        <a:t>יחס רציני למשימה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2397" marR="62397" marT="0" marB="0"/>
                </a:tc>
                <a:extLst>
                  <a:ext uri="{0D108BD9-81ED-4DB2-BD59-A6C34878D82A}">
                    <a16:rowId xmlns="" xmlns:a16="http://schemas.microsoft.com/office/drawing/2014/main" val="3096487137"/>
                  </a:ext>
                </a:extLst>
              </a:tr>
              <a:tr h="162478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900" b="1" dirty="0">
                          <a:effectLst/>
                          <a:cs typeface="David" panose="020E0502060401010101" pitchFamily="34" charset="-79"/>
                        </a:rPr>
                        <a:t>עצמאות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2397" marR="62397" marT="0" marB="0"/>
                </a:tc>
                <a:tc>
                  <a:txBody>
                    <a:bodyPr/>
                    <a:lstStyle/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900" dirty="0">
                          <a:effectLst/>
                          <a:cs typeface="David" panose="020E0502060401010101" pitchFamily="34" charset="-79"/>
                        </a:rPr>
                        <a:t>יכולת מאמץ</a:t>
                      </a:r>
                      <a:endParaRPr lang="en-US" sz="1700" dirty="0">
                        <a:effectLst/>
                        <a:cs typeface="David" panose="020E0502060401010101" pitchFamily="34" charset="-79"/>
                      </a:endParaRP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900" dirty="0">
                          <a:effectLst/>
                          <a:cs typeface="David" panose="020E0502060401010101" pitchFamily="34" charset="-79"/>
                        </a:rPr>
                        <a:t>להתמיד</a:t>
                      </a:r>
                      <a:endParaRPr lang="en-US" sz="1700" dirty="0">
                        <a:effectLst/>
                        <a:cs typeface="David" panose="020E0502060401010101" pitchFamily="34" charset="-79"/>
                      </a:endParaRP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900" dirty="0">
                          <a:effectLst/>
                          <a:cs typeface="David" panose="020E0502060401010101" pitchFamily="34" charset="-79"/>
                        </a:rPr>
                        <a:t>להיות ממוקד</a:t>
                      </a:r>
                      <a:endParaRPr lang="en-US" sz="1700" dirty="0">
                        <a:effectLst/>
                        <a:cs typeface="David" panose="020E0502060401010101" pitchFamily="34" charset="-79"/>
                      </a:endParaRP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900" dirty="0">
                          <a:effectLst/>
                          <a:cs typeface="David" panose="020E0502060401010101" pitchFamily="34" charset="-79"/>
                        </a:rPr>
                        <a:t>לעבוד קשה</a:t>
                      </a:r>
                      <a:endParaRPr lang="en-US" sz="1700" dirty="0">
                        <a:effectLst/>
                        <a:cs typeface="David" panose="020E0502060401010101" pitchFamily="34" charset="-79"/>
                      </a:endParaRP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900" dirty="0">
                          <a:effectLst/>
                          <a:cs typeface="David" panose="020E0502060401010101" pitchFamily="34" charset="-79"/>
                        </a:rPr>
                        <a:t>לסמן מטרה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2397" marR="62397" marT="0" marB="0"/>
                </a:tc>
                <a:extLst>
                  <a:ext uri="{0D108BD9-81ED-4DB2-BD59-A6C34878D82A}">
                    <a16:rowId xmlns="" xmlns:a16="http://schemas.microsoft.com/office/drawing/2014/main" val="3253179101"/>
                  </a:ext>
                </a:extLst>
              </a:tr>
              <a:tr h="97487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900" b="1" dirty="0">
                          <a:effectLst/>
                          <a:cs typeface="David" panose="020E0502060401010101" pitchFamily="34" charset="-79"/>
                        </a:rPr>
                        <a:t>מתינות רגשית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2397" marR="62397" marT="0" marB="0"/>
                </a:tc>
                <a:tc>
                  <a:txBody>
                    <a:bodyPr/>
                    <a:lstStyle/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900" dirty="0">
                          <a:effectLst/>
                          <a:cs typeface="David" panose="020E0502060401010101" pitchFamily="34" charset="-79"/>
                        </a:rPr>
                        <a:t>דחיית סיפוקים </a:t>
                      </a:r>
                      <a:endParaRPr lang="en-US" sz="1700" dirty="0">
                        <a:effectLst/>
                        <a:cs typeface="David" panose="020E0502060401010101" pitchFamily="34" charset="-79"/>
                      </a:endParaRP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900" dirty="0">
                          <a:effectLst/>
                          <a:cs typeface="David" panose="020E0502060401010101" pitchFamily="34" charset="-79"/>
                        </a:rPr>
                        <a:t>ויסות עצמי</a:t>
                      </a:r>
                      <a:endParaRPr lang="en-US" sz="1700" dirty="0">
                        <a:effectLst/>
                        <a:cs typeface="David" panose="020E0502060401010101" pitchFamily="34" charset="-79"/>
                      </a:endParaRP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900" dirty="0">
                          <a:effectLst/>
                          <a:cs typeface="David" panose="020E0502060401010101" pitchFamily="34" charset="-79"/>
                        </a:rPr>
                        <a:t>הרגעה עצמית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2397" marR="62397" marT="0" marB="0"/>
                </a:tc>
                <a:extLst>
                  <a:ext uri="{0D108BD9-81ED-4DB2-BD59-A6C34878D82A}">
                    <a16:rowId xmlns="" xmlns:a16="http://schemas.microsoft.com/office/drawing/2014/main" val="2121715962"/>
                  </a:ext>
                </a:extLst>
              </a:tr>
              <a:tr h="97487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900" b="1" dirty="0">
                          <a:effectLst/>
                          <a:cs typeface="David" panose="020E0502060401010101" pitchFamily="34" charset="-79"/>
                        </a:rPr>
                        <a:t>מודעות לעצמי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2397" marR="62397" marT="0" marB="0"/>
                </a:tc>
                <a:tc>
                  <a:txBody>
                    <a:bodyPr/>
                    <a:lstStyle/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900" dirty="0">
                          <a:effectLst/>
                          <a:cs typeface="David" panose="020E0502060401010101" pitchFamily="34" charset="-79"/>
                        </a:rPr>
                        <a:t>מימוש כישרונות ויכולות ללא כוחנות וללא התבטלות</a:t>
                      </a:r>
                      <a:endParaRPr lang="en-US" sz="1700" dirty="0">
                        <a:effectLst/>
                        <a:cs typeface="David" panose="020E0502060401010101" pitchFamily="34" charset="-79"/>
                      </a:endParaRPr>
                    </a:p>
                    <a:p>
                      <a:pPr marL="342900" lvl="0" indent="-342900" rtl="1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900" dirty="0">
                          <a:effectLst/>
                          <a:cs typeface="David" panose="020E0502060401010101" pitchFamily="34" charset="-79"/>
                        </a:rPr>
                        <a:t>היכולת לזהות את כוחותיי וחולשותיי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2397" marR="62397" marT="0" marB="0"/>
                </a:tc>
                <a:extLst>
                  <a:ext uri="{0D108BD9-81ED-4DB2-BD59-A6C34878D82A}">
                    <a16:rowId xmlns="" xmlns:a16="http://schemas.microsoft.com/office/drawing/2014/main" val="314469694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16200000">
            <a:off x="-792420" y="3069967"/>
            <a:ext cx="4368800" cy="997466"/>
          </a:xfrm>
          <a:prstGeom prst="rect">
            <a:avLst/>
          </a:prstGeom>
          <a:noFill/>
        </p:spPr>
        <p:txBody>
          <a:bodyPr wrap="square" rtlCol="1">
            <a:prstTxWarp prst="textWave2">
              <a:avLst>
                <a:gd name="adj1" fmla="val 12500"/>
                <a:gd name="adj2" fmla="val -329"/>
              </a:avLst>
            </a:prstTxWarp>
            <a:spAutoFit/>
          </a:bodyPr>
          <a:lstStyle/>
          <a:p>
            <a:r>
              <a:rPr lang="he-IL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תוך אישי</a:t>
            </a:r>
          </a:p>
        </p:txBody>
      </p:sp>
    </p:spTree>
    <p:extLst>
      <p:ext uri="{BB962C8B-B14F-4D97-AF65-F5344CB8AC3E}">
        <p14:creationId xmlns:p14="http://schemas.microsoft.com/office/powerpoint/2010/main" val="344596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עשן מתפתל">
  <a:themeElements>
    <a:clrScheme name="עשן מתפתל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עשן מתפתל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עשן מתפתל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2117</TotalTime>
  <Words>154</Words>
  <Application>Microsoft Office PowerPoint</Application>
  <PresentationFormat>Custom</PresentationFormat>
  <Paragraphs>56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עשן מתפתל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אייכה  השפה המגדלת</dc:title>
  <dc:creator>Noga Shlesinger</dc:creator>
  <cp:lastModifiedBy>tali shiloh</cp:lastModifiedBy>
  <cp:revision>14</cp:revision>
  <dcterms:created xsi:type="dcterms:W3CDTF">2018-12-30T19:32:34Z</dcterms:created>
  <dcterms:modified xsi:type="dcterms:W3CDTF">2019-07-16T18:29:33Z</dcterms:modified>
</cp:coreProperties>
</file>