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2" roundtripDataSignature="AMtx7mhgQFwoWyknK4vGT9pdph9XoZF5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קופית כותרת"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8" name="Google Shape;18;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טקסט אנכי"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5" name="Google Shape;75;p1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תוכן"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4" name="Google Shape;24;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ריק" type="blank">
  <p:cSld name="BLANK">
    <p:spTree>
      <p:nvGrpSpPr>
        <p:cNvPr id="27" name="Shape 27"/>
        <p:cNvGrpSpPr/>
        <p:nvPr/>
      </p:nvGrpSpPr>
      <p:grpSpPr>
        <a:xfrm>
          <a:off x="0" y="0"/>
          <a:ext cx="0" cy="0"/>
          <a:chOff x="0" y="0"/>
          <a:chExt cx="0" cy="0"/>
        </a:xfrm>
      </p:grpSpPr>
      <p:sp>
        <p:nvSpPr>
          <p:cNvPr id="28" name="Google Shape;28;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מקטע עליונה" type="secHead">
  <p:cSld name="SECTION_HEADER">
    <p:spTree>
      <p:nvGrpSpPr>
        <p:cNvPr id="31" name="Shape 31"/>
        <p:cNvGrpSpPr/>
        <p:nvPr/>
      </p:nvGrpSpPr>
      <p:grpSpPr>
        <a:xfrm>
          <a:off x="0" y="0"/>
          <a:ext cx="0" cy="0"/>
          <a:chOff x="0" y="0"/>
          <a:chExt cx="0" cy="0"/>
        </a:xfrm>
      </p:grpSpPr>
      <p:sp>
        <p:nvSpPr>
          <p:cNvPr id="32" name="Google Shape;32;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4" name="Google Shape;34;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ני תכנים" type="twoObj">
  <p:cSld name="TWO_OBJECTS">
    <p:spTree>
      <p:nvGrpSpPr>
        <p:cNvPr id="37" name="Shape 37"/>
        <p:cNvGrpSpPr/>
        <p:nvPr/>
      </p:nvGrpSpPr>
      <p:grpSpPr>
        <a:xfrm>
          <a:off x="0" y="0"/>
          <a:ext cx="0" cy="0"/>
          <a:chOff x="0" y="0"/>
          <a:chExt cx="0" cy="0"/>
        </a:xfrm>
      </p:grpSpPr>
      <p:sp>
        <p:nvSpPr>
          <p:cNvPr id="38" name="Google Shape;3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0" name="Google Shape;40;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1" name="Google Shape;41;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 name="Google Shape;43;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השוואה" type="twoTxTwoObj">
  <p:cSld name="TWO_OBJECTS_WITH_TEXT">
    <p:spTree>
      <p:nvGrpSpPr>
        <p:cNvPr id="44" name="Shape 44"/>
        <p:cNvGrpSpPr/>
        <p:nvPr/>
      </p:nvGrpSpPr>
      <p:grpSpPr>
        <a:xfrm>
          <a:off x="0" y="0"/>
          <a:ext cx="0" cy="0"/>
          <a:chOff x="0" y="0"/>
          <a:chExt cx="0" cy="0"/>
        </a:xfrm>
      </p:grpSpPr>
      <p:sp>
        <p:nvSpPr>
          <p:cNvPr id="45" name="Google Shape;4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7" name="Google Shape;47;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8" name="Google Shape;48;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9" name="Google Shape;49;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50" name="Google Shape;50;p1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 name="Google Shape;5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1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בלבד" type="titleOnly">
  <p:cSld name="TITLE_ONLY">
    <p:spTree>
      <p:nvGrpSpPr>
        <p:cNvPr id="53" name="Shape 53"/>
        <p:cNvGrpSpPr/>
        <p:nvPr/>
      </p:nvGrpSpPr>
      <p:grpSpPr>
        <a:xfrm>
          <a:off x="0" y="0"/>
          <a:ext cx="0" cy="0"/>
          <a:chOff x="0" y="0"/>
          <a:chExt cx="0" cy="0"/>
        </a:xfrm>
      </p:grpSpPr>
      <p:sp>
        <p:nvSpPr>
          <p:cNvPr id="54" name="Google Shape;5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1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1" name="Google Shape;61;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2" name="Google Shape;62;p1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1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9" name="Google Shape;69;p1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0"/>
            <a:ext cx="7846640" cy="3600451"/>
          </a:xfrm>
          <a:prstGeom prst="rect">
            <a:avLst/>
          </a:prstGeom>
          <a:noFill/>
          <a:ln>
            <a:noFill/>
          </a:ln>
        </p:spPr>
        <p:txBody>
          <a:bodyPr anchorCtr="0" anchor="ctr" bIns="45700" lIns="91425" spcFirstLastPara="1" rIns="91425" wrap="square" tIns="45700">
            <a:normAutofit/>
          </a:bodyPr>
          <a:lstStyle/>
          <a:p>
            <a:pPr indent="0" lvl="0" marL="0" rtl="1" algn="ctr">
              <a:spcBef>
                <a:spcPts val="0"/>
              </a:spcBef>
              <a:spcAft>
                <a:spcPts val="0"/>
              </a:spcAft>
              <a:buClr>
                <a:schemeClr val="dk1"/>
              </a:buClr>
              <a:buSzPts val="3200"/>
              <a:buFont typeface="Calibri"/>
              <a:buNone/>
            </a:pPr>
            <a:r>
              <a:rPr b="1" lang="iw-IL" sz="3200"/>
              <a:t>יום עיון: קולות וחידושים מהמפגש בין שיטת "אייכה התקשורת המגדלת" לבית הספר</a:t>
            </a:r>
            <a:endParaRPr b="1" sz="3200"/>
          </a:p>
        </p:txBody>
      </p:sp>
      <p:sp>
        <p:nvSpPr>
          <p:cNvPr id="89" name="Google Shape;89;p1"/>
          <p:cNvSpPr txBox="1"/>
          <p:nvPr>
            <p:ph idx="1" type="subTitle"/>
          </p:nvPr>
        </p:nvSpPr>
        <p:spPr>
          <a:xfrm>
            <a:off x="1371600" y="2924944"/>
            <a:ext cx="6440700" cy="2713800"/>
          </a:xfrm>
          <a:prstGeom prst="rect">
            <a:avLst/>
          </a:prstGeom>
          <a:noFill/>
          <a:ln>
            <a:noFill/>
          </a:ln>
        </p:spPr>
        <p:txBody>
          <a:bodyPr anchorCtr="0" anchor="t" bIns="45700" lIns="91425" spcFirstLastPara="1" rIns="91425" wrap="square" tIns="45700">
            <a:noAutofit/>
          </a:bodyPr>
          <a:lstStyle/>
          <a:p>
            <a:pPr indent="0" lvl="0" marL="0" rtl="1" algn="ctr">
              <a:spcBef>
                <a:spcPts val="0"/>
              </a:spcBef>
              <a:spcAft>
                <a:spcPts val="0"/>
              </a:spcAft>
              <a:buClr>
                <a:schemeClr val="dk1"/>
              </a:buClr>
              <a:buSzPts val="4800"/>
              <a:buNone/>
            </a:pPr>
            <a:r>
              <a:rPr lang="iw-IL" sz="4800">
                <a:solidFill>
                  <a:schemeClr val="dk1"/>
                </a:solidFill>
              </a:rPr>
              <a:t>השפה המגדלת כגשר בין הורים זועמים ומורה מיואשת</a:t>
            </a:r>
            <a:endParaRPr sz="4800">
              <a:solidFill>
                <a:schemeClr val="dk1"/>
              </a:solidFill>
            </a:endParaRPr>
          </a:p>
          <a:p>
            <a:pPr indent="0" lvl="0" marL="0" rtl="1" algn="ctr">
              <a:spcBef>
                <a:spcPts val="640"/>
              </a:spcBef>
              <a:spcAft>
                <a:spcPts val="0"/>
              </a:spcAft>
              <a:buClr>
                <a:schemeClr val="dk1"/>
              </a:buClr>
              <a:buSzPts val="3200"/>
              <a:buNone/>
            </a:pPr>
            <a:r>
              <a:rPr lang="iw-IL">
                <a:solidFill>
                  <a:schemeClr val="dk1"/>
                </a:solidFill>
              </a:rPr>
              <a:t>ד"ר תמר אנג'ל</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1" algn="r">
              <a:spcBef>
                <a:spcPts val="0"/>
              </a:spcBef>
              <a:spcAft>
                <a:spcPts val="0"/>
              </a:spcAft>
              <a:buClr>
                <a:schemeClr val="dk1"/>
              </a:buClr>
              <a:buSzPts val="3959"/>
              <a:buFont typeface="Calibri"/>
              <a:buNone/>
            </a:pPr>
            <a:br>
              <a:rPr lang="iw-IL" sz="3959"/>
            </a:br>
            <a:r>
              <a:rPr b="1" lang="iw-IL" sz="3959"/>
              <a:t>גרגורי בייטסון </a:t>
            </a:r>
            <a:r>
              <a:rPr lang="iw-IL" sz="3959"/>
              <a:t>(1929):</a:t>
            </a:r>
            <a:br>
              <a:rPr lang="iw-IL" sz="3959"/>
            </a:br>
            <a:r>
              <a:rPr lang="iw-IL" sz="3959"/>
              <a:t>המונח 'סכיזמוגנסיס' schismogenesis</a:t>
            </a:r>
            <a:br>
              <a:rPr lang="iw-IL" sz="3959"/>
            </a:br>
            <a:r>
              <a:rPr lang="iw-IL" sz="3959"/>
              <a:t>הנטייה להעמיק מחלוקות ופערים.</a:t>
            </a:r>
            <a:endParaRPr sz="3959"/>
          </a:p>
        </p:txBody>
      </p:sp>
      <p:pic>
        <p:nvPicPr>
          <p:cNvPr id="95" name="Google Shape;95;p2"/>
          <p:cNvPicPr preferRelativeResize="0"/>
          <p:nvPr>
            <p:ph idx="1" type="body"/>
          </p:nvPr>
        </p:nvPicPr>
        <p:blipFill rotWithShape="1">
          <a:blip r:embed="rId3">
            <a:alphaModFix/>
          </a:blip>
          <a:srcRect b="0" l="0" r="0" t="0"/>
          <a:stretch/>
        </p:blipFill>
        <p:spPr>
          <a:xfrm>
            <a:off x="355579" y="4653136"/>
            <a:ext cx="0" cy="0"/>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1011201" y="2204864"/>
            <a:ext cx="6557367" cy="435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3"/>
          <p:cNvSpPr txBox="1"/>
          <p:nvPr>
            <p:ph idx="4294967295" type="body"/>
          </p:nvPr>
        </p:nvSpPr>
        <p:spPr>
          <a:xfrm>
            <a:off x="0" y="836613"/>
            <a:ext cx="8208963" cy="4238625"/>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3330"/>
              <a:buNone/>
            </a:pPr>
            <a:r>
              <a:rPr lang="iw-IL" sz="3330"/>
              <a:t>"הידיעה איך החלה התבנית אינה יכולה לשנות את מה שקיים בהווה, ממש כפי שהידיעה של שנים של עישון גרמו לסרטן הריאות, או ששנים של אכילת אוכל שומני גרמו לבעיות במערכת הלב, הידיעה אינה יכולה כשלעצמה לתקן את הנזק. האדם חייב לשנות את הרגליו </a:t>
            </a:r>
            <a:r>
              <a:rPr b="1" lang="iw-IL" sz="3330">
                <a:latin typeface="Arial"/>
                <a:ea typeface="Arial"/>
                <a:cs typeface="Arial"/>
                <a:sym typeface="Arial"/>
              </a:rPr>
              <a:t>עכשיו</a:t>
            </a:r>
            <a:r>
              <a:rPr lang="iw-IL" sz="3330"/>
              <a:t>." </a:t>
            </a:r>
            <a:endParaRPr/>
          </a:p>
          <a:p>
            <a:pPr indent="-131445" lvl="0" marL="342900" rtl="1" algn="r">
              <a:lnSpc>
                <a:spcPct val="90000"/>
              </a:lnSpc>
              <a:spcBef>
                <a:spcPts val="666"/>
              </a:spcBef>
              <a:spcAft>
                <a:spcPts val="0"/>
              </a:spcAft>
              <a:buClr>
                <a:schemeClr val="dk1"/>
              </a:buClr>
              <a:buSzPts val="3330"/>
              <a:buNone/>
            </a:pPr>
            <a:r>
              <a:t/>
            </a:r>
            <a:endParaRPr sz="3330"/>
          </a:p>
          <a:p>
            <a:pPr indent="0" lvl="0" marL="0" rtl="1" algn="r">
              <a:lnSpc>
                <a:spcPct val="90000"/>
              </a:lnSpc>
              <a:spcBef>
                <a:spcPts val="666"/>
              </a:spcBef>
              <a:spcAft>
                <a:spcPts val="0"/>
              </a:spcAft>
              <a:buClr>
                <a:schemeClr val="dk1"/>
              </a:buClr>
              <a:buSzPts val="3330"/>
              <a:buNone/>
            </a:pPr>
            <a:r>
              <a:rPr lang="iw-IL" sz="3330"/>
              <a:t>(וכטל, 1993, 'תקשורת טיפולית' עמ' 39).</a:t>
            </a:r>
            <a:endParaRPr sz="3330"/>
          </a:p>
          <a:p>
            <a:pPr indent="-154940" lvl="0" marL="342900" rtl="1" algn="r">
              <a:lnSpc>
                <a:spcPct val="90000"/>
              </a:lnSpc>
              <a:spcBef>
                <a:spcPts val="592"/>
              </a:spcBef>
              <a:spcAft>
                <a:spcPts val="0"/>
              </a:spcAft>
              <a:buClr>
                <a:schemeClr val="dk1"/>
              </a:buClr>
              <a:buSzPts val="2960"/>
              <a:buNone/>
            </a:pPr>
            <a:r>
              <a:t/>
            </a:r>
            <a:endParaRPr sz="296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4"/>
          <p:cNvPicPr preferRelativeResize="0"/>
          <p:nvPr/>
        </p:nvPicPr>
        <p:blipFill rotWithShape="1">
          <a:blip r:embed="rId3">
            <a:alphaModFix/>
          </a:blip>
          <a:srcRect b="0" l="0" r="0" t="0"/>
          <a:stretch/>
        </p:blipFill>
        <p:spPr>
          <a:xfrm>
            <a:off x="1835696" y="692696"/>
            <a:ext cx="0" cy="0"/>
          </a:xfrm>
          <a:prstGeom prst="rect">
            <a:avLst/>
          </a:prstGeom>
          <a:noFill/>
          <a:ln>
            <a:noFill/>
          </a:ln>
        </p:spPr>
      </p:pic>
      <p:sp>
        <p:nvSpPr>
          <p:cNvPr id="107" name="Google Shape;107;p4"/>
          <p:cNvSpPr/>
          <p:nvPr/>
        </p:nvSpPr>
        <p:spPr>
          <a:xfrm>
            <a:off x="2286000" y="980728"/>
            <a:ext cx="4734272" cy="523220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iw-IL" sz="2800" u="none" cap="none" strike="noStrike">
                <a:solidFill>
                  <a:schemeClr val="dk1"/>
                </a:solidFill>
                <a:latin typeface="Calibri"/>
                <a:ea typeface="Calibri"/>
                <a:cs typeface="Calibri"/>
                <a:sym typeface="Calibri"/>
              </a:rPr>
              <a:t>"אנו יודעות מניסיוננו כי בעומק לבו, הילד רוצה לשאת עיניים מעריצות לאביו, שכן עוצמתו של האב היא עוצמתו של הילד. דמות האב הנתפסת כחלשה, מעוררת בילד תחושה של כעס, חרדה, זלזול, חוסר אונים ואף בוז. ילד לאב חלש מתבייש באביו ומנסה להתנער ממנו ובתהליך הזה הוא עלול לאבד אותו ולהישאר לבד".</a:t>
            </a:r>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a:p>
            <a:pPr indent="0" lvl="0" marL="0" marR="0" rtl="1" algn="r">
              <a:spcBef>
                <a:spcPts val="0"/>
              </a:spcBef>
              <a:spcAft>
                <a:spcPts val="0"/>
              </a:spcAft>
              <a:buNone/>
            </a:pPr>
            <a:r>
              <a:rPr lang="iw-IL" sz="2800">
                <a:solidFill>
                  <a:schemeClr val="dk1"/>
                </a:solidFill>
                <a:latin typeface="Calibri"/>
                <a:ea typeface="Calibri"/>
                <a:cs typeface="Calibri"/>
                <a:sym typeface="Calibri"/>
              </a:rPr>
              <a:t>(בלנק ופוקס, 'הורים טובים מידי')</a:t>
            </a:r>
            <a:endParaRPr sz="2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5"/>
          <p:cNvSpPr/>
          <p:nvPr/>
        </p:nvSpPr>
        <p:spPr>
          <a:xfrm>
            <a:off x="2286000" y="908720"/>
            <a:ext cx="4878288" cy="397031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3600">
                <a:solidFill>
                  <a:schemeClr val="dk1"/>
                </a:solidFill>
                <a:latin typeface="Calibri"/>
                <a:ea typeface="Calibri"/>
                <a:cs typeface="Calibri"/>
                <a:sym typeface="Calibri"/>
              </a:rPr>
              <a:t>"מוקד מרכזי הוא בדקויות של ניסוח שיכולות לחולל הבדל. אך לא מדובר בהבעה מילולית ובניסוח בלבד". </a:t>
            </a:r>
            <a:endParaRPr sz="36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3600">
              <a:solidFill>
                <a:schemeClr val="dk1"/>
              </a:solidFill>
              <a:latin typeface="Calibri"/>
              <a:ea typeface="Calibri"/>
              <a:cs typeface="Calibri"/>
              <a:sym typeface="Calibri"/>
            </a:endParaRPr>
          </a:p>
          <a:p>
            <a:pPr indent="0" lvl="0" marL="0" marR="0" rtl="1" algn="r">
              <a:spcBef>
                <a:spcPts val="0"/>
              </a:spcBef>
              <a:spcAft>
                <a:spcPts val="0"/>
              </a:spcAft>
              <a:buNone/>
            </a:pPr>
            <a:r>
              <a:rPr lang="iw-IL" sz="3600">
                <a:solidFill>
                  <a:schemeClr val="dk1"/>
                </a:solidFill>
                <a:latin typeface="Calibri"/>
                <a:ea typeface="Calibri"/>
                <a:cs typeface="Calibri"/>
                <a:sym typeface="Calibri"/>
              </a:rPr>
              <a:t>(פול וכטל, 'תקשורת טיפולית')</a:t>
            </a:r>
            <a:endParaRPr sz="3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b="0" l="0" r="0" t="0"/>
          <a:stretch/>
        </p:blipFill>
        <p:spPr>
          <a:xfrm>
            <a:off x="215900" y="1487488"/>
            <a:ext cx="8712200" cy="388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2017-04-29T07:12:13Z</dcterms:created>
  <dc:creator>Tami</dc:creator>
</cp:coreProperties>
</file>