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144000" cy="6858000" type="screen4x3"/>
  <p:notesSz cx="6888163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5554"/>
    </p:cViewPr>
  </p:sorterViewPr>
  <p:notesViewPr>
    <p:cSldViewPr>
      <p:cViewPr>
        <p:scale>
          <a:sx n="110" d="100"/>
          <a:sy n="110" d="100"/>
        </p:scale>
        <p:origin x="-2170" y="157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3292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95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1"/>
          <a:lstStyle>
            <a:lvl1pPr algn="l">
              <a:defRPr sz="1300"/>
            </a:lvl1pPr>
          </a:lstStyle>
          <a:p>
            <a:fld id="{2385B81A-A904-4A4D-B0FA-7F1152AB589E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1"/>
          <a:lstStyle/>
          <a:p>
            <a:pPr lvl="0"/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03292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95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1" anchor="b"/>
          <a:lstStyle>
            <a:lvl1pPr algn="l">
              <a:defRPr sz="1300"/>
            </a:lvl1pPr>
          </a:lstStyle>
          <a:p>
            <a:fld id="{92A713E0-6C72-4F76-96A7-8CA654D4C8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70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713E0-6C72-4F76-96A7-8CA654D4C8E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306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713E0-6C72-4F76-96A7-8CA654D4C8E0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058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713E0-6C72-4F76-96A7-8CA654D4C8E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8909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713E0-6C72-4F76-96A7-8CA654D4C8E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565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כותרת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אליפסה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ציין מיקום של תאריך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מציין מיקום של כותרת תחתונה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2" name="מציין מיקום תוכן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34" name="מציין מיקום תוכן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cxnSp>
        <p:nvCxnSpPr>
          <p:cNvPr id="10" name="מחבר ישר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1" name="כותרת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D77162-7901-43E0-AD0F-018A882CC5F3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09FEAA-2C25-4FA6-884E-DBAEBD7D8A97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פינה מקופלת 1"/>
          <p:cNvSpPr/>
          <p:nvPr/>
        </p:nvSpPr>
        <p:spPr>
          <a:xfrm>
            <a:off x="539552" y="620688"/>
            <a:ext cx="8073812" cy="5400600"/>
          </a:xfrm>
          <a:prstGeom prst="foldedCorner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אייכה טוענת שהתשובה  לקשיי ההתנהגות אינה נמצאת באזור של סיפוק צרכים/הענות/מכוונות אלא באזור של ההכוונה.</a:t>
            </a:r>
          </a:p>
          <a:p>
            <a:pPr algn="ctr"/>
            <a:endParaRPr lang="he-IL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he-IL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"הבעיה אינה בדלק , אלא ב</a:t>
            </a:r>
            <a:r>
              <a:rPr lang="en-US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"GPS</a:t>
            </a:r>
            <a:endParaRPr lang="he-IL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מה שקורה סביבי עם ילדי/תלמידי/עמיתי/הורי וכו'</a:t>
            </a:r>
          </a:p>
          <a:p>
            <a:pPr algn="ctr"/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הוא משהו שאני מאפשר/מזמין/מעודד או לא מכוון לעצירה.</a:t>
            </a:r>
          </a:p>
          <a:p>
            <a:pPr algn="ctr"/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צורת ההתייחסות להתרחשויות היא דרך עצמי.</a:t>
            </a:r>
          </a:p>
          <a:p>
            <a:pPr algn="ctr"/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מה אני מאפשר? מה אני לא מאפשר במקומות בהם יש לי אי נחת?</a:t>
            </a:r>
          </a:p>
          <a:p>
            <a:pPr algn="ctr"/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552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79512" y="1556792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he-IL" sz="2400" b="1" dirty="0">
                <a:solidFill>
                  <a:schemeClr val="bg1">
                    <a:lumMod val="50000"/>
                  </a:schemeClr>
                </a:solidFill>
              </a:rPr>
              <a:t>1. מתן כיוון-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תמיד כיוון בשירות ההתפתחות. 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לא לתת להשתמש במבוגר </a:t>
            </a:r>
            <a:r>
              <a:rPr lang="he-IL" b="1" u="sng" dirty="0">
                <a:solidFill>
                  <a:schemeClr val="bg1">
                    <a:lumMod val="50000"/>
                  </a:schemeClr>
                </a:solidFill>
              </a:rPr>
              <a:t>שלא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 בשירות ההתפתחות.  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לא תמיד הילדים רואים את המבוגר ולכן המבוגר צריך להיראות, ככל שהפער יותר גדול </a:t>
            </a:r>
            <a:r>
              <a:rPr lang="he-IL" dirty="0" err="1">
                <a:solidFill>
                  <a:schemeClr val="bg1">
                    <a:lumMod val="50000"/>
                  </a:schemeClr>
                </a:solidFill>
              </a:rPr>
              <a:t>הניראות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צריכה להיות יותר גדולה.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atinLnBrk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atinLnBrk="1"/>
            <a:r>
              <a:rPr lang="he-IL" sz="2400" b="1" dirty="0">
                <a:solidFill>
                  <a:schemeClr val="bg1">
                    <a:lumMod val="50000"/>
                  </a:schemeClr>
                </a:solidFill>
              </a:rPr>
              <a:t>2. המוגנות של המגדל-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מכיוון שהתפתחות היא קשה עלול להתפתח מאבק. המגדל חייב לדעת לשמור על עצמו באופן שלא תוקף את 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הילד.  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זה לא </a:t>
            </a:r>
            <a:r>
              <a:rPr lang="he-IL" dirty="0" err="1">
                <a:solidFill>
                  <a:schemeClr val="bg1">
                    <a:lumMod val="50000"/>
                  </a:schemeClr>
                </a:solidFill>
              </a:rPr>
              <a:t>איזור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 מלחמה! אבל כן </a:t>
            </a:r>
            <a:r>
              <a:rPr lang="he-IL" dirty="0" err="1">
                <a:solidFill>
                  <a:schemeClr val="bg1">
                    <a:lumMod val="50000"/>
                  </a:schemeClr>
                </a:solidFill>
              </a:rPr>
              <a:t>איזור</a:t>
            </a:r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 שעלולות להיות "פציעות". 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ככל שהפער יותר גדול נדרשת הגנה יותר טובה.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atinLnBrk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atinLnBrk="1"/>
            <a:r>
              <a:rPr lang="he-IL" sz="2400" b="1" dirty="0">
                <a:solidFill>
                  <a:schemeClr val="bg1">
                    <a:lumMod val="50000"/>
                  </a:schemeClr>
                </a:solidFill>
              </a:rPr>
              <a:t>3. יחסים של כבוד-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כל מה שנעשה לא יהיה תוקף, לא ישלול חירויות, לא יפגע בכבודו,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כאשר לוקחים מהילד את האחריות על עצמו, יש בו פגיעה שלא מדעת ורצון. אם אני לוקח משהו שהילד </a:t>
            </a:r>
          </a:p>
          <a:p>
            <a:pPr latinLnBrk="1"/>
            <a:r>
              <a:rPr lang="he-IL" dirty="0">
                <a:solidFill>
                  <a:schemeClr val="bg1">
                    <a:lumMod val="50000"/>
                  </a:schemeClr>
                </a:solidFill>
              </a:rPr>
              <a:t>אמור להיות בבעלות עליו לא תהיה לו אפשרות להתפתח.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atinLnBrk="1"/>
            <a:endParaRPr lang="en-US" dirty="0"/>
          </a:p>
        </p:txBody>
      </p:sp>
      <p:sp>
        <p:nvSpPr>
          <p:cNvPr id="3" name="מלבן 2"/>
          <p:cNvSpPr/>
          <p:nvPr/>
        </p:nvSpPr>
        <p:spPr>
          <a:xfrm>
            <a:off x="2449723" y="404664"/>
            <a:ext cx="4655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atinLnBrk="1"/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עקרונות היסוד: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80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108520" y="620822"/>
            <a:ext cx="8856984" cy="517064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latinLnBrk="1"/>
            <a:r>
              <a:rPr lang="he-IL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שלושת כלי העבודה:</a:t>
            </a:r>
          </a:p>
          <a:p>
            <a:pPr latinLnBrk="1"/>
            <a:endParaRPr lang="he-IL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endParaRPr lang="he-IL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המגדלור-עמוד השדרה הערכי של המגדל- בהיר ומנוסח. המגדלור בנוי מערכים ונורמות שהמבוגר </a:t>
            </a:r>
          </a:p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מאמין בהם והוא יודע לנסח לעצמו למה זה חשוב לו.   </a:t>
            </a:r>
          </a:p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יש ערכים אוניברסליים-כמו בריאות, כבוד לזולת, בריאות הנפש, אמינות יושר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יש ערכים התפתחותיים-איפוק, שליטה, ויסות 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endParaRPr lang="he-IL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endParaRPr lang="he-IL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שפה מגדלת- איך לתת ביטוי למגדלור שלי</a:t>
            </a:r>
          </a:p>
          <a:p>
            <a:pPr latinLnBrk="1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endParaRPr lang="he-IL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endParaRPr lang="he-IL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endParaRPr lang="he-IL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שושנת הרוחות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460912" y="1124744"/>
            <a:ext cx="1253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מה?</a:t>
            </a:r>
          </a:p>
        </p:txBody>
      </p:sp>
      <p:sp>
        <p:nvSpPr>
          <p:cNvPr id="4" name="מלבן 3"/>
          <p:cNvSpPr/>
          <p:nvPr/>
        </p:nvSpPr>
        <p:spPr>
          <a:xfrm>
            <a:off x="7293011" y="3212976"/>
            <a:ext cx="1428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איך?</a:t>
            </a:r>
          </a:p>
        </p:txBody>
      </p:sp>
      <p:sp>
        <p:nvSpPr>
          <p:cNvPr id="5" name="מלבן 4"/>
          <p:cNvSpPr/>
          <p:nvPr/>
        </p:nvSpPr>
        <p:spPr>
          <a:xfrm>
            <a:off x="7439595" y="4509120"/>
            <a:ext cx="1423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לאן?</a:t>
            </a:r>
          </a:p>
        </p:txBody>
      </p:sp>
    </p:spTree>
    <p:extLst>
      <p:ext uri="{BB962C8B-B14F-4D97-AF65-F5344CB8AC3E}">
        <p14:creationId xmlns:p14="http://schemas.microsoft.com/office/powerpoint/2010/main" val="377894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95536" y="1340768"/>
            <a:ext cx="8496944" cy="424731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◇</a:t>
            </a:r>
            <a:r>
              <a:rPr lang="he-IL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אחריות,-על עצמי גופי מעשי </a:t>
            </a:r>
            <a:r>
              <a:rPr lang="he-IL" sz="28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רגשותי</a:t>
            </a:r>
            <a:r>
              <a:rPr lang="he-IL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, מהלכי בחיים</a:t>
            </a:r>
          </a:p>
          <a:p>
            <a:pPr latinLnBrk="1"/>
            <a:endParaRPr lang="en-US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</a:rPr>
              <a:t>מצריך : מוטיבציה, איפוק/ויסות, יכולת לשאת טעות, תקלה, קוש</a:t>
            </a:r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י</a:t>
            </a:r>
          </a:p>
          <a:p>
            <a:pPr latinLnBrk="1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◇</a:t>
            </a:r>
            <a:r>
              <a:rPr lang="he-IL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התחשבות -באחר באחרים ובסביבה</a:t>
            </a:r>
          </a:p>
          <a:p>
            <a:pPr latinLnBrk="1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</a:rPr>
              <a:t>מצריך: מוטיבציה, איפוק, היכולת לראות ולהרגיש את כאבו של האחר., היכולת להדדיות והכרת תודה.</a:t>
            </a:r>
          </a:p>
          <a:p>
            <a:pPr latinLnBrk="1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  <a:solidFill>
                  <a:schemeClr val="bg1">
                    <a:shade val="50000"/>
                  </a:schemeClr>
                </a:solidFill>
              </a:rPr>
              <a:t>◇</a:t>
            </a:r>
            <a:r>
              <a:rPr lang="he-IL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מימוש עצמי-מימוש הפוטנציאל החיובי, </a:t>
            </a:r>
            <a:r>
              <a:rPr lang="he-IL" sz="24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כשרונות</a:t>
            </a:r>
            <a:r>
              <a:rPr lang="he-IL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, יכולות, נטיות. </a:t>
            </a:r>
          </a:p>
          <a:p>
            <a:pPr latinLnBrk="1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atinLnBrk="1"/>
            <a:r>
              <a:rPr lang="he-IL" b="1" dirty="0">
                <a:ln w="50800"/>
              </a:rPr>
              <a:t>מצריך: מוטיבציה, יכולת לשאת טעות, תקלה, קושי, יכולת לסמן מטרות. יכולת למאמץ, התמדה, לעבוד קשה.</a:t>
            </a:r>
            <a:endParaRPr lang="en-US" b="1" dirty="0">
              <a:ln w="50800"/>
            </a:endParaRPr>
          </a:p>
          <a:p>
            <a:pPr latinLnBrk="1"/>
            <a:r>
              <a:rPr lang="en-US" b="1" dirty="0">
                <a:ln w="50800"/>
              </a:rPr>
              <a:t> </a:t>
            </a:r>
          </a:p>
        </p:txBody>
      </p:sp>
      <p:sp>
        <p:nvSpPr>
          <p:cNvPr id="3" name="מלבן 2"/>
          <p:cNvSpPr/>
          <p:nvPr/>
        </p:nvSpPr>
        <p:spPr>
          <a:xfrm>
            <a:off x="2627784" y="332656"/>
            <a:ext cx="4572000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atinLnBrk="1"/>
            <a:r>
              <a:rPr lang="he-IL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שלושה ערוצי התפתחות :</a:t>
            </a:r>
          </a:p>
          <a:p>
            <a:pPr latinLnBrk="1"/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369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יר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נייר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י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166</TotalTime>
  <Words>375</Words>
  <Application>Microsoft Office PowerPoint</Application>
  <PresentationFormat>‫הצגה על המסך (4:3)</PresentationFormat>
  <Paragraphs>67</Paragraphs>
  <Slides>4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נייר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שיטת אייכה במתי"א מעלה והר</dc:title>
  <dc:creator>hadas</dc:creator>
  <cp:lastModifiedBy>דורית בן יוסף</cp:lastModifiedBy>
  <cp:revision>16</cp:revision>
  <cp:lastPrinted>2015-03-21T18:23:25Z</cp:lastPrinted>
  <dcterms:created xsi:type="dcterms:W3CDTF">2015-03-18T10:48:33Z</dcterms:created>
  <dcterms:modified xsi:type="dcterms:W3CDTF">2020-04-11T14:35:09Z</dcterms:modified>
</cp:coreProperties>
</file>