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7" r:id="rId2"/>
    <p:sldId id="259" r:id="rId3"/>
    <p:sldId id="260" r:id="rId4"/>
    <p:sldId id="261" r:id="rId5"/>
    <p:sldId id="262" r:id="rId6"/>
    <p:sldId id="263" r:id="rId7"/>
    <p:sldId id="264" r:id="rId8"/>
    <p:sldId id="265" r:id="rId9"/>
    <p:sldId id="267" r:id="rId10"/>
    <p:sldId id="266" r:id="rId11"/>
    <p:sldId id="268" r:id="rId12"/>
    <p:sldId id="271" r:id="rId13"/>
    <p:sldId id="269" r:id="rId14"/>
    <p:sldId id="272" r:id="rId15"/>
    <p:sldId id="273" r:id="rId16"/>
    <p:sldId id="274" r:id="rId17"/>
    <p:sldId id="270"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9ABB7D-E86F-48F7-AF7C-45B752AD013D}" v="117" dt="2020-12-26T19:36:16.2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12/27/2020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12/27/2020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12/27/2020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12/27/2020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12/27/2020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12/27/2020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12/27/2020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12/27/2020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12/27/2020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12/27/2020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12/27/2020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12/27/2020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68DA-43BA-4508-8DE2-BA9BB7B2FA5B}"/>
              </a:ext>
            </a:extLst>
          </p:cNvPr>
          <p:cNvSpPr>
            <a:spLocks noGrp="1"/>
          </p:cNvSpPr>
          <p:nvPr>
            <p:ph type="title"/>
          </p:nvPr>
        </p:nvSpPr>
        <p:spPr>
          <a:xfrm>
            <a:off x="1097280" y="286603"/>
            <a:ext cx="10058400" cy="1210257"/>
          </a:xfrm>
        </p:spPr>
        <p:txBody>
          <a:bodyPr anchor="b">
            <a:normAutofit/>
          </a:bodyPr>
          <a:lstStyle/>
          <a:p>
            <a:pPr algn="ctr" rtl="1"/>
            <a:r>
              <a:rPr lang="he-IL" b="1" dirty="0">
                <a:cs typeface="+mn-cs"/>
              </a:rPr>
              <a:t>על כבוד</a:t>
            </a:r>
            <a:endParaRPr lang="en-US" b="1" dirty="0">
              <a:cs typeface="+mn-cs"/>
            </a:endParaRPr>
          </a:p>
        </p:txBody>
      </p:sp>
      <p:sp>
        <p:nvSpPr>
          <p:cNvPr id="3" name="Subtitle 2">
            <a:extLst>
              <a:ext uri="{FF2B5EF4-FFF2-40B4-BE49-F238E27FC236}">
                <a16:creationId xmlns:a16="http://schemas.microsoft.com/office/drawing/2014/main" id="{A8E9CFF2-3777-4FF4-A759-8491175B0B7C}"/>
              </a:ext>
            </a:extLst>
          </p:cNvPr>
          <p:cNvSpPr>
            <a:spLocks noGrp="1"/>
          </p:cNvSpPr>
          <p:nvPr>
            <p:ph sz="half" idx="1"/>
          </p:nvPr>
        </p:nvSpPr>
        <p:spPr>
          <a:xfrm>
            <a:off x="1097280" y="2120900"/>
            <a:ext cx="4639736" cy="3748193"/>
          </a:xfrm>
        </p:spPr>
        <p:txBody>
          <a:bodyPr>
            <a:normAutofit/>
          </a:bodyPr>
          <a:lstStyle/>
          <a:p>
            <a:pPr algn="r" rtl="1"/>
            <a:r>
              <a:rPr lang="he-IL" sz="2900" dirty="0"/>
              <a:t>דצמבר 27, 2020</a:t>
            </a:r>
          </a:p>
          <a:p>
            <a:pPr algn="r" rtl="1"/>
            <a:endParaRPr lang="he-IL" sz="2900" dirty="0"/>
          </a:p>
          <a:p>
            <a:pPr algn="r" rtl="1"/>
            <a:r>
              <a:rPr lang="he-IL" sz="2900" dirty="0"/>
              <a:t>רונית בן דב</a:t>
            </a:r>
          </a:p>
          <a:p>
            <a:pPr algn="r" rtl="1"/>
            <a:r>
              <a:rPr lang="he-IL" sz="2900" dirty="0"/>
              <a:t>מיקי גרבר</a:t>
            </a:r>
          </a:p>
          <a:p>
            <a:pPr algn="r" rtl="1"/>
            <a:r>
              <a:rPr lang="he-IL" sz="2900" dirty="0"/>
              <a:t>יהודה בר שלום</a:t>
            </a:r>
            <a:endParaRPr lang="en-US" sz="2900" dirty="0"/>
          </a:p>
        </p:txBody>
      </p:sp>
      <p:pic>
        <p:nvPicPr>
          <p:cNvPr id="18434" name="Picture 2" descr="אייכה הקשר המגדל">
            <a:extLst>
              <a:ext uri="{FF2B5EF4-FFF2-40B4-BE49-F238E27FC236}">
                <a16:creationId xmlns:a16="http://schemas.microsoft.com/office/drawing/2014/main" id="{A84D7883-8627-4AEB-AE88-C460C911596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15944" y="2972333"/>
            <a:ext cx="4639736" cy="2045327"/>
          </a:xfrm>
          <a:prstGeom prst="rect">
            <a:avLst/>
          </a:prstGeom>
          <a:solidFill>
            <a:srgbClr val="FFFFFF"/>
          </a:solidFill>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DF262-FC1D-4752-A0E2-464E3E70D2E3}"/>
              </a:ext>
            </a:extLst>
          </p:cNvPr>
          <p:cNvSpPr>
            <a:spLocks noGrp="1"/>
          </p:cNvSpPr>
          <p:nvPr>
            <p:ph type="title"/>
          </p:nvPr>
        </p:nvSpPr>
        <p:spPr/>
        <p:txBody>
          <a:bodyPr/>
          <a:lstStyle/>
          <a:p>
            <a:pPr algn="ctr"/>
            <a:r>
              <a:rPr lang="en-US" dirty="0"/>
              <a:t>Who’s in charge?</a:t>
            </a:r>
          </a:p>
        </p:txBody>
      </p:sp>
      <p:pic>
        <p:nvPicPr>
          <p:cNvPr id="8194" name="Picture 2" descr="5 Ways to Deal With Difficult Students">
            <a:extLst>
              <a:ext uri="{FF2B5EF4-FFF2-40B4-BE49-F238E27FC236}">
                <a16:creationId xmlns:a16="http://schemas.microsoft.com/office/drawing/2014/main" id="{E4052C2C-18F9-4902-8ACF-B8C6211EE5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76543" y="2180412"/>
            <a:ext cx="5466832" cy="3637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278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9BF24-819B-48A7-8781-6368579A392A}"/>
              </a:ext>
            </a:extLst>
          </p:cNvPr>
          <p:cNvSpPr>
            <a:spLocks noGrp="1"/>
          </p:cNvSpPr>
          <p:nvPr>
            <p:ph type="title"/>
          </p:nvPr>
        </p:nvSpPr>
        <p:spPr>
          <a:xfrm>
            <a:off x="1097280" y="286604"/>
            <a:ext cx="10058400" cy="1191468"/>
          </a:xfrm>
        </p:spPr>
        <p:txBody>
          <a:bodyPr anchor="b">
            <a:normAutofit/>
          </a:bodyPr>
          <a:lstStyle/>
          <a:p>
            <a:pPr algn="ctr"/>
            <a:r>
              <a:rPr lang="he-IL" b="1" dirty="0">
                <a:cs typeface="+mn-cs"/>
              </a:rPr>
              <a:t>אי התאמת היררכיות</a:t>
            </a:r>
            <a:endParaRPr lang="en-US" b="1" dirty="0">
              <a:cs typeface="+mn-cs"/>
            </a:endParaRPr>
          </a:p>
        </p:txBody>
      </p:sp>
      <p:pic>
        <p:nvPicPr>
          <p:cNvPr id="9218" name="Picture 2" descr="Who's in Charge?: Free Will and the Science of the Brain: Amazon.co.uk:  Michael Gazzaniga: 9781780337753: Books">
            <a:extLst>
              <a:ext uri="{FF2B5EF4-FFF2-40B4-BE49-F238E27FC236}">
                <a16:creationId xmlns:a16="http://schemas.microsoft.com/office/drawing/2014/main" id="{AE267030-8110-40C3-B89C-66CEAF70CBF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7661202" y="2120900"/>
            <a:ext cx="2349220" cy="3748194"/>
          </a:xfrm>
          <a:prstGeom prst="rect">
            <a:avLst/>
          </a:prstGeom>
          <a:solidFill>
            <a:srgbClr val="FFFFFF"/>
          </a:solidFill>
        </p:spPr>
      </p:pic>
      <p:pic>
        <p:nvPicPr>
          <p:cNvPr id="9220" name="Picture 4" descr="WHO'S REALLY IN CHARGE OF THE WORLD. FREE GIVEAWAYS - YouTube">
            <a:extLst>
              <a:ext uri="{FF2B5EF4-FFF2-40B4-BE49-F238E27FC236}">
                <a16:creationId xmlns:a16="http://schemas.microsoft.com/office/drawing/2014/main" id="{5A2754C8-369C-4A27-AE9D-E7C257A09EAC}"/>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712109" y="2480153"/>
            <a:ext cx="5557167" cy="3112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73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0109F-F54C-4FE8-A1CF-B949A0F1F062}"/>
              </a:ext>
            </a:extLst>
          </p:cNvPr>
          <p:cNvSpPr>
            <a:spLocks noGrp="1"/>
          </p:cNvSpPr>
          <p:nvPr>
            <p:ph type="title"/>
          </p:nvPr>
        </p:nvSpPr>
        <p:spPr/>
        <p:txBody>
          <a:bodyPr/>
          <a:lstStyle/>
          <a:p>
            <a:pPr algn="ctr"/>
            <a:r>
              <a:rPr lang="es-MX" dirty="0"/>
              <a:t>Paul Gilbert</a:t>
            </a:r>
            <a:endParaRPr lang="en-US" dirty="0"/>
          </a:p>
        </p:txBody>
      </p:sp>
      <p:pic>
        <p:nvPicPr>
          <p:cNvPr id="10242" name="Picture 2" descr="Compassion-Focused Therapy to reduce stress, anxiety and depression (CFT)  :: Bloomfield Psychology">
            <a:extLst>
              <a:ext uri="{FF2B5EF4-FFF2-40B4-BE49-F238E27FC236}">
                <a16:creationId xmlns:a16="http://schemas.microsoft.com/office/drawing/2014/main" id="{94C4E76B-5AAD-48B1-8F66-26C84C89830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26540" y="2108200"/>
            <a:ext cx="5199246" cy="3760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34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olphin POD on Twitter: &quot;Fight, flight or freeze: Which one is your child's  response to stress? Fight: Angry outbursts, arguments &amp; loud protests Flight:  Running away from problems, complete avoidance Freeze: Staring">
            <a:extLst>
              <a:ext uri="{FF2B5EF4-FFF2-40B4-BE49-F238E27FC236}">
                <a16:creationId xmlns:a16="http://schemas.microsoft.com/office/drawing/2014/main" id="{780D08E7-3704-47F5-9A7D-97B22F123F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77318" y="457199"/>
            <a:ext cx="5615781" cy="5615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050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24A05-8D6A-427D-AB98-D091033F7DF9}"/>
              </a:ext>
            </a:extLst>
          </p:cNvPr>
          <p:cNvSpPr>
            <a:spLocks noGrp="1"/>
          </p:cNvSpPr>
          <p:nvPr>
            <p:ph type="title"/>
          </p:nvPr>
        </p:nvSpPr>
        <p:spPr>
          <a:xfrm>
            <a:off x="1097280" y="286603"/>
            <a:ext cx="10058400" cy="1450757"/>
          </a:xfrm>
        </p:spPr>
        <p:txBody>
          <a:bodyPr anchor="b">
            <a:normAutofit/>
          </a:bodyPr>
          <a:lstStyle/>
          <a:p>
            <a:pPr algn="ctr"/>
            <a:r>
              <a:rPr lang="he-IL" b="1" dirty="0">
                <a:cs typeface="+mn-cs"/>
              </a:rPr>
              <a:t>חזרה לשני סוגים של כבוד</a:t>
            </a:r>
            <a:endParaRPr lang="en-US" b="1" dirty="0">
              <a:cs typeface="+mn-cs"/>
            </a:endParaRPr>
          </a:p>
        </p:txBody>
      </p:sp>
      <p:sp>
        <p:nvSpPr>
          <p:cNvPr id="3" name="Content Placeholder 2">
            <a:extLst>
              <a:ext uri="{FF2B5EF4-FFF2-40B4-BE49-F238E27FC236}">
                <a16:creationId xmlns:a16="http://schemas.microsoft.com/office/drawing/2014/main" id="{36927973-2EE9-45CC-B544-D15D5BDD0363}"/>
              </a:ext>
            </a:extLst>
          </p:cNvPr>
          <p:cNvSpPr>
            <a:spLocks noGrp="1"/>
          </p:cNvSpPr>
          <p:nvPr>
            <p:ph sz="half" idx="1"/>
          </p:nvPr>
        </p:nvSpPr>
        <p:spPr>
          <a:xfrm>
            <a:off x="1097280" y="2649255"/>
            <a:ext cx="4395383" cy="3219838"/>
          </a:xfrm>
        </p:spPr>
        <p:txBody>
          <a:bodyPr>
            <a:normAutofit/>
          </a:bodyPr>
          <a:lstStyle/>
          <a:p>
            <a:pPr algn="r" rtl="1"/>
            <a:r>
              <a:rPr lang="he-IL" sz="6600" dirty="0"/>
              <a:t>הכנעה וכוחנות</a:t>
            </a:r>
            <a:endParaRPr lang="en-US" sz="6600" dirty="0"/>
          </a:p>
        </p:txBody>
      </p:sp>
      <p:pic>
        <p:nvPicPr>
          <p:cNvPr id="12290" name="Picture 2" descr="Autocratic leadership: benefits and pitfalls | Perkbox">
            <a:extLst>
              <a:ext uri="{FF2B5EF4-FFF2-40B4-BE49-F238E27FC236}">
                <a16:creationId xmlns:a16="http://schemas.microsoft.com/office/drawing/2014/main" id="{C5749143-3083-4022-BCE8-6FAC0B9FF12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15944" y="2786577"/>
            <a:ext cx="4639736" cy="2416839"/>
          </a:xfrm>
          <a:prstGeom prst="rect">
            <a:avLst/>
          </a:prstGeom>
          <a:solidFill>
            <a:srgbClr val="FFFFFF"/>
          </a:solidFill>
        </p:spPr>
      </p:pic>
    </p:spTree>
    <p:extLst>
      <p:ext uri="{BB962C8B-B14F-4D97-AF65-F5344CB8AC3E}">
        <p14:creationId xmlns:p14="http://schemas.microsoft.com/office/powerpoint/2010/main" val="1496789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E543D-3AEB-408E-AF5B-DD8BF91813CD}"/>
              </a:ext>
            </a:extLst>
          </p:cNvPr>
          <p:cNvSpPr>
            <a:spLocks noGrp="1"/>
          </p:cNvSpPr>
          <p:nvPr>
            <p:ph type="title"/>
          </p:nvPr>
        </p:nvSpPr>
        <p:spPr/>
        <p:txBody>
          <a:bodyPr/>
          <a:lstStyle/>
          <a:p>
            <a:pPr algn="ctr"/>
            <a:r>
              <a:rPr lang="he-IL" b="1" dirty="0">
                <a:cs typeface="+mn-cs"/>
              </a:rPr>
              <a:t>כבוד של הכרה</a:t>
            </a:r>
            <a:endParaRPr lang="en-US" b="1" dirty="0">
              <a:cs typeface="+mn-cs"/>
            </a:endParaRPr>
          </a:p>
        </p:txBody>
      </p:sp>
      <p:pic>
        <p:nvPicPr>
          <p:cNvPr id="13314" name="Picture 2" descr="15 slam-dunk ideas for peer recognition - Insperity">
            <a:extLst>
              <a:ext uri="{FF2B5EF4-FFF2-40B4-BE49-F238E27FC236}">
                <a16:creationId xmlns:a16="http://schemas.microsoft.com/office/drawing/2014/main" id="{76C3E812-B824-457A-8040-520F0BA6066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52145" y="2311052"/>
            <a:ext cx="6636070" cy="3125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024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50D7-D19B-4E38-982B-76578CCEB96C}"/>
              </a:ext>
            </a:extLst>
          </p:cNvPr>
          <p:cNvSpPr>
            <a:spLocks noGrp="1"/>
          </p:cNvSpPr>
          <p:nvPr>
            <p:ph type="title"/>
          </p:nvPr>
        </p:nvSpPr>
        <p:spPr>
          <a:xfrm>
            <a:off x="1097280" y="286603"/>
            <a:ext cx="10058400" cy="1197731"/>
          </a:xfrm>
        </p:spPr>
        <p:txBody>
          <a:bodyPr>
            <a:normAutofit/>
          </a:bodyPr>
          <a:lstStyle/>
          <a:p>
            <a:pPr algn="ctr"/>
            <a:r>
              <a:rPr lang="he-IL" sz="5100" b="1" dirty="0">
                <a:effectLst/>
                <a:latin typeface="Calibri" panose="020F0502020204030204" pitchFamily="34" charset="0"/>
                <a:ea typeface="Calibri" panose="020F0502020204030204" pitchFamily="34" charset="0"/>
                <a:cs typeface="Arial" panose="020B0604020202020204" pitchFamily="34" charset="0"/>
              </a:rPr>
              <a:t>זהו הישג התפתחותי</a:t>
            </a:r>
            <a:endParaRPr lang="en-US" sz="5100" b="1" dirty="0"/>
          </a:p>
        </p:txBody>
      </p:sp>
      <p:pic>
        <p:nvPicPr>
          <p:cNvPr id="14338" name="Picture 2" descr="Family is the primary place where people should... - StatusMind.com">
            <a:extLst>
              <a:ext uri="{FF2B5EF4-FFF2-40B4-BE49-F238E27FC236}">
                <a16:creationId xmlns:a16="http://schemas.microsoft.com/office/drawing/2014/main" id="{B5C06D19-900E-4FDA-9CC6-C40C45EEC4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5350" y="1970485"/>
            <a:ext cx="5551487" cy="4163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207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64A1E-F334-4759-9083-CFE8704311A5}"/>
              </a:ext>
            </a:extLst>
          </p:cNvPr>
          <p:cNvSpPr>
            <a:spLocks noGrp="1"/>
          </p:cNvSpPr>
          <p:nvPr>
            <p:ph type="title"/>
          </p:nvPr>
        </p:nvSpPr>
        <p:spPr>
          <a:xfrm>
            <a:off x="1097280" y="286603"/>
            <a:ext cx="10058400" cy="1210257"/>
          </a:xfrm>
        </p:spPr>
        <p:txBody>
          <a:bodyPr/>
          <a:lstStyle/>
          <a:p>
            <a:pPr algn="ctr"/>
            <a:r>
              <a:rPr lang="he-IL" b="1" dirty="0">
                <a:cs typeface="+mn-cs"/>
              </a:rPr>
              <a:t>שפה של כבוד בבית הספר</a:t>
            </a:r>
            <a:endParaRPr lang="en-US" b="1" dirty="0">
              <a:cs typeface="+mn-cs"/>
            </a:endParaRPr>
          </a:p>
        </p:txBody>
      </p:sp>
      <p:pic>
        <p:nvPicPr>
          <p:cNvPr id="15362" name="Picture 2" descr="Ten Tips to find a Good School for your Child">
            <a:extLst>
              <a:ext uri="{FF2B5EF4-FFF2-40B4-BE49-F238E27FC236}">
                <a16:creationId xmlns:a16="http://schemas.microsoft.com/office/drawing/2014/main" id="{0BC83D1E-6F70-4AAE-974C-8201D2C4F6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5850" y="1862542"/>
            <a:ext cx="7164724" cy="4465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519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0B5A3-5BC3-4F54-B4F7-D31E45DA307D}"/>
              </a:ext>
            </a:extLst>
          </p:cNvPr>
          <p:cNvSpPr>
            <a:spLocks noGrp="1"/>
          </p:cNvSpPr>
          <p:nvPr>
            <p:ph type="title"/>
          </p:nvPr>
        </p:nvSpPr>
        <p:spPr/>
        <p:txBody>
          <a:bodyPr/>
          <a:lstStyle/>
          <a:p>
            <a:pPr algn="ctr"/>
            <a:r>
              <a:rPr lang="he-IL" b="1" dirty="0">
                <a:cs typeface="+mn-cs"/>
              </a:rPr>
              <a:t>שפה של כבוד בשני אזורים</a:t>
            </a:r>
            <a:endParaRPr lang="en-US" b="1" dirty="0">
              <a:cs typeface="+mn-cs"/>
            </a:endParaRPr>
          </a:p>
        </p:txBody>
      </p:sp>
      <p:sp>
        <p:nvSpPr>
          <p:cNvPr id="3" name="Content Placeholder 2">
            <a:extLst>
              <a:ext uri="{FF2B5EF4-FFF2-40B4-BE49-F238E27FC236}">
                <a16:creationId xmlns:a16="http://schemas.microsoft.com/office/drawing/2014/main" id="{8CEFF219-484B-49BD-B8FD-E92A1BD575EE}"/>
              </a:ext>
            </a:extLst>
          </p:cNvPr>
          <p:cNvSpPr>
            <a:spLocks noGrp="1"/>
          </p:cNvSpPr>
          <p:nvPr>
            <p:ph idx="1"/>
          </p:nvPr>
        </p:nvSpPr>
        <p:spPr/>
        <p:txBody>
          <a:bodyPr/>
          <a:lstStyle/>
          <a:p>
            <a:pPr marL="342900" marR="0" lvl="0" indent="-342900" algn="r" rtl="1">
              <a:lnSpc>
                <a:spcPct val="107000"/>
              </a:lnSpc>
              <a:spcBef>
                <a:spcPts val="0"/>
              </a:spcBef>
              <a:spcAft>
                <a:spcPts val="0"/>
              </a:spcAft>
              <a:buFont typeface="+mj-lt"/>
              <a:buAutoNum type="arabicPeriod"/>
            </a:pPr>
            <a:r>
              <a:rPr lang="he-IL" sz="4400" dirty="0">
                <a:effectLst/>
                <a:latin typeface="Calibri" panose="020F0502020204030204" pitchFamily="34" charset="0"/>
                <a:ea typeface="Calibri" panose="020F0502020204030204" pitchFamily="34" charset="0"/>
                <a:cs typeface="Arial" panose="020B0604020202020204" pitchFamily="34" charset="0"/>
              </a:rPr>
              <a:t>הרגלים, טכסים, אופני פנייה.</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457200" marR="0" algn="r" rtl="1">
              <a:lnSpc>
                <a:spcPct val="107000"/>
              </a:lnSpc>
              <a:spcBef>
                <a:spcPts val="0"/>
              </a:spcBef>
              <a:spcAft>
                <a:spcPts val="800"/>
              </a:spcAft>
            </a:pPr>
            <a:r>
              <a:rPr lang="he-IL" sz="4400" dirty="0">
                <a:effectLst/>
                <a:latin typeface="Calibri" panose="020F0502020204030204" pitchFamily="34" charset="0"/>
                <a:ea typeface="Calibri" panose="020F0502020204030204" pitchFamily="34" charset="0"/>
                <a:cs typeface="Arial" panose="020B0604020202020204" pitchFamily="34" charset="0"/>
              </a:rPr>
              <a:t>קונפוציוס- טכסים והרגלים הם הגשר בין הרצוי למצוי וכוחם בהיותם בלתי אותנטיים!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1519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B160-F3F3-431D-B839-B5AA723B35BE}"/>
              </a:ext>
            </a:extLst>
          </p:cNvPr>
          <p:cNvSpPr>
            <a:spLocks noGrp="1"/>
          </p:cNvSpPr>
          <p:nvPr>
            <p:ph type="title"/>
          </p:nvPr>
        </p:nvSpPr>
        <p:spPr>
          <a:xfrm>
            <a:off x="1097280" y="557408"/>
            <a:ext cx="10058400" cy="1665962"/>
          </a:xfrm>
        </p:spPr>
        <p:txBody>
          <a:bodyPr>
            <a:noAutofit/>
          </a:bodyPr>
          <a:lstStyle/>
          <a:p>
            <a:pPr marL="342900" marR="0" lvl="0" indent="-342900" algn="ctr" rtl="1">
              <a:lnSpc>
                <a:spcPct val="107000"/>
              </a:lnSpc>
              <a:spcBef>
                <a:spcPts val="0"/>
              </a:spcBef>
              <a:spcAft>
                <a:spcPts val="0"/>
              </a:spcAft>
            </a:pPr>
            <a:r>
              <a:rPr lang="he-IL" sz="3300" b="1" dirty="0">
                <a:effectLst/>
                <a:latin typeface="Calibri" panose="020F0502020204030204" pitchFamily="34" charset="0"/>
                <a:ea typeface="Calibri" panose="020F0502020204030204" pitchFamily="34" charset="0"/>
                <a:cs typeface="Arial" panose="020B0604020202020204" pitchFamily="34" charset="0"/>
              </a:rPr>
              <a:t>נורמות חדשות לניהול קונפליקטים ואי הסכמות-</a:t>
            </a:r>
            <a:br>
              <a:rPr lang="en-US" sz="3300" b="1" dirty="0">
                <a:effectLst/>
                <a:latin typeface="Calibri" panose="020F0502020204030204" pitchFamily="34" charset="0"/>
                <a:ea typeface="Calibri" panose="020F0502020204030204" pitchFamily="34" charset="0"/>
                <a:cs typeface="Arial" panose="020B0604020202020204" pitchFamily="34" charset="0"/>
              </a:rPr>
            </a:br>
            <a:r>
              <a:rPr lang="he-IL" sz="3300" b="1" dirty="0">
                <a:effectLst/>
                <a:latin typeface="Calibri" panose="020F0502020204030204" pitchFamily="34" charset="0"/>
                <a:ea typeface="Calibri" panose="020F0502020204030204" pitchFamily="34" charset="0"/>
                <a:cs typeface="Arial" panose="020B0604020202020204" pitchFamily="34" charset="0"/>
              </a:rPr>
              <a:t>כאן נכנסת התרומה הייחודית של "השפה המגדלת". </a:t>
            </a:r>
            <a:br>
              <a:rPr lang="en-US" sz="3300" b="1" dirty="0">
                <a:effectLst/>
                <a:latin typeface="Calibri" panose="020F0502020204030204" pitchFamily="34" charset="0"/>
                <a:ea typeface="Calibri" panose="020F0502020204030204" pitchFamily="34" charset="0"/>
                <a:cs typeface="Arial" panose="020B0604020202020204" pitchFamily="34" charset="0"/>
              </a:rPr>
            </a:br>
            <a:endParaRPr lang="en-US" sz="3300" b="1" dirty="0"/>
          </a:p>
        </p:txBody>
      </p:sp>
      <p:sp>
        <p:nvSpPr>
          <p:cNvPr id="3" name="Content Placeholder 2">
            <a:extLst>
              <a:ext uri="{FF2B5EF4-FFF2-40B4-BE49-F238E27FC236}">
                <a16:creationId xmlns:a16="http://schemas.microsoft.com/office/drawing/2014/main" id="{543D30E2-A9B8-4728-A5FE-AC42CE29F3B1}"/>
              </a:ext>
            </a:extLst>
          </p:cNvPr>
          <p:cNvSpPr>
            <a:spLocks noGrp="1"/>
          </p:cNvSpPr>
          <p:nvPr>
            <p:ph idx="1"/>
          </p:nvPr>
        </p:nvSpPr>
        <p:spPr/>
        <p:txBody>
          <a:bodyPr>
            <a:normAutofit/>
          </a:bodyPr>
          <a:lstStyle/>
          <a:p>
            <a:pPr marL="0" marR="0" lvl="0" indent="0" algn="r" rtl="1">
              <a:lnSpc>
                <a:spcPct val="107000"/>
              </a:lnSpc>
              <a:spcBef>
                <a:spcPts val="0"/>
              </a:spcBef>
              <a:spcAft>
                <a:spcPts val="0"/>
              </a:spcAft>
              <a:buNone/>
            </a:pPr>
            <a:r>
              <a:rPr lang="he-IL" sz="34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שפה</a:t>
            </a:r>
            <a:r>
              <a:rPr lang="he-IL" sz="3400" dirty="0">
                <a:effectLst/>
                <a:latin typeface="Calibri" panose="020F0502020204030204" pitchFamily="34" charset="0"/>
                <a:ea typeface="Calibri" panose="020F0502020204030204" pitchFamily="34" charset="0"/>
                <a:cs typeface="Arial" panose="020B0604020202020204" pitchFamily="34" charset="0"/>
              </a:rPr>
              <a:t> המתאימה למצבי אי הסכמה ופער ונועדה למצבים אלה.</a:t>
            </a:r>
            <a:endParaRPr lang="en-US" sz="3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rtl="1">
              <a:lnSpc>
                <a:spcPct val="107000"/>
              </a:lnSpc>
              <a:spcBef>
                <a:spcPts val="0"/>
              </a:spcBef>
              <a:spcAft>
                <a:spcPts val="0"/>
              </a:spcAft>
              <a:buNone/>
            </a:pPr>
            <a:r>
              <a:rPr lang="he-IL" sz="34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ישנה חדילה</a:t>
            </a:r>
            <a:r>
              <a:rPr lang="he-IL" sz="3400" dirty="0">
                <a:effectLst/>
                <a:latin typeface="Calibri" panose="020F0502020204030204" pitchFamily="34" charset="0"/>
                <a:ea typeface="Calibri" panose="020F0502020204030204" pitchFamily="34" charset="0"/>
                <a:cs typeface="Arial" panose="020B0604020202020204" pitchFamily="34" charset="0"/>
              </a:rPr>
              <a:t> משימוש בצורות פנייה "מצמצמות מרחק" ללא </a:t>
            </a:r>
            <a:r>
              <a:rPr lang="he-IL" sz="34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הזמנה ברורה</a:t>
            </a:r>
            <a:r>
              <a:rPr lang="he-IL" sz="3400" dirty="0">
                <a:effectLst/>
                <a:latin typeface="Calibri" panose="020F0502020204030204" pitchFamily="34" charset="0"/>
                <a:ea typeface="Calibri" panose="020F0502020204030204" pitchFamily="34" charset="0"/>
                <a:cs typeface="Arial" panose="020B0604020202020204" pitchFamily="34" charset="0"/>
              </a:rPr>
              <a:t> של הצד השני (ייעוץ, הנחייה, פירוש, התנדבות לעשות במקום...)</a:t>
            </a:r>
            <a:endParaRPr lang="en-US" sz="34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rtl="1">
              <a:lnSpc>
                <a:spcPct val="107000"/>
              </a:lnSpc>
              <a:spcBef>
                <a:spcPts val="0"/>
              </a:spcBef>
              <a:spcAft>
                <a:spcPts val="800"/>
              </a:spcAft>
              <a:buNone/>
            </a:pPr>
            <a:r>
              <a:rPr lang="he-IL" sz="3400" b="1" dirty="0">
                <a:solidFill>
                  <a:srgbClr val="0070C0"/>
                </a:solidFill>
                <a:effectLst/>
                <a:latin typeface="Calibri" panose="020F0502020204030204" pitchFamily="34" charset="0"/>
                <a:ea typeface="Calibri" panose="020F0502020204030204" pitchFamily="34" charset="0"/>
                <a:cs typeface="Arial" panose="020B0604020202020204" pitchFamily="34" charset="0"/>
              </a:rPr>
              <a:t>שפה שמכירה</a:t>
            </a:r>
            <a:r>
              <a:rPr lang="he-IL" sz="3400" dirty="0">
                <a:effectLst/>
                <a:latin typeface="Calibri" panose="020F0502020204030204" pitchFamily="34" charset="0"/>
                <a:ea typeface="Calibri" panose="020F0502020204030204" pitchFamily="34" charset="0"/>
                <a:cs typeface="Arial" panose="020B0604020202020204" pitchFamily="34" charset="0"/>
              </a:rPr>
              <a:t> לחלוטין בזכותו של האחר לאחרות והגדרה עצמית (שפה של אוטונומיה ונבדלות)</a:t>
            </a:r>
            <a:endParaRPr lang="en-US" sz="3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1008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02E9-683B-4A39-BACB-041827863FFD}"/>
              </a:ext>
            </a:extLst>
          </p:cNvPr>
          <p:cNvSpPr>
            <a:spLocks noGrp="1"/>
          </p:cNvSpPr>
          <p:nvPr>
            <p:ph type="title"/>
          </p:nvPr>
        </p:nvSpPr>
        <p:spPr>
          <a:xfrm>
            <a:off x="1097280" y="286604"/>
            <a:ext cx="10058400" cy="1284230"/>
          </a:xfrm>
        </p:spPr>
        <p:txBody>
          <a:bodyPr anchor="b">
            <a:normAutofit/>
          </a:bodyPr>
          <a:lstStyle/>
          <a:p>
            <a:pPr algn="ctr" rtl="1"/>
            <a:r>
              <a:rPr lang="he-IL" sz="5500" b="1" dirty="0">
                <a:effectLst/>
                <a:cs typeface="+mn-cs"/>
              </a:rPr>
              <a:t>כבוד</a:t>
            </a:r>
            <a:endParaRPr lang="en-US" sz="5500" b="1" dirty="0">
              <a:cs typeface="+mn-cs"/>
            </a:endParaRPr>
          </a:p>
        </p:txBody>
      </p:sp>
      <p:pic>
        <p:nvPicPr>
          <p:cNvPr id="3074" name="Picture 2" descr="Promoting Responsive Relationships Using the &quot;Preventing Child Abuse and  Neglect: Parent-Provider Partnership in Child Care (PCAN)&quot;: Training of  Trainers • ZERO TO THREE">
            <a:extLst>
              <a:ext uri="{FF2B5EF4-FFF2-40B4-BE49-F238E27FC236}">
                <a16:creationId xmlns:a16="http://schemas.microsoft.com/office/drawing/2014/main" id="{707D21DF-0F0F-49A5-803F-BCD8B75526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596" r="25085" b="1"/>
          <a:stretch/>
        </p:blipFill>
        <p:spPr bwMode="auto">
          <a:xfrm>
            <a:off x="1097280" y="2120900"/>
            <a:ext cx="3919394" cy="3166267"/>
          </a:xfrm>
          <a:prstGeom prst="rect">
            <a:avLst/>
          </a:prstGeom>
          <a:noFill/>
        </p:spPr>
      </p:pic>
      <p:sp>
        <p:nvSpPr>
          <p:cNvPr id="135" name="Content Placeholder 3">
            <a:extLst>
              <a:ext uri="{FF2B5EF4-FFF2-40B4-BE49-F238E27FC236}">
                <a16:creationId xmlns:a16="http://schemas.microsoft.com/office/drawing/2014/main" id="{6790904A-9707-4C60-B66C-5514C9EB24A2}"/>
              </a:ext>
            </a:extLst>
          </p:cNvPr>
          <p:cNvSpPr>
            <a:spLocks noGrp="1"/>
          </p:cNvSpPr>
          <p:nvPr>
            <p:ph sz="half" idx="2"/>
          </p:nvPr>
        </p:nvSpPr>
        <p:spPr>
          <a:xfrm>
            <a:off x="5260932" y="2120900"/>
            <a:ext cx="5894748" cy="3748194"/>
          </a:xfrm>
        </p:spPr>
        <p:txBody>
          <a:bodyPr>
            <a:normAutofit/>
          </a:bodyPr>
          <a:lstStyle/>
          <a:p>
            <a:pPr algn="r" rtl="1"/>
            <a:r>
              <a:rPr lang="he-IL" sz="3100" dirty="0">
                <a:effectLst/>
                <a:latin typeface="Calibri" panose="020F0502020204030204" pitchFamily="34" charset="0"/>
                <a:ea typeface="Calibri" panose="020F0502020204030204" pitchFamily="34" charset="0"/>
                <a:cs typeface="Arial" panose="020B0604020202020204" pitchFamily="34" charset="0"/>
              </a:rPr>
              <a:t>המושג כבוד, מושג שנוי במחלוקת בתקופה שלנו. כתרבות אנו לא מחנכים עוד את ילדינו לכבוד אלא מזמינים אותם ליחסי אהבה בלבד. נובע מכוונה טובה, אבל נעדר דיוק. נובע מכך שאנו מבלבלים בין שני סוגים או שתי פנים של כבוד</a:t>
            </a:r>
            <a:endParaRPr lang="en-US" sz="3100" dirty="0"/>
          </a:p>
        </p:txBody>
      </p:sp>
    </p:spTree>
    <p:extLst>
      <p:ext uri="{BB962C8B-B14F-4D97-AF65-F5344CB8AC3E}">
        <p14:creationId xmlns:p14="http://schemas.microsoft.com/office/powerpoint/2010/main" val="340352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5">
                                            <p:txEl>
                                              <p:pRg st="0" end="0"/>
                                            </p:txEl>
                                          </p:spTgt>
                                        </p:tgtEl>
                                        <p:attrNameLst>
                                          <p:attrName>style.visibility</p:attrName>
                                        </p:attrNameLst>
                                      </p:cBhvr>
                                      <p:to>
                                        <p:strVal val="visible"/>
                                      </p:to>
                                    </p:set>
                                    <p:animEffect transition="in" filter="fade">
                                      <p:cBhvr>
                                        <p:cTn id="7" dur="500"/>
                                        <p:tgtEl>
                                          <p:spTgt spid="1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E9E86-E158-4B1A-936D-798282DB4729}"/>
              </a:ext>
            </a:extLst>
          </p:cNvPr>
          <p:cNvSpPr>
            <a:spLocks noGrp="1"/>
          </p:cNvSpPr>
          <p:nvPr>
            <p:ph type="title"/>
          </p:nvPr>
        </p:nvSpPr>
        <p:spPr>
          <a:xfrm>
            <a:off x="1097280" y="1"/>
            <a:ext cx="10058400" cy="1737360"/>
          </a:xfrm>
        </p:spPr>
        <p:txBody>
          <a:bodyPr/>
          <a:lstStyle/>
          <a:p>
            <a:pPr algn="ctr"/>
            <a:r>
              <a:rPr lang="he-IL" sz="5100" b="1" dirty="0">
                <a:cs typeface="+mn-cs"/>
              </a:rPr>
              <a:t>המשך</a:t>
            </a:r>
            <a:endParaRPr lang="en-US" sz="5100" b="1" dirty="0">
              <a:cs typeface="+mn-cs"/>
            </a:endParaRPr>
          </a:p>
        </p:txBody>
      </p:sp>
      <p:sp>
        <p:nvSpPr>
          <p:cNvPr id="3" name="Content Placeholder 2">
            <a:extLst>
              <a:ext uri="{FF2B5EF4-FFF2-40B4-BE49-F238E27FC236}">
                <a16:creationId xmlns:a16="http://schemas.microsoft.com/office/drawing/2014/main" id="{20AB1401-D986-4D13-B8C8-D2C8EDBC4700}"/>
              </a:ext>
            </a:extLst>
          </p:cNvPr>
          <p:cNvSpPr>
            <a:spLocks noGrp="1"/>
          </p:cNvSpPr>
          <p:nvPr>
            <p:ph idx="1"/>
          </p:nvPr>
        </p:nvSpPr>
        <p:spPr/>
        <p:txBody>
          <a:bodyPr>
            <a:normAutofit fontScale="62500" lnSpcReduction="20000"/>
          </a:bodyPr>
          <a:lstStyle/>
          <a:p>
            <a:pPr marL="0" indent="0" algn="r" rtl="1">
              <a:lnSpc>
                <a:spcPct val="127000"/>
              </a:lnSpc>
              <a:spcBef>
                <a:spcPts val="0"/>
              </a:spcBef>
              <a:buNone/>
            </a:pPr>
            <a:r>
              <a:rPr lang="he-IL" sz="4300" b="1" dirty="0">
                <a:solidFill>
                  <a:srgbClr val="0070C0"/>
                </a:solidFill>
                <a:latin typeface="Calibri" panose="020F0502020204030204" pitchFamily="34" charset="0"/>
                <a:ea typeface="Calibri" panose="020F0502020204030204" pitchFamily="34" charset="0"/>
                <a:cs typeface="Arial" panose="020B0604020202020204" pitchFamily="34" charset="0"/>
              </a:rPr>
              <a:t>כוללת</a:t>
            </a:r>
            <a:r>
              <a:rPr lang="he-IL" sz="4300" dirty="0">
                <a:latin typeface="Calibri" panose="020F0502020204030204" pitchFamily="34" charset="0"/>
                <a:ea typeface="Calibri" panose="020F0502020204030204" pitchFamily="34" charset="0"/>
                <a:cs typeface="Arial" panose="020B0604020202020204" pitchFamily="34" charset="0"/>
              </a:rPr>
              <a:t> את כל באי בית הספר. מעגלים של כבוד. חשוב מאד ביחס הצוות המנהל כלפי המורים ובעלי התפקידים האחרים.</a:t>
            </a:r>
            <a:endParaRPr lang="en-US" sz="43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27000"/>
              </a:lnSpc>
              <a:spcBef>
                <a:spcPts val="0"/>
              </a:spcBef>
              <a:buNone/>
            </a:pPr>
            <a:r>
              <a:rPr lang="he-IL" sz="4300" b="1" dirty="0">
                <a:solidFill>
                  <a:srgbClr val="0070C0"/>
                </a:solidFill>
                <a:latin typeface="Calibri" panose="020F0502020204030204" pitchFamily="34" charset="0"/>
                <a:ea typeface="Calibri" panose="020F0502020204030204" pitchFamily="34" charset="0"/>
                <a:cs typeface="Arial" panose="020B0604020202020204" pitchFamily="34" charset="0"/>
              </a:rPr>
              <a:t>שפה מעובדת</a:t>
            </a:r>
            <a:r>
              <a:rPr lang="he-IL" sz="4300" dirty="0">
                <a:latin typeface="Calibri" panose="020F0502020204030204" pitchFamily="34" charset="0"/>
                <a:ea typeface="Calibri" panose="020F0502020204030204" pitchFamily="34" charset="0"/>
                <a:cs typeface="Arial" panose="020B0604020202020204" pitchFamily="34" charset="0"/>
              </a:rPr>
              <a:t>, מושהית, ולא אימפולסיבית, משתלחת או מאשימה. </a:t>
            </a:r>
            <a:endParaRPr lang="en-US" sz="43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27000"/>
              </a:lnSpc>
              <a:spcBef>
                <a:spcPts val="0"/>
              </a:spcBef>
              <a:buNone/>
            </a:pPr>
            <a:r>
              <a:rPr lang="he-IL" sz="4300" b="1" dirty="0">
                <a:solidFill>
                  <a:srgbClr val="0070C0"/>
                </a:solidFill>
                <a:latin typeface="Calibri" panose="020F0502020204030204" pitchFamily="34" charset="0"/>
                <a:ea typeface="Calibri" panose="020F0502020204030204" pitchFamily="34" charset="0"/>
                <a:cs typeface="Arial" panose="020B0604020202020204" pitchFamily="34" charset="0"/>
              </a:rPr>
              <a:t>אנשי הצוות </a:t>
            </a:r>
            <a:r>
              <a:rPr lang="he-IL" sz="4300" dirty="0">
                <a:latin typeface="Calibri" panose="020F0502020204030204" pitchFamily="34" charset="0"/>
                <a:ea typeface="Calibri" panose="020F0502020204030204" pitchFamily="34" charset="0"/>
                <a:cs typeface="Arial" panose="020B0604020202020204" pitchFamily="34" charset="0"/>
              </a:rPr>
              <a:t>מחויבים לכבודם שלהם, ואינם מאפשרים פנייה בלתי מתאימה אליהם. ערים לעצמם, לרגשותיהם ולאי הנחת שלהם ואינם ממשיכים בשיח או באינטראקציה הנחווית בלתי מכבדת. </a:t>
            </a:r>
            <a:endParaRPr lang="en-US" sz="43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27000"/>
              </a:lnSpc>
              <a:spcBef>
                <a:spcPts val="0"/>
              </a:spcBef>
              <a:buNone/>
            </a:pPr>
            <a:r>
              <a:rPr lang="he-IL" sz="4300" b="1" dirty="0">
                <a:solidFill>
                  <a:srgbClr val="0070C0"/>
                </a:solidFill>
                <a:latin typeface="Calibri" panose="020F0502020204030204" pitchFamily="34" charset="0"/>
                <a:ea typeface="Calibri" panose="020F0502020204030204" pitchFamily="34" charset="0"/>
                <a:cs typeface="Arial" panose="020B0604020202020204" pitchFamily="34" charset="0"/>
              </a:rPr>
              <a:t>נוהגים באופן</a:t>
            </a:r>
            <a:r>
              <a:rPr lang="he-IL" sz="4300" dirty="0">
                <a:latin typeface="Calibri" panose="020F0502020204030204" pitchFamily="34" charset="0"/>
                <a:ea typeface="Calibri" panose="020F0502020204030204" pitchFamily="34" charset="0"/>
                <a:cs typeface="Arial" panose="020B0604020202020204" pitchFamily="34" charset="0"/>
              </a:rPr>
              <a:t> </a:t>
            </a:r>
            <a:r>
              <a:rPr lang="he-IL" sz="4300" b="1" dirty="0">
                <a:solidFill>
                  <a:srgbClr val="0070C0"/>
                </a:solidFill>
                <a:latin typeface="Calibri" panose="020F0502020204030204" pitchFamily="34" charset="0"/>
                <a:ea typeface="Calibri" panose="020F0502020204030204" pitchFamily="34" charset="0"/>
                <a:cs typeface="Arial" panose="020B0604020202020204" pitchFamily="34" charset="0"/>
              </a:rPr>
              <a:t>שאינו מאשר </a:t>
            </a:r>
            <a:r>
              <a:rPr lang="he-IL" sz="4300" dirty="0">
                <a:latin typeface="Calibri" panose="020F0502020204030204" pitchFamily="34" charset="0"/>
                <a:ea typeface="Calibri" panose="020F0502020204030204" pitchFamily="34" charset="0"/>
                <a:cs typeface="Arial" panose="020B0604020202020204" pitchFamily="34" charset="0"/>
              </a:rPr>
              <a:t>פנייה בלתי מכבדת כלפיהם גם לאחר שהסתיימה האינטראקציה ועסוקים במניעת האפשרות שיתרחש שוב.</a:t>
            </a:r>
            <a:r>
              <a:rPr lang="he-IL" sz="4000" dirty="0">
                <a:latin typeface="Calibri" panose="020F0502020204030204" pitchFamily="34" charset="0"/>
                <a:ea typeface="Calibri" panose="020F0502020204030204" pitchFamily="34" charset="0"/>
                <a:cs typeface="Arial" panose="020B0604020202020204" pitchFamily="34" charset="0"/>
              </a:rPr>
              <a:t> </a:t>
            </a:r>
            <a:endParaRPr lang="en-US" sz="4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1813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590EF-4BBC-4C44-ADF6-5D469D3875E3}"/>
              </a:ext>
            </a:extLst>
          </p:cNvPr>
          <p:cNvSpPr>
            <a:spLocks noGrp="1"/>
          </p:cNvSpPr>
          <p:nvPr>
            <p:ph type="title"/>
          </p:nvPr>
        </p:nvSpPr>
        <p:spPr>
          <a:xfrm>
            <a:off x="1097280" y="286603"/>
            <a:ext cx="10058400" cy="1821598"/>
          </a:xfrm>
        </p:spPr>
        <p:txBody>
          <a:bodyPr anchor="b">
            <a:normAutofit fontScale="90000"/>
          </a:bodyPr>
          <a:lstStyle/>
          <a:p>
            <a:pPr algn="r" rtl="1"/>
            <a:r>
              <a:rPr lang="he-IL" sz="3300" b="1" dirty="0">
                <a:effectLst/>
                <a:cs typeface="+mn-cs"/>
              </a:rPr>
              <a:t>בשפה המגדלת אם כן, מוצע סט של הנחיות ליצירת קווי תקשורת "קווי  טלפון" באמצעות מועברים מסרים מגדלים באופן המקפיד על כבוד מירבי.</a:t>
            </a:r>
            <a:br>
              <a:rPr lang="en-US" sz="3300" dirty="0">
                <a:effectLst/>
              </a:rPr>
            </a:br>
            <a:endParaRPr lang="en-US" sz="3300" dirty="0"/>
          </a:p>
        </p:txBody>
      </p:sp>
      <p:pic>
        <p:nvPicPr>
          <p:cNvPr id="16386" name="Picture 2" descr="9 Effective Communication Skills">
            <a:extLst>
              <a:ext uri="{FF2B5EF4-FFF2-40B4-BE49-F238E27FC236}">
                <a16:creationId xmlns:a16="http://schemas.microsoft.com/office/drawing/2014/main" id="{66EF4C93-9921-4D5F-9CC8-B843D89E5CA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7193" r="-1" b="18025"/>
          <a:stretch/>
        </p:blipFill>
        <p:spPr bwMode="auto">
          <a:xfrm>
            <a:off x="1097280" y="2108201"/>
            <a:ext cx="10058400" cy="3760891"/>
          </a:xfrm>
          <a:prstGeom prst="rect">
            <a:avLst/>
          </a:prstGeom>
          <a:solidFill>
            <a:srgbClr val="FFFFFF"/>
          </a:solidFill>
        </p:spPr>
      </p:pic>
    </p:spTree>
    <p:extLst>
      <p:ext uri="{BB962C8B-B14F-4D97-AF65-F5344CB8AC3E}">
        <p14:creationId xmlns:p14="http://schemas.microsoft.com/office/powerpoint/2010/main" val="131080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BC60FB9A-1C25-4102-A0C1-6B5EB5CC4C92}"/>
              </a:ext>
            </a:extLst>
          </p:cNvPr>
          <p:cNvSpPr>
            <a:spLocks noGrp="1"/>
          </p:cNvSpPr>
          <p:nvPr>
            <p:ph type="title"/>
          </p:nvPr>
        </p:nvSpPr>
        <p:spPr>
          <a:xfrm>
            <a:off x="1097280" y="286604"/>
            <a:ext cx="10058400" cy="1241572"/>
          </a:xfrm>
        </p:spPr>
        <p:txBody>
          <a:bodyPr/>
          <a:lstStyle/>
          <a:p>
            <a:pPr algn="ctr"/>
            <a:r>
              <a:rPr lang="he-IL" b="1" dirty="0">
                <a:cs typeface="+mn-cs"/>
              </a:rPr>
              <a:t>האופן בו עובר המסר</a:t>
            </a:r>
            <a:endParaRPr lang="en-US" b="1" dirty="0">
              <a:cs typeface="+mn-cs"/>
            </a:endParaRPr>
          </a:p>
        </p:txBody>
      </p:sp>
      <p:sp>
        <p:nvSpPr>
          <p:cNvPr id="3" name="Content Placeholder 2">
            <a:extLst>
              <a:ext uri="{FF2B5EF4-FFF2-40B4-BE49-F238E27FC236}">
                <a16:creationId xmlns:a16="http://schemas.microsoft.com/office/drawing/2014/main" id="{B221B843-CB8D-42E9-9376-8CEB75A384D3}"/>
              </a:ext>
            </a:extLst>
          </p:cNvPr>
          <p:cNvSpPr>
            <a:spLocks noGrp="1"/>
          </p:cNvSpPr>
          <p:nvPr>
            <p:ph sz="half" idx="1"/>
          </p:nvPr>
        </p:nvSpPr>
        <p:spPr>
          <a:xfrm>
            <a:off x="1097280" y="2120900"/>
            <a:ext cx="4639736" cy="3748193"/>
          </a:xfrm>
        </p:spPr>
        <p:txBody>
          <a:bodyPr>
            <a:normAutofit/>
          </a:bodyPr>
          <a:lstStyle/>
          <a:p>
            <a:pPr algn="r" rtl="1"/>
            <a:r>
              <a:rPr lang="he-IL" sz="4400" dirty="0">
                <a:effectLst/>
              </a:rPr>
              <a:t>דגש רב על  האופן! האופן מקדם ואפילו מרפא לא פחות מהתוכן!</a:t>
            </a:r>
            <a:endParaRPr lang="en-US" sz="4400" dirty="0">
              <a:effectLst/>
            </a:endParaRPr>
          </a:p>
          <a:p>
            <a:endParaRPr lang="en-US" dirty="0"/>
          </a:p>
        </p:txBody>
      </p:sp>
      <p:pic>
        <p:nvPicPr>
          <p:cNvPr id="17410" name="Picture 2" descr="The Communication Style of Effective Leaders | Christ Centered Life Coaching">
            <a:extLst>
              <a:ext uri="{FF2B5EF4-FFF2-40B4-BE49-F238E27FC236}">
                <a16:creationId xmlns:a16="http://schemas.microsoft.com/office/drawing/2014/main" id="{5EE69AD1-5612-4136-BCC9-2325F062B1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626"/>
          <a:stretch/>
        </p:blipFill>
        <p:spPr bwMode="auto">
          <a:xfrm>
            <a:off x="6515944" y="2120900"/>
            <a:ext cx="4639736" cy="3748194"/>
          </a:xfrm>
          <a:prstGeom prst="rect">
            <a:avLst/>
          </a:prstGeom>
          <a:solidFill>
            <a:srgbClr val="FFFFFF"/>
          </a:solidFill>
        </p:spPr>
      </p:pic>
    </p:spTree>
    <p:extLst>
      <p:ext uri="{BB962C8B-B14F-4D97-AF65-F5344CB8AC3E}">
        <p14:creationId xmlns:p14="http://schemas.microsoft.com/office/powerpoint/2010/main" val="288325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A19C6-B1C5-4CA7-97EA-9D53FF5C26C3}"/>
              </a:ext>
            </a:extLst>
          </p:cNvPr>
          <p:cNvSpPr>
            <a:spLocks noGrp="1"/>
          </p:cNvSpPr>
          <p:nvPr>
            <p:ph type="title"/>
          </p:nvPr>
        </p:nvSpPr>
        <p:spPr>
          <a:xfrm>
            <a:off x="1097280" y="286603"/>
            <a:ext cx="10058400" cy="1450757"/>
          </a:xfrm>
        </p:spPr>
        <p:txBody>
          <a:bodyPr anchor="b">
            <a:normAutofit/>
          </a:bodyPr>
          <a:lstStyle/>
          <a:p>
            <a:pPr algn="ctr"/>
            <a:r>
              <a:rPr lang="he-IL" dirty="0">
                <a:cs typeface="+mn-cs"/>
              </a:rPr>
              <a:t>תודה רבה</a:t>
            </a:r>
            <a:endParaRPr lang="en-US" dirty="0">
              <a:cs typeface="+mn-cs"/>
            </a:endParaRPr>
          </a:p>
        </p:txBody>
      </p:sp>
      <p:sp>
        <p:nvSpPr>
          <p:cNvPr id="3" name="Content Placeholder 2">
            <a:extLst>
              <a:ext uri="{FF2B5EF4-FFF2-40B4-BE49-F238E27FC236}">
                <a16:creationId xmlns:a16="http://schemas.microsoft.com/office/drawing/2014/main" id="{979DA71D-A7A5-4202-BBC8-CF2B85D677FE}"/>
              </a:ext>
            </a:extLst>
          </p:cNvPr>
          <p:cNvSpPr>
            <a:spLocks noGrp="1"/>
          </p:cNvSpPr>
          <p:nvPr>
            <p:ph sz="half" idx="1"/>
          </p:nvPr>
        </p:nvSpPr>
        <p:spPr>
          <a:xfrm>
            <a:off x="1097280" y="2972333"/>
            <a:ext cx="4639736" cy="2896760"/>
          </a:xfrm>
        </p:spPr>
        <p:txBody>
          <a:bodyPr>
            <a:normAutofit/>
          </a:bodyPr>
          <a:lstStyle/>
          <a:p>
            <a:pPr algn="r" rtl="1"/>
            <a:r>
              <a:rPr lang="he-IL" sz="3300" dirty="0"/>
              <a:t>רונית, </a:t>
            </a:r>
            <a:endParaRPr lang="es-MX" sz="3300" dirty="0"/>
          </a:p>
          <a:p>
            <a:pPr algn="r" rtl="1"/>
            <a:r>
              <a:rPr lang="he-IL" sz="3300" dirty="0"/>
              <a:t>מיקי </a:t>
            </a:r>
            <a:endParaRPr lang="es-MX" sz="3300" dirty="0"/>
          </a:p>
          <a:p>
            <a:pPr algn="r" rtl="1"/>
            <a:r>
              <a:rPr lang="he-IL" sz="3300" dirty="0"/>
              <a:t>ויהודה</a:t>
            </a:r>
            <a:endParaRPr lang="en-US" sz="3300" dirty="0"/>
          </a:p>
        </p:txBody>
      </p:sp>
      <p:pic>
        <p:nvPicPr>
          <p:cNvPr id="19458" name="Picture 2" descr="אייכה הקשר המגדל">
            <a:extLst>
              <a:ext uri="{FF2B5EF4-FFF2-40B4-BE49-F238E27FC236}">
                <a16:creationId xmlns:a16="http://schemas.microsoft.com/office/drawing/2014/main" id="{8953AB0D-12B4-4E4B-9288-C7B8492B0AF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15944" y="2972333"/>
            <a:ext cx="4639736" cy="2045327"/>
          </a:xfrm>
          <a:prstGeom prst="rect">
            <a:avLst/>
          </a:prstGeom>
          <a:solidFill>
            <a:srgbClr val="FFFFFF"/>
          </a:solidFill>
        </p:spPr>
      </p:pic>
    </p:spTree>
    <p:extLst>
      <p:ext uri="{BB962C8B-B14F-4D97-AF65-F5344CB8AC3E}">
        <p14:creationId xmlns:p14="http://schemas.microsoft.com/office/powerpoint/2010/main" val="49200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7252A-7C93-48E2-BDCE-2470F443F96D}"/>
              </a:ext>
            </a:extLst>
          </p:cNvPr>
          <p:cNvSpPr>
            <a:spLocks noGrp="1"/>
          </p:cNvSpPr>
          <p:nvPr>
            <p:ph type="title"/>
          </p:nvPr>
        </p:nvSpPr>
        <p:spPr>
          <a:xfrm>
            <a:off x="1097280" y="286603"/>
            <a:ext cx="10058400" cy="1450757"/>
          </a:xfrm>
        </p:spPr>
        <p:txBody>
          <a:bodyPr anchor="b">
            <a:normAutofit/>
          </a:bodyPr>
          <a:lstStyle/>
          <a:p>
            <a:pPr algn="ctr"/>
            <a:r>
              <a:rPr lang="he-IL" b="1" dirty="0">
                <a:cs typeface="+mn-cs"/>
              </a:rPr>
              <a:t>בכוח, בשליטה</a:t>
            </a:r>
            <a:endParaRPr lang="en-US" b="1" dirty="0">
              <a:cs typeface="+mn-cs"/>
            </a:endParaRPr>
          </a:p>
        </p:txBody>
      </p:sp>
      <p:sp>
        <p:nvSpPr>
          <p:cNvPr id="4" name="Rectangle 1">
            <a:extLst>
              <a:ext uri="{FF2B5EF4-FFF2-40B4-BE49-F238E27FC236}">
                <a16:creationId xmlns:a16="http://schemas.microsoft.com/office/drawing/2014/main" id="{C1A61FF6-8472-4793-8FEB-609A71DFC761}"/>
              </a:ext>
            </a:extLst>
          </p:cNvPr>
          <p:cNvSpPr>
            <a:spLocks noGrp="1" noChangeArrowheads="1"/>
          </p:cNvSpPr>
          <p:nvPr>
            <p:ph sz="half" idx="1"/>
          </p:nvPr>
        </p:nvSpPr>
        <p:spPr bwMode="auto">
          <a:xfrm>
            <a:off x="1097280" y="2120900"/>
            <a:ext cx="5347361" cy="3748193"/>
          </a:xfr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17457" rIns="0" bIns="-17457" numCol="1" anchorCtr="0" compatLnSpc="1">
            <a:prstTxWarp prst="textNoShape">
              <a:avLst/>
            </a:prstTxWarp>
            <a:normAutofit/>
          </a:bodyPr>
          <a:lstStyle/>
          <a:p>
            <a:pPr marL="457200" marR="0" algn="r" rtl="1">
              <a:lnSpc>
                <a:spcPct val="107000"/>
              </a:lnSpc>
              <a:spcBef>
                <a:spcPts val="0"/>
              </a:spcBef>
              <a:spcAft>
                <a:spcPts val="800"/>
              </a:spcAft>
            </a:pPr>
            <a:r>
              <a:rPr lang="he-IL" sz="4400" dirty="0">
                <a:effectLst/>
                <a:latin typeface="Calibri" panose="020F0502020204030204" pitchFamily="34" charset="0"/>
                <a:ea typeface="Calibri" panose="020F0502020204030204" pitchFamily="34" charset="0"/>
                <a:cs typeface="Arial" panose="020B0604020202020204" pitchFamily="34" charset="0"/>
              </a:rPr>
              <a:t>כבוד- שעוסק בכוחנות, שליטה, הכפפה, מעמדות  (לעיתים שפה כמו עבריינית)</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Scientology Official Allegedly Told John Travolta Not to Do Pulp Fiction">
            <a:extLst>
              <a:ext uri="{FF2B5EF4-FFF2-40B4-BE49-F238E27FC236}">
                <a16:creationId xmlns:a16="http://schemas.microsoft.com/office/drawing/2014/main" id="{356423C7-BFBB-415D-A5EA-95F0A58B39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9732" y="2318359"/>
            <a:ext cx="3669708" cy="3669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96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8B724-099B-4A13-80D0-A248B97C755F}"/>
              </a:ext>
            </a:extLst>
          </p:cNvPr>
          <p:cNvSpPr>
            <a:spLocks noGrp="1"/>
          </p:cNvSpPr>
          <p:nvPr>
            <p:ph type="title"/>
          </p:nvPr>
        </p:nvSpPr>
        <p:spPr>
          <a:xfrm>
            <a:off x="1097280" y="286603"/>
            <a:ext cx="10058400" cy="1450757"/>
          </a:xfrm>
        </p:spPr>
        <p:txBody>
          <a:bodyPr anchor="b">
            <a:normAutofit/>
          </a:bodyPr>
          <a:lstStyle/>
          <a:p>
            <a:pPr algn="ctr"/>
            <a:r>
              <a:rPr lang="he-IL" b="1" dirty="0">
                <a:cs typeface="+mn-cs"/>
              </a:rPr>
              <a:t>כבוד אצילי</a:t>
            </a:r>
            <a:endParaRPr lang="en-US" b="1" dirty="0">
              <a:cs typeface="+mn-cs"/>
            </a:endParaRPr>
          </a:p>
        </p:txBody>
      </p:sp>
      <p:sp>
        <p:nvSpPr>
          <p:cNvPr id="3" name="Content Placeholder 2">
            <a:extLst>
              <a:ext uri="{FF2B5EF4-FFF2-40B4-BE49-F238E27FC236}">
                <a16:creationId xmlns:a16="http://schemas.microsoft.com/office/drawing/2014/main" id="{21BEF091-17B9-4B27-A0D2-916D7D2BE277}"/>
              </a:ext>
            </a:extLst>
          </p:cNvPr>
          <p:cNvSpPr>
            <a:spLocks noGrp="1"/>
          </p:cNvSpPr>
          <p:nvPr>
            <p:ph sz="half" idx="1"/>
          </p:nvPr>
        </p:nvSpPr>
        <p:spPr>
          <a:xfrm>
            <a:off x="1097280" y="2120900"/>
            <a:ext cx="5860928" cy="3748193"/>
          </a:xfrm>
        </p:spPr>
        <p:txBody>
          <a:bodyPr>
            <a:normAutofit/>
          </a:bodyPr>
          <a:lstStyle/>
          <a:p>
            <a:pPr algn="r" rtl="1"/>
            <a:r>
              <a:rPr lang="he-IL" sz="4400" dirty="0"/>
              <a:t>כבוד- שעוסק בהכרה, באחרות, באי פגיעה, במרחב בינאישי מוגן.(שפה של אצילות)</a:t>
            </a:r>
            <a:endParaRPr lang="en-US" sz="4400" dirty="0"/>
          </a:p>
        </p:txBody>
      </p:sp>
      <p:pic>
        <p:nvPicPr>
          <p:cNvPr id="2050" name="Picture 2" descr="Mahatma Gandhi | Biography, Accomplishments, Death, History, &amp; Facts |  Britannica">
            <a:extLst>
              <a:ext uri="{FF2B5EF4-FFF2-40B4-BE49-F238E27FC236}">
                <a16:creationId xmlns:a16="http://schemas.microsoft.com/office/drawing/2014/main" id="{E91750E7-9F80-4D74-89AE-85246C96CA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4028" y="2120900"/>
            <a:ext cx="2539326" cy="3986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338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30282-CD9A-4A25-BB24-99421DB7862B}"/>
              </a:ext>
            </a:extLst>
          </p:cNvPr>
          <p:cNvSpPr>
            <a:spLocks noGrp="1"/>
          </p:cNvSpPr>
          <p:nvPr>
            <p:ph type="title"/>
          </p:nvPr>
        </p:nvSpPr>
        <p:spPr>
          <a:xfrm>
            <a:off x="1097280" y="286603"/>
            <a:ext cx="10058400" cy="1450757"/>
          </a:xfrm>
        </p:spPr>
        <p:txBody>
          <a:bodyPr anchor="b">
            <a:normAutofit/>
          </a:bodyPr>
          <a:lstStyle/>
          <a:p>
            <a:pPr algn="ctr"/>
            <a:r>
              <a:rPr lang="he-IL" b="1" dirty="0">
                <a:cs typeface="+mn-cs"/>
              </a:rPr>
              <a:t>ממדים של כבוד אצילי</a:t>
            </a:r>
            <a:endParaRPr lang="en-US" b="1" dirty="0">
              <a:cs typeface="+mn-cs"/>
            </a:endParaRPr>
          </a:p>
        </p:txBody>
      </p:sp>
      <p:sp>
        <p:nvSpPr>
          <p:cNvPr id="3" name="Content Placeholder 2">
            <a:extLst>
              <a:ext uri="{FF2B5EF4-FFF2-40B4-BE49-F238E27FC236}">
                <a16:creationId xmlns:a16="http://schemas.microsoft.com/office/drawing/2014/main" id="{888634C2-9EE6-43AE-BD72-F32C819F5792}"/>
              </a:ext>
            </a:extLst>
          </p:cNvPr>
          <p:cNvSpPr>
            <a:spLocks noGrp="1"/>
          </p:cNvSpPr>
          <p:nvPr>
            <p:ph sz="half" idx="1"/>
          </p:nvPr>
        </p:nvSpPr>
        <p:spPr>
          <a:xfrm>
            <a:off x="1097280" y="2120900"/>
            <a:ext cx="4639736" cy="3748193"/>
          </a:xfrm>
        </p:spPr>
        <p:txBody>
          <a:bodyPr>
            <a:normAutofit/>
          </a:bodyPr>
          <a:lstStyle/>
          <a:p>
            <a:pPr algn="r" rtl="1"/>
            <a:r>
              <a:rPr kumimoji="0" lang="he-IL" altLang="en-US" sz="4400" b="0" i="0" u="none" strike="noStrike" cap="none" normalizeH="0" baseline="0" dirty="0">
                <a:ln>
                  <a:noFill/>
                </a:ln>
                <a:effectLst/>
              </a:rPr>
              <a:t> </a:t>
            </a:r>
            <a:r>
              <a:rPr lang="he-IL" sz="4400" dirty="0"/>
              <a:t>כולל הכרה בהבדל תפקידי, הבדל גילאי, הכרת תודה.</a:t>
            </a:r>
            <a:endParaRPr lang="en-US" sz="4400" dirty="0"/>
          </a:p>
          <a:p>
            <a:pPr rtl="1"/>
            <a:endParaRPr lang="en-US" dirty="0"/>
          </a:p>
        </p:txBody>
      </p:sp>
      <p:pic>
        <p:nvPicPr>
          <p:cNvPr id="3074" name="Picture 2" descr="How to Teach Children to Respect Parents &amp; Siblings">
            <a:extLst>
              <a:ext uri="{FF2B5EF4-FFF2-40B4-BE49-F238E27FC236}">
                <a16:creationId xmlns:a16="http://schemas.microsoft.com/office/drawing/2014/main" id="{3003EE48-28CC-4A0A-9FAB-BD42E1A0C6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15944" y="2615831"/>
            <a:ext cx="4639736" cy="2758331"/>
          </a:xfrm>
          <a:prstGeom prst="rect">
            <a:avLst/>
          </a:prstGeom>
          <a:solidFill>
            <a:srgbClr val="FFFFFF"/>
          </a:solidFill>
        </p:spPr>
      </p:pic>
    </p:spTree>
    <p:extLst>
      <p:ext uri="{BB962C8B-B14F-4D97-AF65-F5344CB8AC3E}">
        <p14:creationId xmlns:p14="http://schemas.microsoft.com/office/powerpoint/2010/main" val="242279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9CACF-27D3-4E87-9E2B-A30162EF998A}"/>
              </a:ext>
            </a:extLst>
          </p:cNvPr>
          <p:cNvSpPr>
            <a:spLocks noGrp="1"/>
          </p:cNvSpPr>
          <p:nvPr>
            <p:ph type="title"/>
          </p:nvPr>
        </p:nvSpPr>
        <p:spPr>
          <a:xfrm>
            <a:off x="1097280" y="286603"/>
            <a:ext cx="10058400" cy="1450757"/>
          </a:xfrm>
        </p:spPr>
        <p:txBody>
          <a:bodyPr anchor="b">
            <a:normAutofit/>
          </a:bodyPr>
          <a:lstStyle/>
          <a:p>
            <a:pPr algn="ctr"/>
            <a:r>
              <a:rPr lang="he-IL" b="1" dirty="0">
                <a:cs typeface="+mn-cs"/>
              </a:rPr>
              <a:t>מחיר הוויתור על הכבוד</a:t>
            </a:r>
            <a:endParaRPr lang="en-US" b="1" dirty="0">
              <a:cs typeface="+mn-cs"/>
            </a:endParaRPr>
          </a:p>
        </p:txBody>
      </p:sp>
      <p:sp>
        <p:nvSpPr>
          <p:cNvPr id="3" name="Content Placeholder 2">
            <a:extLst>
              <a:ext uri="{FF2B5EF4-FFF2-40B4-BE49-F238E27FC236}">
                <a16:creationId xmlns:a16="http://schemas.microsoft.com/office/drawing/2014/main" id="{382A6FA6-5C80-4276-9FB9-C51F789F23CD}"/>
              </a:ext>
            </a:extLst>
          </p:cNvPr>
          <p:cNvSpPr>
            <a:spLocks noGrp="1"/>
          </p:cNvSpPr>
          <p:nvPr>
            <p:ph sz="half" idx="1"/>
          </p:nvPr>
        </p:nvSpPr>
        <p:spPr>
          <a:xfrm>
            <a:off x="1097280" y="2120900"/>
            <a:ext cx="4639736" cy="3748193"/>
          </a:xfrm>
        </p:spPr>
        <p:txBody>
          <a:bodyPr>
            <a:normAutofit fontScale="92500" lnSpcReduction="20000"/>
          </a:bodyPr>
          <a:lstStyle/>
          <a:p>
            <a:pPr algn="r" rtl="1"/>
            <a:r>
              <a:rPr lang="he-IL" sz="5500" dirty="0">
                <a:effectLst/>
              </a:rPr>
              <a:t>ויתור על כבוד מסוג זה, מקשה על ניהול מערכות יחסים וניהול ארגונים .</a:t>
            </a:r>
            <a:endParaRPr lang="en-US" sz="5500" dirty="0">
              <a:effectLst/>
            </a:endParaRPr>
          </a:p>
          <a:p>
            <a:endParaRPr lang="en-US" dirty="0"/>
          </a:p>
        </p:txBody>
      </p:sp>
      <p:pic>
        <p:nvPicPr>
          <p:cNvPr id="4098" name="Picture 2" descr="How to Fix your Dysfunctional Organizational Culture – Executives Pocketbook">
            <a:extLst>
              <a:ext uri="{FF2B5EF4-FFF2-40B4-BE49-F238E27FC236}">
                <a16:creationId xmlns:a16="http://schemas.microsoft.com/office/drawing/2014/main" id="{955AC0B2-B8E1-4FDB-AB9F-25093C11104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15944" y="2146497"/>
            <a:ext cx="4639736" cy="3697000"/>
          </a:xfrm>
          <a:prstGeom prst="rect">
            <a:avLst/>
          </a:prstGeom>
          <a:solidFill>
            <a:srgbClr val="FFFFFF"/>
          </a:solidFill>
        </p:spPr>
      </p:pic>
    </p:spTree>
    <p:extLst>
      <p:ext uri="{BB962C8B-B14F-4D97-AF65-F5344CB8AC3E}">
        <p14:creationId xmlns:p14="http://schemas.microsoft.com/office/powerpoint/2010/main" val="1937933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5402334F-F149-4704-BD27-0AF7560E1925}"/>
              </a:ext>
            </a:extLst>
          </p:cNvPr>
          <p:cNvSpPr>
            <a:spLocks noGrp="1"/>
          </p:cNvSpPr>
          <p:nvPr>
            <p:ph type="title"/>
          </p:nvPr>
        </p:nvSpPr>
        <p:spPr>
          <a:xfrm>
            <a:off x="1097280" y="286603"/>
            <a:ext cx="10058400" cy="1450757"/>
          </a:xfrm>
        </p:spPr>
        <p:txBody>
          <a:bodyPr/>
          <a:lstStyle/>
          <a:p>
            <a:pPr algn="ctr"/>
            <a:r>
              <a:rPr lang="he-IL" b="1" dirty="0">
                <a:cs typeface="+mn-cs"/>
              </a:rPr>
              <a:t>פרום על כבוד</a:t>
            </a:r>
            <a:endParaRPr lang="en-US" b="1" dirty="0">
              <a:cs typeface="+mn-cs"/>
            </a:endParaRPr>
          </a:p>
        </p:txBody>
      </p:sp>
      <p:sp>
        <p:nvSpPr>
          <p:cNvPr id="6" name="TextBox 5">
            <a:extLst>
              <a:ext uri="{FF2B5EF4-FFF2-40B4-BE49-F238E27FC236}">
                <a16:creationId xmlns:a16="http://schemas.microsoft.com/office/drawing/2014/main" id="{46AA230B-40EE-4163-81E4-C056B562C2E5}"/>
              </a:ext>
            </a:extLst>
          </p:cNvPr>
          <p:cNvSpPr txBox="1"/>
          <p:nvPr/>
        </p:nvSpPr>
        <p:spPr>
          <a:xfrm>
            <a:off x="1097280" y="2120900"/>
            <a:ext cx="4639736" cy="3748193"/>
          </a:xfrm>
          <a:prstGeom prst="rect">
            <a:avLst/>
          </a:prstGeom>
        </p:spPr>
        <p:txBody>
          <a:bodyPr vert="horz" lIns="0" tIns="45720" rIns="0" bIns="45720" rtlCol="0">
            <a:normAutofit fontScale="92500" lnSpcReduction="10000"/>
          </a:bodyPr>
          <a:lstStyle/>
          <a:p>
            <a:pPr marR="0" lvl="0" algn="r" rtl="1">
              <a:spcBef>
                <a:spcPts val="0"/>
              </a:spcBef>
              <a:spcAft>
                <a:spcPts val="800"/>
              </a:spcAft>
            </a:pPr>
            <a:r>
              <a:rPr lang="en-US" sz="5500" dirty="0" err="1">
                <a:solidFill>
                  <a:schemeClr val="tx1">
                    <a:lumMod val="75000"/>
                    <a:lumOff val="25000"/>
                  </a:schemeClr>
                </a:solidFill>
                <a:effectLst/>
              </a:rPr>
              <a:t>פרום</a:t>
            </a:r>
            <a:r>
              <a:rPr lang="en-US" sz="5500" dirty="0">
                <a:solidFill>
                  <a:schemeClr val="tx1">
                    <a:lumMod val="75000"/>
                    <a:lumOff val="25000"/>
                  </a:schemeClr>
                </a:solidFill>
                <a:effectLst/>
              </a:rPr>
              <a:t> – </a:t>
            </a:r>
            <a:r>
              <a:rPr lang="en-US" sz="5500" dirty="0" err="1">
                <a:solidFill>
                  <a:schemeClr val="tx1">
                    <a:lumMod val="75000"/>
                    <a:lumOff val="25000"/>
                  </a:schemeClr>
                </a:solidFill>
                <a:effectLst/>
              </a:rPr>
              <a:t>אין</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אהבה</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ללא</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כבוד</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אהבה</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ללא</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כבוד</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היא</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כוחנית</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ועוסקת</a:t>
            </a:r>
            <a:r>
              <a:rPr lang="en-US" sz="5500" dirty="0">
                <a:solidFill>
                  <a:schemeClr val="tx1">
                    <a:lumMod val="75000"/>
                    <a:lumOff val="25000"/>
                  </a:schemeClr>
                </a:solidFill>
                <a:effectLst/>
              </a:rPr>
              <a:t> </a:t>
            </a:r>
            <a:r>
              <a:rPr lang="en-US" sz="5500" dirty="0" err="1">
                <a:solidFill>
                  <a:schemeClr val="tx1">
                    <a:lumMod val="75000"/>
                    <a:lumOff val="25000"/>
                  </a:schemeClr>
                </a:solidFill>
                <a:effectLst/>
              </a:rPr>
              <a:t>בשליטה</a:t>
            </a:r>
            <a:r>
              <a:rPr lang="en-US" sz="1900" dirty="0">
                <a:solidFill>
                  <a:schemeClr val="tx1">
                    <a:lumMod val="75000"/>
                    <a:lumOff val="25000"/>
                  </a:schemeClr>
                </a:solidFill>
                <a:effectLst/>
              </a:rPr>
              <a:t>.</a:t>
            </a:r>
          </a:p>
        </p:txBody>
      </p:sp>
      <p:pic>
        <p:nvPicPr>
          <p:cNvPr id="5122" name="Picture 2" descr="Erich Fromm - Freedom From Religion Foundation">
            <a:extLst>
              <a:ext uri="{FF2B5EF4-FFF2-40B4-BE49-F238E27FC236}">
                <a16:creationId xmlns:a16="http://schemas.microsoft.com/office/drawing/2014/main" id="{6EACCE09-1213-44B1-977A-85C5335C8B4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7406540" y="2120900"/>
            <a:ext cx="2858544" cy="3748194"/>
          </a:xfrm>
          <a:prstGeom prst="rect">
            <a:avLst/>
          </a:prstGeom>
          <a:solidFill>
            <a:srgbClr val="FFFFFF"/>
          </a:solidFill>
        </p:spPr>
      </p:pic>
    </p:spTree>
    <p:extLst>
      <p:ext uri="{BB962C8B-B14F-4D97-AF65-F5344CB8AC3E}">
        <p14:creationId xmlns:p14="http://schemas.microsoft.com/office/powerpoint/2010/main" val="1043942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F458E627-6595-4C49-94C7-2375A7EEF607}"/>
              </a:ext>
            </a:extLst>
          </p:cNvPr>
          <p:cNvSpPr>
            <a:spLocks noGrp="1"/>
          </p:cNvSpPr>
          <p:nvPr>
            <p:ph type="title"/>
          </p:nvPr>
        </p:nvSpPr>
        <p:spPr>
          <a:xfrm>
            <a:off x="1097280" y="286603"/>
            <a:ext cx="10058400" cy="1450757"/>
          </a:xfrm>
        </p:spPr>
        <p:txBody>
          <a:bodyPr/>
          <a:lstStyle/>
          <a:p>
            <a:endParaRPr lang="en-US"/>
          </a:p>
        </p:txBody>
      </p:sp>
      <p:sp>
        <p:nvSpPr>
          <p:cNvPr id="3" name="Content Placeholder 2">
            <a:extLst>
              <a:ext uri="{FF2B5EF4-FFF2-40B4-BE49-F238E27FC236}">
                <a16:creationId xmlns:a16="http://schemas.microsoft.com/office/drawing/2014/main" id="{C64D7135-2FD9-4BF6-BAAE-3FE65C84A733}"/>
              </a:ext>
            </a:extLst>
          </p:cNvPr>
          <p:cNvSpPr>
            <a:spLocks noGrp="1"/>
          </p:cNvSpPr>
          <p:nvPr>
            <p:ph sz="half" idx="1"/>
          </p:nvPr>
        </p:nvSpPr>
        <p:spPr>
          <a:xfrm>
            <a:off x="1097280" y="613776"/>
            <a:ext cx="4639736" cy="5255318"/>
          </a:xfrm>
        </p:spPr>
        <p:txBody>
          <a:bodyPr>
            <a:noAutofit/>
          </a:bodyPr>
          <a:lstStyle/>
          <a:p>
            <a:pPr marL="0" marR="0" lvl="0" indent="0" algn="r" rtl="1">
              <a:spcBef>
                <a:spcPts val="0"/>
              </a:spcBef>
              <a:spcAft>
                <a:spcPts val="0"/>
              </a:spcAft>
              <a:buNone/>
            </a:pPr>
            <a:r>
              <a:rPr lang="he-IL" sz="3300" dirty="0">
                <a:effectLst/>
              </a:rPr>
              <a:t>שפה של אהבה- שפה של צמצום מרחק בינאישי, אינטימיות, מגע. </a:t>
            </a:r>
            <a:endParaRPr lang="en-US" sz="3300" dirty="0">
              <a:effectLst/>
            </a:endParaRPr>
          </a:p>
          <a:p>
            <a:pPr marL="365760" marR="0" indent="0" algn="r" rtl="1">
              <a:spcBef>
                <a:spcPts val="0"/>
              </a:spcBef>
              <a:spcAft>
                <a:spcPts val="0"/>
              </a:spcAft>
              <a:buNone/>
            </a:pPr>
            <a:r>
              <a:rPr lang="he-IL" sz="3300" dirty="0">
                <a:effectLst/>
              </a:rPr>
              <a:t>שפה של כבוד- שפה של מרחק בינאישי בטוח ומתאים.</a:t>
            </a:r>
            <a:endParaRPr lang="en-US" sz="3300" dirty="0">
              <a:effectLst/>
            </a:endParaRPr>
          </a:p>
          <a:p>
            <a:pPr marL="457200" marR="0" algn="r" rtl="1">
              <a:spcBef>
                <a:spcPts val="0"/>
              </a:spcBef>
              <a:spcAft>
                <a:spcPts val="800"/>
              </a:spcAft>
            </a:pPr>
            <a:r>
              <a:rPr lang="he-IL" sz="3300" dirty="0">
                <a:effectLst/>
              </a:rPr>
              <a:t>התנועה הבריאה היא באופן מתאים וגמיש בין השתיים!</a:t>
            </a:r>
            <a:endParaRPr lang="en-US" sz="3300" dirty="0">
              <a:effectLst/>
            </a:endParaRPr>
          </a:p>
          <a:p>
            <a:pPr algn="r"/>
            <a:endParaRPr lang="en-US" sz="3300" dirty="0"/>
          </a:p>
        </p:txBody>
      </p:sp>
      <p:pic>
        <p:nvPicPr>
          <p:cNvPr id="6146" name="Picture 2" descr="Love and Honor (2006) Movie. Where To Watch Streaming Online &amp; Reviews">
            <a:extLst>
              <a:ext uri="{FF2B5EF4-FFF2-40B4-BE49-F238E27FC236}">
                <a16:creationId xmlns:a16="http://schemas.microsoft.com/office/drawing/2014/main" id="{62C7F050-2584-46D9-BE25-6AC9F5DE4D7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54986" y="417252"/>
            <a:ext cx="3627952" cy="5451842"/>
          </a:xfrm>
          <a:prstGeom prst="rect">
            <a:avLst/>
          </a:prstGeom>
          <a:solidFill>
            <a:srgbClr val="FFFFFF"/>
          </a:solidFill>
        </p:spPr>
      </p:pic>
    </p:spTree>
    <p:extLst>
      <p:ext uri="{BB962C8B-B14F-4D97-AF65-F5344CB8AC3E}">
        <p14:creationId xmlns:p14="http://schemas.microsoft.com/office/powerpoint/2010/main" val="287988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10718-5DA6-440E-8D0C-A47B9F3C5851}"/>
              </a:ext>
            </a:extLst>
          </p:cNvPr>
          <p:cNvSpPr>
            <a:spLocks noGrp="1"/>
          </p:cNvSpPr>
          <p:nvPr>
            <p:ph type="title"/>
          </p:nvPr>
        </p:nvSpPr>
        <p:spPr>
          <a:xfrm>
            <a:off x="643466" y="786383"/>
            <a:ext cx="3517567" cy="2093975"/>
          </a:xfrm>
        </p:spPr>
        <p:txBody>
          <a:bodyPr anchor="b">
            <a:normAutofit/>
          </a:bodyPr>
          <a:lstStyle/>
          <a:p>
            <a:pPr algn="ctr"/>
            <a:r>
              <a:rPr lang="he-IL" sz="4400" dirty="0"/>
              <a:t>היררכיות</a:t>
            </a:r>
            <a:endParaRPr lang="en-US" sz="4400" dirty="0"/>
          </a:p>
        </p:txBody>
      </p:sp>
      <p:pic>
        <p:nvPicPr>
          <p:cNvPr id="7170" name="Picture 2" descr="Hierarchy and Politics: The Never-Ending Story (Korach 5776) - Rabbi Sacks">
            <a:extLst>
              <a:ext uri="{FF2B5EF4-FFF2-40B4-BE49-F238E27FC236}">
                <a16:creationId xmlns:a16="http://schemas.microsoft.com/office/drawing/2014/main" id="{03B28138-45D6-4FC3-B8E0-BA055FCFE59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458984" y="1602351"/>
            <a:ext cx="5928344" cy="3715652"/>
          </a:xfrm>
          <a:prstGeom prst="rect">
            <a:avLst/>
          </a:prstGeom>
          <a:solidFill>
            <a:srgbClr val="FFFFFF"/>
          </a:solidFill>
        </p:spPr>
      </p:pic>
      <p:sp>
        <p:nvSpPr>
          <p:cNvPr id="71" name="Text Placeholder 3">
            <a:extLst>
              <a:ext uri="{FF2B5EF4-FFF2-40B4-BE49-F238E27FC236}">
                <a16:creationId xmlns:a16="http://schemas.microsoft.com/office/drawing/2014/main" id="{DA55C762-9FAF-4E4B-89BF-1F6DA92D0E76}"/>
              </a:ext>
            </a:extLst>
          </p:cNvPr>
          <p:cNvSpPr>
            <a:spLocks noGrp="1"/>
          </p:cNvSpPr>
          <p:nvPr>
            <p:ph type="body" sz="half" idx="2"/>
          </p:nvPr>
        </p:nvSpPr>
        <p:spPr>
          <a:xfrm>
            <a:off x="643465" y="3043050"/>
            <a:ext cx="3517567" cy="3064505"/>
          </a:xfrm>
        </p:spPr>
        <p:txBody>
          <a:bodyPr>
            <a:normAutofit/>
          </a:bodyPr>
          <a:lstStyle/>
          <a:p>
            <a:pPr algn="ctr"/>
            <a:r>
              <a:rPr lang="he-IL" sz="3200" dirty="0"/>
              <a:t>פיטרסון</a:t>
            </a:r>
            <a:endParaRPr lang="en-US" sz="3200" dirty="0"/>
          </a:p>
        </p:txBody>
      </p:sp>
    </p:spTree>
    <p:extLst>
      <p:ext uri="{BB962C8B-B14F-4D97-AF65-F5344CB8AC3E}">
        <p14:creationId xmlns:p14="http://schemas.microsoft.com/office/powerpoint/2010/main" val="2008851645"/>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docProps/app.xml><?xml version="1.0" encoding="utf-8"?>
<Properties xmlns="http://schemas.openxmlformats.org/officeDocument/2006/extended-properties" xmlns:vt="http://schemas.openxmlformats.org/officeDocument/2006/docPropsVTypes">
  <TotalTime>20</TotalTime>
  <Words>434</Words>
  <Application>Microsoft Office PowerPoint</Application>
  <PresentationFormat>מסך רחב</PresentationFormat>
  <Paragraphs>50</Paragraphs>
  <Slides>23</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23</vt:i4>
      </vt:variant>
    </vt:vector>
  </HeadingPairs>
  <TitlesOfParts>
    <vt:vector size="27" baseType="lpstr">
      <vt:lpstr>Bookman Old Style</vt:lpstr>
      <vt:lpstr>Calibri</vt:lpstr>
      <vt:lpstr>Franklin Gothic Book</vt:lpstr>
      <vt:lpstr>1_RetrospectVTI</vt:lpstr>
      <vt:lpstr>על כבוד</vt:lpstr>
      <vt:lpstr>כבוד</vt:lpstr>
      <vt:lpstr>בכוח, בשליטה</vt:lpstr>
      <vt:lpstr>כבוד אצילי</vt:lpstr>
      <vt:lpstr>ממדים של כבוד אצילי</vt:lpstr>
      <vt:lpstr>מחיר הוויתור על הכבוד</vt:lpstr>
      <vt:lpstr>פרום על כבוד</vt:lpstr>
      <vt:lpstr>מצגת של PowerPoint‏</vt:lpstr>
      <vt:lpstr>היררכיות</vt:lpstr>
      <vt:lpstr>Who’s in charge?</vt:lpstr>
      <vt:lpstr>אי התאמת היררכיות</vt:lpstr>
      <vt:lpstr>Paul Gilbert</vt:lpstr>
      <vt:lpstr>מצגת של PowerPoint‏</vt:lpstr>
      <vt:lpstr>חזרה לשני סוגים של כבוד</vt:lpstr>
      <vt:lpstr>כבוד של הכרה</vt:lpstr>
      <vt:lpstr>זהו הישג התפתחותי</vt:lpstr>
      <vt:lpstr>שפה של כבוד בבית הספר</vt:lpstr>
      <vt:lpstr>שפה של כבוד בשני אזורים</vt:lpstr>
      <vt:lpstr>נורמות חדשות לניהול קונפליקטים ואי הסכמות- כאן נכנסת התרומה הייחודית של "השפה המגדלת".  </vt:lpstr>
      <vt:lpstr>המשך</vt:lpstr>
      <vt:lpstr>בשפה המגדלת אם כן, מוצע סט של הנחיות ליצירת קווי תקשורת "קווי  טלפון" באמצעות מועברים מסרים מגדלים באופן המקפיד על כבוד מירבי. </vt:lpstr>
      <vt:lpstr>האופן בו עובר המסר</vt:lpstr>
      <vt:lpstr>תודה רבה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על כבוד</dc:title>
  <dc:creator>Yehuda Bar Shalom</dc:creator>
  <cp:lastModifiedBy>דורית בן יוסף</cp:lastModifiedBy>
  <cp:revision>2</cp:revision>
  <dcterms:created xsi:type="dcterms:W3CDTF">2020-12-26T19:16:03Z</dcterms:created>
  <dcterms:modified xsi:type="dcterms:W3CDTF">2020-12-27T16:26:47Z</dcterms:modified>
</cp:coreProperties>
</file>