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0"/>
  </p:notesMasterIdLst>
  <p:sldIdLst>
    <p:sldId id="613" r:id="rId2"/>
    <p:sldId id="667" r:id="rId3"/>
    <p:sldId id="614" r:id="rId4"/>
    <p:sldId id="675" r:id="rId5"/>
    <p:sldId id="671" r:id="rId6"/>
    <p:sldId id="672" r:id="rId7"/>
    <p:sldId id="677" r:id="rId8"/>
    <p:sldId id="616" r:id="rId9"/>
    <p:sldId id="617" r:id="rId10"/>
    <p:sldId id="615" r:id="rId11"/>
    <p:sldId id="618" r:id="rId12"/>
    <p:sldId id="674" r:id="rId13"/>
    <p:sldId id="619" r:id="rId14"/>
    <p:sldId id="620" r:id="rId15"/>
    <p:sldId id="621" r:id="rId16"/>
    <p:sldId id="679" r:id="rId17"/>
    <p:sldId id="680" r:id="rId18"/>
    <p:sldId id="623" r:id="rId19"/>
    <p:sldId id="624" r:id="rId20"/>
    <p:sldId id="576" r:id="rId21"/>
    <p:sldId id="577" r:id="rId22"/>
    <p:sldId id="578" r:id="rId23"/>
    <p:sldId id="669" r:id="rId24"/>
    <p:sldId id="580" r:id="rId25"/>
    <p:sldId id="622" r:id="rId26"/>
    <p:sldId id="627" r:id="rId27"/>
    <p:sldId id="628" r:id="rId28"/>
    <p:sldId id="629" r:id="rId29"/>
  </p:sldIdLst>
  <p:sldSz cx="12192000" cy="6858000"/>
  <p:notesSz cx="6888163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5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FF"/>
    <a:srgbClr val="E0EAFF"/>
    <a:srgbClr val="FA9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1A12A-6841-41F9-BBAC-E2AD377E9A0E}" v="105" dt="2020-11-12T18:04:45.524"/>
    <p1510:client id="{C9FE8729-C052-4D0A-9C5C-5AA8E977936F}" v="377" dt="2020-11-11T21:32:39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9502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>
        <p:guide orient="horz" pos="504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9-09-07T08:46:03.19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9610 579 0,'-47'0'281,"-141"0"-281,0-47 16,0 0-16,0 0 16,-48 0-16,48 0 15,47 0-15,47 47 16,0 0-16,0 0 16,47 0-1,0 0-15,-47 0 31,0 0-31,47 0 16,-94 0-16,-48 0 16,95 0-16,-47 0 15,0 0-15,47 0 16,-47 0-16,94 0 16,0 0-16,0 0 15,0 0-15,0 47 16,-47 0-1,0-47-15,-47 0 16,-1 47-16,1 0 16,47 0-16,-47 0 15,-47 0-15,47 0 16,47-47-16,-94 47 16,94 0-16,-48 0 15,48 0-15,0 0 16,0 0-16,47-47 15,-47 47-15,-47 0 16,94 0-16,-94 0 16,47-47-16,-47 47 15,47 0-15,-48 0 16,48 0-16,0 0 16,0-47-16,0 47 15,47 0-15,47 1 16,-47-48-16,0 47 15,47 0-15,-47-47 16,0 0-16,0 47 16,47 0-16,0 0 15,-47-47-15,0 47 16,0 47-16,0 0 16,0-47-1,0 0 1,0 0-16,0-47 15,47 47-15,-47 0 16,0 0-16,47 0 16,-47 0-16,0 0 15,-1 47-15,1-47 0,47 0 16,-47 0 0,47 0-16,-47 0 15,0 1-15,47-1 16,-47 0-16,0 0 15,47 0-15,0 0 16,-47 0 0,0 0-1,0 47 1,47 0-16,-47-47 16,0 0-1,47 0-15,0 0 16,-47 0-1,0 0-15,47 0 16,-47 0-16,47 0 16,0 0-16,-47 0 15,0 0-15,47 0 32,0 0-32,-47 0 15,0-47-15,47 48 16,-47-1-16,47 0 15,0 0 1,-47 0-16,0 0 16,47 0-1,0 0 1,0 0-16,0 0 16,0 0-1,0 0-15,0 0 16,-47 0-1,47 0 1,0 0-16,0 0 16,0 0-1,0 0-15,0 0 16,0 0 0,0 0-16,0 0 15,0 0 1,0 0-1,0 0-15,0 0 16,0 1-16,0-1 16,0 47-1,0-47-15,0 0 16,0 0-16,0 0 16,0 0-16,0 0 15,0 0-15,0 0 16,0 0-16,0 0 15,0 0-15,0 0 16,0 0-16,0 0 16,0 0-16,0 0 15,0 0 1,0 0-16,0 47 16,0-47-1,0 47-15,0 48 16,0-95-16,0 94 15,0 0-15,0-47 16,0 47-16,0 0 16,0-94-16,0 94 15,0-47-15,0 0 16,-47 1-16,47 46 16,-47-94-16,47 94 15,-47 0-15,47-94 0,0 47 16,-47 0-16,47-47 15,-48 47 1,48 0-16,-47-47 16,47 47-16,0 47 0,0-93 15,0 46-15,-47-47 16,47 0 0,-47 47-1,47-47-15,-47 0 0,47 0 16,0 0-1,0 47-15,-47-94 16,47 47-16,0 0 16,-47-47-1,47 94-15,0-47 0,0 0 32,-47 47-32,0 0 15,0-47 1,0 0-16,47 47 0,-47 1 0,0-48 15,0 47-15,0 0 16,0-47-16,0 94 16,47-94-16,0 0 15,-47 0-15,47 94 16,-47-141-16,47 47 16,0 0-16,-47-47 15,0 94-15,47-47 16,-47 0-16,47 47 15,0-47-15,0 0 16,0 1-16,0-1 16,0 47-16,0 0 15,0-47-15,0 47 16,0 0 0,0-47-16,47-47 15,-47 94-15,0-47 16,0 0-1,0 47-15,0-47 16,0 0-16,47 0 16,-47 0-1,0 47-15,47-94 0,-47 94 16,0 1-16,47-95 16,-47 94-16,0 0 15,47 0 1,-47-47-16,47 47 15,0 0-15,0-47 16,0 0-16,-47 47 16,47-47-16,-47 0 15,47 0-15,-47 0 16,47-47-16,-47 47 16,0 0-16,47 47 15,-47-47 1,47-47-16,0 47 15,-47 48-15,47-48 32,0 47-32,0-94 0,-47 94 15,47-47-15,0 47 16,0-47-16,-47 0 16,48 0-16,-48 0 15,47-47-15,-47 47 16,47 0-16,-47 0 15,47 0-15,0 47 16,0-47-16,-47 47 16,47-47-16,-47 0 15,47-47-15,0 94 16,-47-47-16,0 1 16,0-1-1,47 0 1,-47 0-16,0 0 15,47 0 1,-47 0-16,0 0 16,0 0-1,0 0 1,0 0-16,0 0 16,0 0-1,0 0-15,0 0 16,0 0-1,0 0-15,0 0 16,47 0-16,-47 0 16,47 0-16,-47 0 15,47 0-15,-47 0 16,0 47-16,47-47 16,-47 1-16,47 46 0,0-94 15,0 94 1,-47 0-16,47-94 15,0 47-15,0 47 16,0-47 0,0 0-16,0 0 15,0 0-15,0 0 16,0 0 0,1 0-1,-1 0-15,0 0 16,0-47-16,-47 47 15,47 0-15,0 0 16,0 0 0,0 0-1,0-47-15,-47 47 0,47 0 16,47 0-16,-47 1 16,94-48-16,-47 0 15,-47 0 1,94 47-16,-47-47 0,0 47 15,48 0-15,-95-47 16,47 47-16,-47 0 16,0-47-16,0 0 15,47 0 1,-47 0-16,0 0 0,47 0 16,0 0-1,0 0-15,47 0 16,0 0-16,48 47 15,-48-47-15,47 47 16,0 0-16,0 0 16,0-47-16,0 47 15,-47 0-15,48 0 16,-48 0-16,47 47 16,-47-47-16,47 0 15,-94 0-15,94 0 16,95 0-16,-95 0 15,-47 0-15,47 0 16,0 0-16,-47 0 16,0-47-16,-47 47 15,48 1-15,-1-48 16,-47 47-16,47 0 16,0-47-16,47 47 15,-94-47-15,94 0 16,-47 47-16,48 0 15,-48-47-15,47 47 16,0-47-16,47 47 16,0-47-16,48 0 15,-48 0-15,0 0 16,94 0-16,-94 47 16,-46-47-16,-1 47 15,-47-47-15,47 0 16,0 0-16,0 0 15,0-47-15,1-47 16,-95 47-16,94-47 16,0 0-16,-47 47 15,47-95-15,0 48 16,48-47-16,-48 47 16,0-47-16,-47 0 15,0 0-15,0 47 16,0 0-16,-94-47 15,-47 94-15,94-95 16,-47 1-16,47 0 16,1 47-16,-1-47 15,0 0-15,-47-47 16,0 47-16,47-48 16,0 1-16,0 0 15,-47 0-15,0 0 16,0 94-16,-47-47 15,47 0-15,0-1 16,0 48-16,0-47 16,0 0-16,0 0 15,-47 47-15,47-47 16,0 0-16,-47 47 16,47-47-16,-47-1 15,47 1-15,1 47 16,-48-47-16,0 0 15,0 47-15,0-47 16,0 0-16,47 47 16,-47-47-16,0-1 15,0 1-15,0 0 16,0 0-16,0 0 16,0 47-16,0-47 15,0 0-15,0 0 16,0-48-16,0 1 15,0 47-15,0 47 16,47-47-16,-47 47 16,0 0-16,0-47 15,0 0-15,0 47 16,0-48-16,0 1 16,0 47-16,0-47 15,-47 0-15,47-47 16,0 94-16,0-94 15,0 47-15,0 47 16,-47-95-16,47 48 16,0 0-16,0 47 15,0-47-15,0 0 16,0 47-16,0-47 16,0 0-16,47 46 15,-47-46-15,0 0 16,0 47-16,47-47 15,-47 0-15,0 0 16,0 47-16,47-47 16,-47 0-16,47 46 15,-47 1-15,47-47 16,0 94-16,-47-47 16,47 0-16,-47 0 15,0 47 1,0 0-16,0 0 15,0-47-15,0 0 0,0 0 16,0 47-16,0-47 16,0 0-1,0 46 1,0 1 0,0 0-16,0 0 15,0-47 1,-47 94-16,47-47 15,0-47-15,-47 94 16,0-47-16,0-47 0,0 0 16,0 47-1,0 0-15,47-47 16,-48-47-16,1 94 16,0-47-1,0 0-15,0-48 0,0 95 16,0-47-16,47 0 15,-47 47-15,0-47 16,0 47-16,0 0 16,47 0-16,-47-47 15,0 47-15,0 0 16,47-47-16,-47 0 16,0 47-16,0 0 15,0-47 1,0-48-16,47 48 0,-47 47 15,0-47-15,0 0 16,0 47-16,0-47 16,47 47-16,-47 0 15,0 0-15,0-47 32,-1 47-17,1 0-15,0 0 16,0 0-1,-47-47-15,0 47 16,0-47 0,47 47-16,-94-48 15,47 95-15,0-47 16,47 0-16,-47 0 16,0 0-16,47 0 15,-47 0-15,-48 47 16,1-94-16,47 47 15,0-47-15,-47 0 16,0 47-16,47 0 16,0 0-16,-47 47 15,0-47-15,47 0 16,-48 0-16,1 0 16,0 0-16,47 0 0,-47 47 15,47-47 1,47 47-16,-47-47 15,0 47-15,47 0 16,-47-47 0,47 0-16,-47 47 0,-1 0 15,1-48-15,0 1 16,-47 47 0,94-47-16,-47 0 15,0 47-15,0 0 0,47-47 16,-47 47-16,47 0 15,-47 0-15,47 0 16,0 0 0,-47 0-16,47 0 15,-1 0-15,1 0 16,0 0 0,0 0-1,0 0 1,0 0-16,0 0 0,0 0 15,0 0 1,0 0-16,0 47 16,0 0-16,0-47 31,0 0-31,47 47 0,-47-47 16,0 47-16,0-47 15,47 48-15,-94-48 16,47 0-16,0 47 15,0 0-15,0-47 16,47 47-16,-47-47 16,0 0-16,0 0 31,0 0-15,-1 47-16,1-47 15,0 47 1,0-47-1,0 0 1,0 0 0,0 0-16,0 0 15,0 0 95,47 47-63,-47-47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9-09-07T08:46:18.48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fitToCurve" value="1"/>
    </inkml:brush>
  </inkml:definitions>
  <inkml:trace contextRef="#ctx0" brushRef="#br0">6880 151 0,'-94'0'234,"47"0"-203,0 0-31,0 0 16,0 0 15,-94 0-31,93 0 16,-93 0-16,0 0 15,94 0-15,0-47 16,0 47-16,0 0 78,-94 0-62,47 0-1,47 0 1,0 0-16,0-47 16,0 47-16,0 0 15,0 0-15,0 0 16,47-47-16,-47 47 15,0 0-15,0 0 16,-48 0-16,48 0 16,-94 0-1,47 0 1,47 0 0,-47 0-16,0 0 15,0 0 1,0 47-1,-47 0-15,47-47 16,47 47 0,47 0-16,-47-47 15,0 47-15,0-47 16,0 0 0,0 0-16,47 47 15,-48 0-15,1-47 16,0 47-1,0 0-15,0 0 16,-47 0 0,0 0-16,47 0 15,-47 0-15,-47 0 16,94-47-16,-47 47 16,0 0-16,47 0 15,47 1-15,-47-48 16,0 0-16,47 47 15,-47 0-15,0-47 16,0 47 0,0 0-16,-1 0 15,1 0 1,0 0 0,0-47-16,47 47 15,-94 0-15,47 0 16,0 0-1,0 0-15,0 0 0,0 0 16,0 0-16,0 0 31,0 0-31,0 0 16,0 0 0,0 0-16,47 0 15,-47 0-15,0 0 16,0-47-16,0 94 15,-47 1-15,47-1 16,0-94-16,47 94 16,-47-47-16,0 47 15,-1 0-15,1 0 16,0-47 0,0 0-16,47 0 15,-47 47-15,0-47 16,0 47-16,0-47 15,47 47-15,-47 0 16,0-47-16,0 0 16,0 48-16,47-48 15,-47 0-15,0 0 16,0 0-16,0 47 16,47-47-16,-47 0 15,0 47-15,0 47 16,0-47-16,47-47 15,-47 47-15,0 0 16,0-47-16,0 47 16,0 0-16,47-46 15,-47 46 1,47-47-16,-47 0 16,47 0-16,0 0 15,-48-47-15,48 47 16,0 0-16,0 47 15,0-47 1,0 0-16,0 0 16,0 0-16,-47 47 15,47 47-15,0-94 16,0 94-16,0 0 16,0-46-16,0-1 15,0 47-15,0-94 16,0 47-16,0-47 15,0 47-15,0 0 16,0-47-16,0 94 16,0-94-16,0 94 15,0-47-15,47 48 16,-47-48-16,0 47 16,0-94-16,48 47 15,-48 47-15,47-47 16,-47-47-16,0 94 15,0-94-15,47 47 16,-47 0-16,47-47 16,-47 0-16,0 47 15,0-46-15,0-1 16,47 0-16,-47 0 16,0 0-1,0 47 1,47-47-16,-47 0 15,47 47-15,-47-47 16,47 0-16,-47 0 16,0 0-16,0 0 15,0 47 1,0-47 0,0 0-1,0 47 1,47-47-16,0 0 15,-47 0-15,0 0 0,0 0 16,0 1 0,0-1-1,47 0 1,-47 0-16,0 0 16,47 0-16,-47 0 15,47 0 1,-47 0-1,0 0-15,0 0 16,0 0-16,47-47 0,-47 47 16,47 47-16,0 0 15,-47-47 1,0 0 0,0 0-1,47-47-15,-47 47 0,47 0 16,-47 0-16,0 0 15,0 0 1,47 0 0,-47 0-16,47 1 15,-47-1-15,47 0 16,-47 0-16,0 0 16,47 47-16,0-94 15,-47 47-15,47 0 16,-47 0-16,0 0 15,0 0 1,0 0 0,0 0-16,47 0 15,-47 0 1,47 0-16,-47 0 16,0 0-1,47-47-15,-47 47 16,0 0-16,48 0 15,-1 0 1,-47 0-16,0 0 16,47 0-1,0 0-15,-47 1 16,0-1 0,47 0-1,-47 0-15,0 0 16,47 0-1,-47 0-15,0 0 16,0 0 0,0 0-16,0 0 15,0 0 1,0 0 0,0 0-16,0 0 15,47 0 1,-47 0-16,0 0 31,0 0-31,0 0 16,0 0-1,0 0-15,0 0 16,47 0 0,0 0-1,-47 0-15,0 0 16,47-47-1,-47 48-15,47-48 16,-47 47-16,47-47 16,0 47-1,0 0 1,-47 0-16,47-47 16,-47 47-1,47-47-15,-47 47 16,47-47-16,0 0 15,0 47 1,-47 0-16,47 0 16,0-47-1,-47 47 1,47-47-16,0 47 16,0-47-16,0 47 15,0-47 1,0 0-1,1 47-15,-1-47 16,0 0 0,0 47-16,0-47 15,0 0 1,0 0-16,0 0 16,0 47-1,0-47 1,0 0-16,0 0 15,0 0 1,0 0-16,0 0 16,0 0-1,0 0 1,0 0 0,0 0-16,0 0 31,0 0-31,0 0 15,0 0 1,0 0-16,0 0 16,0 0-1,0 0 1,1 0-16,-1 0 16,0 0-1,0 0 1,0 0-1,0 0-15,0 0 32,-47-47-17,47 47 1,0 0 0,0 0 62,0 0-63,0 0 1,0 0 0,-47-47-1,47 47 16,0 0 48,0 0-79,0-47 15,94 47 1,47 0-16,1 0 15,93 0-15,47 47 16,-141-47-16,0 47 0,-47 0 16,48 0-16,-142-47 15,0 0 1,0 0-16,0-47 156,-47 0-140,47 47-16,-47-47 15,47-47-15,0 0 16,0 47 0,-47 0-1,47 0-15,0 47 16,-47-47 0,0 0-16,0 0 15,47 47 1,-47-47-16,47 0 15,0 0 1,-47-1 0,0 1-16,47 0 15,0 0 1,-47 0 0,47 0-16,0 0 15,0 0 1,-47 0-16,0 0 15,0 0 1,0 0-16,0 0 16,47 0-1,0 0 1,-47 0-16,47 47 16,-47-47-16,47 0 15,-47 0-15,47 47 16,-47-47-16,0 0 15,47 47-15,-47-47 16,47 0-16,-47 0 16,0 0-16,48 0 15,-48 0-15,47-48 16,0 1-16,-47 47 16,47 0-16,-47 0 15,0-47 1,47 47-16,0 0 15,-47 0-15,0 0 16,47 0-16,-47 0 16,47 0-16,0 0 15,-47 0-15,0 0 16,0 0 0,47 0-16,-47 0 15,47 47-15,0-47 16,-47 0-16,0 0 15,47 0 1,0 0 0,-47-1-16,0 1 15,0 0 1,0 0-16,47 0 16,-47 0-1,0 0-15,47 47 16,-47-47-16,0 0 15,0 0 1,0 0 0,47 0-16,-47 0 15,0 0 1,0 0 0,0 0-16,0 0 15,0 0 1,0 0-1,0 0-15,47 0 0,-47 0 16,0 0 0,0 0-16,0 0 15,0 0 1,47 0-16,-47-1 16,0 1-1,0-47-15,0 47 16,0-47-1,0 0-15,0 47 16,0-47 0,0 47-16,0 0 15,0 0-15,0 0 16,47 0 0,-47 0-1,47 0-15,-47 0 16,0 0-16,47-47 15,-47 47 1,0 0-16,0-47 16,0 46-1,47 1-15,-47-47 16,47 0-16,-47 47 16,47-47-16,0-47 15,0 94-15,-47-47 16,48 0-16,-1 47 15,0-47-15,-47 0 16,47 47-16,0-47 16,-47 0-16,47 46 15,-47-46 1,47 94-16,-47-94 16,47 47-16,-47 0 15,0-47-15,0 47 16,47 0-16,-47-47 15,47 47-15,0-47 16,-47 0-16,47 0 16,0 0-16,-47 0 15,47 0-15,-47-1 16,47-46-16,-47 47 16,0 47-16,47-47 15,-47 47-15,47-47 16,-47 47-16,0 0 15,0 0 1,0 0-16,0-47 16,0 47-1,0 0-15,0 0 16,0 0-16,0 0 0,0-47 16,0 47-1,0 0 1,0-1-16,-47 1 15,47 0 1,-47 47-16,47-47 16,-47 0-16,47 0 15,0 0 1,-47 0-16,0 47 16,47-47-16,-47-47 0,0 94 15,0-94-15,0 0 16,47 47-1,-47-47-15,0 0 16,0 47-16,0 0 16,47 0-16,-47 0 0,47 0 15,-47 0-15,47 0 16,-47 47-16,47-48 16,0 1-1,-48 0-15,48-47 16,-47 94-16,47-47 15,-47-47-15,47 0 32,-47 47-32,0-47 15,0 47-15,47 0 16,0-47-16,-47 47 16,47 0-16,-47-47 15,0 94 1,47-94-16,0 47 0,0 0 15,0 0-15,0 0 16,0-1-16,0-46 16,-47 47-16,47-47 15,0 47-15,0 0 16,-47-47 0,47 47-1,0 0-15,0 0 16,0-47-1,-47 47 1,47 0-16,0 0 16,-47 0-16,47 0 15,0 0-15,0 0 16,0 0-16,-47 0 16,47 0-1,0 0-15,-47 47 16,47-47-16,0-1 15,-47 48-15,47-47 16,0 0-16,-47 47 16,47-47-16,0 0 15,-47 0 1,47 0 0,-47 0-1,0 47-15,47-47 16,-47 47-16,47-47 15,-47 0-15,0 0 16,0 0 0,0 47-16,47-47 15,-47 47 1,0 0 0,47-47-16,-48 0 15,1 47 1,0-47-16,47 0 15,-47 47-15,0-47 16,0 47 78,0 0-79,0 0 1,0 0 47,0 0-48,0 0 16,0 0 1,0 0-1,0 0 16,0 0 78,0 0 78,0 0-156,0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3" y="0"/>
            <a:ext cx="2984870" cy="502835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4870" cy="502835"/>
          </a:xfrm>
          <a:prstGeom prst="rect">
            <a:avLst/>
          </a:prstGeom>
        </p:spPr>
        <p:txBody>
          <a:bodyPr vert="horz" lIns="96616" tIns="48308" rIns="96616" bIns="48308" rtlCol="1"/>
          <a:lstStyle>
            <a:lvl1pPr algn="l">
              <a:defRPr sz="1300"/>
            </a:lvl1pPr>
          </a:lstStyle>
          <a:p>
            <a:fld id="{2BE38BDF-189D-4C34-ADAB-04B3B2B3899B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16" tIns="48308" rIns="96616" bIns="48308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3" y="9519055"/>
            <a:ext cx="2984870" cy="502833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519055"/>
            <a:ext cx="2984870" cy="502833"/>
          </a:xfrm>
          <a:prstGeom prst="rect">
            <a:avLst/>
          </a:prstGeom>
        </p:spPr>
        <p:txBody>
          <a:bodyPr vert="horz" lIns="96616" tIns="48308" rIns="96616" bIns="48308" rtlCol="1" anchor="b"/>
          <a:lstStyle>
            <a:lvl1pPr algn="l">
              <a:defRPr sz="1300"/>
            </a:lvl1pPr>
          </a:lstStyle>
          <a:p>
            <a:fld id="{32DB3185-CA56-455C-B25F-3A692F8D8B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24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70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2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89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7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605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416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81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493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39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851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814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6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68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3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40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7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015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46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56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24B6-0AFD-41CE-82D1-FDFC2BCC7356}" type="datetimeFigureOut">
              <a:rPr lang="he-IL" smtClean="0"/>
              <a:t>ו'/טבת/תשפ"א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787-96BE-4372-9FB5-E9F7F62A8E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93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AFE3B3-2FD8-4E35-9C60-51738B47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e-IL" sz="54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עמדת ביטול</a:t>
            </a:r>
          </a:p>
          <a:p>
            <a:pPr marL="0" indent="0" algn="ctr"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05552-170D-4F5B-8F65-28751753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93" y="63064"/>
            <a:ext cx="9812867" cy="1325563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</a:t>
            </a:r>
            <a:r>
              <a:rPr lang="he-IL" sz="49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השלכות של עמדת הביטול על הקשר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7DCA02F-2A4F-4559-BBA9-86F816883801}"/>
              </a:ext>
            </a:extLst>
          </p:cNvPr>
          <p:cNvSpPr/>
          <p:nvPr/>
        </p:nvSpPr>
        <p:spPr>
          <a:xfrm>
            <a:off x="142663" y="896222"/>
            <a:ext cx="868182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he-IL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יחסי אלימות בתוך קשר של קירבה גורמים נזקים לקשר עצמו: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הקשר מתנהל באווירה מתוחה, לא נעימה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יש תחושה של מאבק, כוחנות, עוינות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בעיקר, יש הרגשה של ניכור, בדידות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כבר אין שניים בקשר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יש רק סובייקט אחד: הילד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ההורה הוא אובייקט הבא לשרת את הילד</a:t>
            </a:r>
          </a:p>
          <a:p>
            <a:pPr lvl="1"/>
            <a:endParaRPr lang="he-IL" sz="3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1"/>
            <a:endParaRPr lang="he-IL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Picture 4" descr="×ª××¦××ª ×ª××× × ×¢×××¨ âªlose loseâ¬â">
            <a:extLst>
              <a:ext uri="{FF2B5EF4-FFF2-40B4-BE49-F238E27FC236}">
                <a16:creationId xmlns:a16="http://schemas.microsoft.com/office/drawing/2014/main" id="{FCE7052A-E0E6-499A-A03A-02C7849B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87" y="2017686"/>
            <a:ext cx="3224849" cy="25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7098" y="290069"/>
            <a:ext cx="10515600" cy="973836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כשאנו מותקפים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8301" y="1390028"/>
            <a:ext cx="10478074" cy="490759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endParaRPr lang="he-IL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 algn="ctr">
              <a:buNone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זעם, השפלה, פחד, </a:t>
            </a:r>
          </a:p>
          <a:p>
            <a:pPr marL="457200" lvl="1" indent="0" algn="ctr">
              <a:buNone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חוסר אונים</a:t>
            </a:r>
          </a:p>
          <a:p>
            <a:pPr marL="0" indent="0" algn="ctr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he-IL" sz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התקפה חזרה (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ight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)           הימנעות (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light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/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reeze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)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             שתי התגובות לא משרתות את ההתפתחות של הילד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                                ומקבעות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יחסי שליטה</a:t>
            </a:r>
          </a:p>
        </p:txBody>
      </p:sp>
      <p:sp>
        <p:nvSpPr>
          <p:cNvPr id="4" name="חץ למטה 3"/>
          <p:cNvSpPr/>
          <p:nvPr/>
        </p:nvSpPr>
        <p:spPr>
          <a:xfrm>
            <a:off x="6096000" y="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חץ למטה 4"/>
          <p:cNvSpPr/>
          <p:nvPr/>
        </p:nvSpPr>
        <p:spPr>
          <a:xfrm rot="1666091">
            <a:off x="4258332" y="3424511"/>
            <a:ext cx="686296" cy="688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למטה 5"/>
          <p:cNvSpPr/>
          <p:nvPr/>
        </p:nvSpPr>
        <p:spPr>
          <a:xfrm rot="19688330">
            <a:off x="7313750" y="3441214"/>
            <a:ext cx="614258" cy="655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למטה 6"/>
          <p:cNvSpPr/>
          <p:nvPr/>
        </p:nvSpPr>
        <p:spPr>
          <a:xfrm>
            <a:off x="5804661" y="1317752"/>
            <a:ext cx="582677" cy="6294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A0E689-5D17-4C07-A99F-01B76BE2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0358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אז מה עושים?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060E85E-8129-49BE-B543-2C1E1335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06287"/>
            <a:ext cx="10972800" cy="5519877"/>
          </a:xfrm>
        </p:spPr>
        <p:txBody>
          <a:bodyPr>
            <a:normAutofit/>
          </a:bodyPr>
          <a:lstStyle/>
          <a:p>
            <a:pPr marL="0" indent="0" rtl="1">
              <a:lnSpc>
                <a:spcPct val="107000"/>
              </a:lnSpc>
              <a:spcAft>
                <a:spcPts val="800"/>
              </a:spcAft>
              <a:buNone/>
            </a:pPr>
            <a:endParaRPr lang="he-IL" sz="32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באזור ההתחשבות מייצרים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סביבה בהירה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he-I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באזור הכדאיות: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סביבה מוסדרת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he-I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ובאזור הביטול: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סביבה בטוחה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he-I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he-IL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3076" name="Picture 4" descr="בהירות - שער ברסלב">
            <a:extLst>
              <a:ext uri="{FF2B5EF4-FFF2-40B4-BE49-F238E27FC236}">
                <a16:creationId xmlns:a16="http://schemas.microsoft.com/office/drawing/2014/main" id="{EC06BC15-3F55-4970-B629-6D0186317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751" y="5148486"/>
            <a:ext cx="2482526" cy="13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בהירות,סדר וריפוי - Home | Facebook">
            <a:extLst>
              <a:ext uri="{FF2B5EF4-FFF2-40B4-BE49-F238E27FC236}">
                <a16:creationId xmlns:a16="http://schemas.microsoft.com/office/drawing/2014/main" id="{8D7C6358-C2E5-4D78-91AC-4898DE39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89" y="5148486"/>
            <a:ext cx="1555265" cy="15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בטיחות בעבודה - הדגשים החשובים - madas">
            <a:extLst>
              <a:ext uri="{FF2B5EF4-FFF2-40B4-BE49-F238E27FC236}">
                <a16:creationId xmlns:a16="http://schemas.microsoft.com/office/drawing/2014/main" id="{8D5802F5-DFF8-4A4A-9E02-7FDE2BE7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3" y="5192711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פנייה מגדלת במצבי ביטול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5739" y="1704514"/>
            <a:ext cx="604664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המסר באייכה מועבר על ידי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F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 נוסף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-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REE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החופש לא להיות מותקף</a:t>
            </a:r>
          </a:p>
          <a:p>
            <a:pPr marL="0" indent="0">
              <a:buNone/>
            </a:pPr>
            <a:endParaRPr lang="he-IL" dirty="0"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אנו מונעים מהילד את אפשרות שיוכל לפגוע בהורה ובמקביל גם בעצמו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הנכחה של ההורה הן במהות והן בפרקטיקה</a:t>
            </a:r>
          </a:p>
          <a:p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 descr="תוצאת תמונה עבור כלוב פתוח">
            <a:extLst>
              <a:ext uri="{FF2B5EF4-FFF2-40B4-BE49-F238E27FC236}">
                <a16:creationId xmlns:a16="http://schemas.microsoft.com/office/drawing/2014/main" id="{D2BDD279-025C-4E05-8F2B-4EE3B34A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0" y="2037530"/>
            <a:ext cx="45148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63285" y="261167"/>
            <a:ext cx="10060244" cy="1143000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מדוע לא לקבוע גם כאן חוקים מגדלים?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98728" y="1407321"/>
            <a:ext cx="9527110" cy="4351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בהסכמה או הסדרה מראש על מחיר להתנהגות אלימה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יש מידה של מתן לגיטימציה </a:t>
            </a:r>
          </a:p>
          <a:p>
            <a:pPr marL="0" indent="0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הוצאת כדור מחוץ לקו             העברה לקבוצה הנגדית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אלימות              הוצאת כרטיס אדום</a:t>
            </a: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אין מחיר לאלימות!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האלימות חורגת מ"כללי המשחק" 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לכן בעת אלימות, עוצרים את המשחק </a:t>
            </a:r>
          </a:p>
        </p:txBody>
      </p:sp>
      <p:sp>
        <p:nvSpPr>
          <p:cNvPr id="4" name="חץ למטה 3"/>
          <p:cNvSpPr/>
          <p:nvPr/>
        </p:nvSpPr>
        <p:spPr>
          <a:xfrm rot="5400000">
            <a:off x="6342888" y="29988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" name="חץ למטה 4"/>
          <p:cNvSpPr/>
          <p:nvPr/>
        </p:nvSpPr>
        <p:spPr>
          <a:xfrm rot="5400000">
            <a:off x="4212185" y="25142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362" name="Picture 2" descr="https://upload.wikimedia.org/wikipedia/commons/6/6b/Rote_Karte-RB_Salzburg_cro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293" r="11096" b="4729"/>
          <a:stretch/>
        </p:blipFill>
        <p:spPr bwMode="auto">
          <a:xfrm>
            <a:off x="8816610" y="-1"/>
            <a:ext cx="3375390" cy="68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8819728" y="0"/>
            <a:ext cx="0" cy="68580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22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6EF6B8-E9D8-4B40-ADE6-DF2567BB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42" y="107407"/>
            <a:ext cx="10662920" cy="1325563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תרגיל: </a:t>
            </a:r>
            <a:b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</a:b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עמדת ביטול?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4236F71-3D98-4225-B141-2E3F1040B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310" y="4025646"/>
            <a:ext cx="2781939" cy="244898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A0C6D98-CB03-4131-B360-CB122E3AC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6" r="3592"/>
          <a:stretch/>
        </p:blipFill>
        <p:spPr>
          <a:xfrm>
            <a:off x="3702685" y="1538968"/>
            <a:ext cx="2466975" cy="2382308"/>
          </a:xfrm>
          <a:prstGeom prst="rect">
            <a:avLst/>
          </a:prstGeom>
        </p:spPr>
      </p:pic>
      <p:pic>
        <p:nvPicPr>
          <p:cNvPr id="12292" name="Picture 4" descr="×ª××¦××ª ×ª××× × ×¢×××¨ ××× ×××¢×">
            <a:extLst>
              <a:ext uri="{FF2B5EF4-FFF2-40B4-BE49-F238E27FC236}">
                <a16:creationId xmlns:a16="http://schemas.microsoft.com/office/drawing/2014/main" id="{68CDA0C1-3552-426C-8281-FCB6B881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0" y="1796672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×ª××¦××ª ×ª××× × ×¢×××¨ âªboy throwâ¬â">
            <a:extLst>
              <a:ext uri="{FF2B5EF4-FFF2-40B4-BE49-F238E27FC236}">
                <a16:creationId xmlns:a16="http://schemas.microsoft.com/office/drawing/2014/main" id="{0148C3DF-1DAD-4ED1-8CF5-1C8C4E9C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79" y="21206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×ª××¦××ª ×ª××× × ×¢×××¨ ××× ××¢×××">
            <a:extLst>
              <a:ext uri="{FF2B5EF4-FFF2-40B4-BE49-F238E27FC236}">
                <a16:creationId xmlns:a16="http://schemas.microsoft.com/office/drawing/2014/main" id="{104B3A5A-CB27-481F-934C-AF2D3E52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80" y="1969656"/>
            <a:ext cx="2466975" cy="170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×ª××¦××ª ×ª××× × ×¢×××¨ ××× ××¢×××">
            <a:extLst>
              <a:ext uri="{FF2B5EF4-FFF2-40B4-BE49-F238E27FC236}">
                <a16:creationId xmlns:a16="http://schemas.microsoft.com/office/drawing/2014/main" id="{8C94FE39-4A59-452B-BA4F-B2844570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21" y="47169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CDFEC5A-C9C7-4880-9D15-6A76214427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" t="13733" r="1" b="11754"/>
          <a:stretch/>
        </p:blipFill>
        <p:spPr>
          <a:xfrm>
            <a:off x="8017734" y="4633384"/>
            <a:ext cx="3268399" cy="1890780"/>
          </a:xfrm>
          <a:prstGeom prst="rect">
            <a:avLst/>
          </a:prstGeom>
        </p:spPr>
      </p:pic>
      <p:sp>
        <p:nvSpPr>
          <p:cNvPr id="5" name="מתומן 4">
            <a:extLst>
              <a:ext uri="{FF2B5EF4-FFF2-40B4-BE49-F238E27FC236}">
                <a16:creationId xmlns:a16="http://schemas.microsoft.com/office/drawing/2014/main" id="{DA470D59-48F9-4DC8-B6BA-20B6183BD6DB}"/>
              </a:ext>
            </a:extLst>
          </p:cNvPr>
          <p:cNvSpPr/>
          <p:nvPr/>
        </p:nvSpPr>
        <p:spPr>
          <a:xfrm>
            <a:off x="11361735" y="2026671"/>
            <a:ext cx="447040" cy="3704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3" name="מתומן 12">
            <a:extLst>
              <a:ext uri="{FF2B5EF4-FFF2-40B4-BE49-F238E27FC236}">
                <a16:creationId xmlns:a16="http://schemas.microsoft.com/office/drawing/2014/main" id="{76461D81-3E95-4B37-8B31-F054FD4AEBC8}"/>
              </a:ext>
            </a:extLst>
          </p:cNvPr>
          <p:cNvSpPr/>
          <p:nvPr/>
        </p:nvSpPr>
        <p:spPr>
          <a:xfrm>
            <a:off x="8205759" y="1935437"/>
            <a:ext cx="447040" cy="3704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4" name="מתומן 13">
            <a:extLst>
              <a:ext uri="{FF2B5EF4-FFF2-40B4-BE49-F238E27FC236}">
                <a16:creationId xmlns:a16="http://schemas.microsoft.com/office/drawing/2014/main" id="{AE94CB2D-DBD1-453C-A5AA-2CB6F70E25DE}"/>
              </a:ext>
            </a:extLst>
          </p:cNvPr>
          <p:cNvSpPr/>
          <p:nvPr/>
        </p:nvSpPr>
        <p:spPr>
          <a:xfrm>
            <a:off x="5722620" y="1611463"/>
            <a:ext cx="447040" cy="3704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15" name="מתומן 14">
            <a:extLst>
              <a:ext uri="{FF2B5EF4-FFF2-40B4-BE49-F238E27FC236}">
                <a16:creationId xmlns:a16="http://schemas.microsoft.com/office/drawing/2014/main" id="{A1FCEB54-C1F1-4F63-ADA8-2B0898B2DD2D}"/>
              </a:ext>
            </a:extLst>
          </p:cNvPr>
          <p:cNvSpPr/>
          <p:nvPr/>
        </p:nvSpPr>
        <p:spPr>
          <a:xfrm>
            <a:off x="2572353" y="1710894"/>
            <a:ext cx="447040" cy="3704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4</a:t>
            </a:r>
          </a:p>
        </p:txBody>
      </p:sp>
      <p:sp>
        <p:nvSpPr>
          <p:cNvPr id="16" name="מתומן 15">
            <a:extLst>
              <a:ext uri="{FF2B5EF4-FFF2-40B4-BE49-F238E27FC236}">
                <a16:creationId xmlns:a16="http://schemas.microsoft.com/office/drawing/2014/main" id="{8C8E25C3-7672-48E1-BB59-28EDCB269374}"/>
              </a:ext>
            </a:extLst>
          </p:cNvPr>
          <p:cNvSpPr/>
          <p:nvPr/>
        </p:nvSpPr>
        <p:spPr>
          <a:xfrm>
            <a:off x="3255645" y="4955620"/>
            <a:ext cx="447040" cy="3704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7</a:t>
            </a:r>
          </a:p>
        </p:txBody>
      </p:sp>
      <p:sp>
        <p:nvSpPr>
          <p:cNvPr id="17" name="מתומן 16">
            <a:extLst>
              <a:ext uri="{FF2B5EF4-FFF2-40B4-BE49-F238E27FC236}">
                <a16:creationId xmlns:a16="http://schemas.microsoft.com/office/drawing/2014/main" id="{F3EFC215-5A34-4680-BB95-942DC0DF9EF2}"/>
              </a:ext>
            </a:extLst>
          </p:cNvPr>
          <p:cNvSpPr/>
          <p:nvPr/>
        </p:nvSpPr>
        <p:spPr>
          <a:xfrm>
            <a:off x="6788326" y="4584888"/>
            <a:ext cx="447040" cy="3704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6</a:t>
            </a:r>
          </a:p>
        </p:txBody>
      </p:sp>
      <p:sp>
        <p:nvSpPr>
          <p:cNvPr id="18" name="מתומן 17">
            <a:extLst>
              <a:ext uri="{FF2B5EF4-FFF2-40B4-BE49-F238E27FC236}">
                <a16:creationId xmlns:a16="http://schemas.microsoft.com/office/drawing/2014/main" id="{A820D3B3-9029-4DD4-B524-C4E286555196}"/>
              </a:ext>
            </a:extLst>
          </p:cNvPr>
          <p:cNvSpPr/>
          <p:nvPr/>
        </p:nvSpPr>
        <p:spPr>
          <a:xfrm>
            <a:off x="11080110" y="4448175"/>
            <a:ext cx="447040" cy="37041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63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5AC200-D939-48D1-8DF7-9DE50ACB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התנהגות אלימה        עמדת יחס של ביטול</a:t>
            </a:r>
            <a:endParaRPr lang="he-IL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50D54CA6-FFC5-4B97-B877-D58E22498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יש להבחין בין </a:t>
            </a:r>
            <a:r>
              <a:rPr lang="he-IL" sz="3600" u="sng" dirty="0">
                <a:solidFill>
                  <a:schemeClr val="accent1">
                    <a:lumMod val="50000"/>
                  </a:schemeClr>
                </a:solidFill>
              </a:rPr>
              <a:t>התנהגות אלימה לעמדת יחס של אלימות</a:t>
            </a:r>
          </a:p>
          <a:p>
            <a:endParaRPr lang="he-IL" sz="36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האבחנה נעשית על פי תגובתו של הילד "</a:t>
            </a:r>
            <a:r>
              <a:rPr lang="he-IL" sz="3600" u="sng" dirty="0">
                <a:solidFill>
                  <a:schemeClr val="accent1">
                    <a:lumMod val="50000"/>
                  </a:schemeClr>
                </a:solidFill>
              </a:rPr>
              <a:t>על קר</a:t>
            </a:r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"</a:t>
            </a:r>
          </a:p>
          <a:p>
            <a:endParaRPr lang="he-IL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על פי </a:t>
            </a:r>
            <a:r>
              <a:rPr lang="he-IL" sz="3600" u="sng" dirty="0">
                <a:solidFill>
                  <a:schemeClr val="accent1">
                    <a:lumMod val="50000"/>
                  </a:schemeClr>
                </a:solidFill>
              </a:rPr>
              <a:t>תחושת האחריות</a:t>
            </a:r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 של הילד על מעשיו הפוגעניים</a:t>
            </a:r>
          </a:p>
          <a:p>
            <a:endParaRPr lang="he-IL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בהיבט התפתחותי, יש באזור גילאי 3-4 </a:t>
            </a:r>
            <a:r>
              <a:rPr lang="he-IL" sz="3600" u="sng" dirty="0">
                <a:solidFill>
                  <a:schemeClr val="accent1">
                    <a:lumMod val="50000"/>
                  </a:schemeClr>
                </a:solidFill>
              </a:rPr>
              <a:t>אלימות טבעית</a:t>
            </a:r>
          </a:p>
          <a:p>
            <a:endParaRPr lang="he-I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לא שווה 3">
            <a:extLst>
              <a:ext uri="{FF2B5EF4-FFF2-40B4-BE49-F238E27FC236}">
                <a16:creationId xmlns:a16="http://schemas.microsoft.com/office/drawing/2014/main" id="{7E3008EC-32B9-4C7D-A2B4-95FEFB6A131A}"/>
              </a:ext>
            </a:extLst>
          </p:cNvPr>
          <p:cNvSpPr/>
          <p:nvPr/>
        </p:nvSpPr>
        <p:spPr>
          <a:xfrm>
            <a:off x="6096000" y="388938"/>
            <a:ext cx="914400" cy="914400"/>
          </a:xfrm>
          <a:prstGeom prst="mathNot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         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EF7C922-DECD-43EE-88B5-67D9A4946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1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E6E936-5D7C-4292-956B-AF82D835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למה הורים מתקשים להכיר בביטול הילד?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D21E8F-0191-4AD7-A0EA-4711B64E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1905"/>
            <a:ext cx="10972800" cy="48042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e-IL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e-IL" sz="3600" b="1" dirty="0">
                <a:solidFill>
                  <a:schemeClr val="tx2">
                    <a:lumMod val="75000"/>
                  </a:schemeClr>
                </a:solidFill>
              </a:rPr>
              <a:t>ציפייה להרמוניה</a:t>
            </a:r>
          </a:p>
          <a:p>
            <a:endParaRPr lang="he-IL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e-IL" sz="3600" b="1" dirty="0">
                <a:solidFill>
                  <a:schemeClr val="tx2">
                    <a:lumMod val="75000"/>
                  </a:schemeClr>
                </a:solidFill>
              </a:rPr>
              <a:t>פחד להחמיר את המצב</a:t>
            </a:r>
          </a:p>
          <a:p>
            <a:endParaRPr lang="he-IL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e-IL" sz="3600" b="1" dirty="0">
                <a:solidFill>
                  <a:schemeClr val="tx2">
                    <a:lumMod val="75000"/>
                  </a:schemeClr>
                </a:solidFill>
              </a:rPr>
              <a:t>אשמה ובושה: סימן שאני הורה גרוע</a:t>
            </a:r>
          </a:p>
          <a:p>
            <a:endParaRPr lang="he-IL" sz="3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e-IL" sz="3600" b="1" dirty="0">
                <a:solidFill>
                  <a:schemeClr val="tx2">
                    <a:lumMod val="75000"/>
                  </a:schemeClr>
                </a:solidFill>
              </a:rPr>
              <a:t>ויתור על הכבוד לטובת האהבה – במקום כבוד ואהבה</a:t>
            </a:r>
          </a:p>
          <a:p>
            <a:pPr marL="0" indent="0">
              <a:buNone/>
            </a:pPr>
            <a:endParaRPr lang="he-IL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E1EF9A0-5AD3-4EA1-96EA-D1D8D7DC3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0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672F8F-D0F8-429C-88D8-03030C05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70" y="162327"/>
            <a:ext cx="11461530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תגובות ההורה לעמדת ביטול: יצירת "משבר"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38C3D4-85AC-482A-B76B-80DA79D6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200" y="1564987"/>
            <a:ext cx="6575895" cy="47640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משתנה בהתאם לעמדת היחס: ביטול מנצל, ביטול אלים או ביטול הורס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1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דרכי התגובה של המגדל הן בלתי שגרתיות אך לחלוטין לא כוחניות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14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יצירת תגובה משברית דורשת תכנון, התארגנות וליווי של הדרכה צמודה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20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משבר     "אני לא מדבר איתך"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×ª××¦××ª ×ª××× × ×¢×××¨ × ×¢×¨ ××××">
            <a:extLst>
              <a:ext uri="{FF2B5EF4-FFF2-40B4-BE49-F238E27FC236}">
                <a16:creationId xmlns:a16="http://schemas.microsoft.com/office/drawing/2014/main" id="{F29D90F3-3D67-443C-ACE3-2D03A471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1" r="71"/>
          <a:stretch/>
        </p:blipFill>
        <p:spPr bwMode="auto">
          <a:xfrm>
            <a:off x="7858371" y="1690868"/>
            <a:ext cx="3902705" cy="4063546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לא שווה 4">
            <a:extLst>
              <a:ext uri="{FF2B5EF4-FFF2-40B4-BE49-F238E27FC236}">
                <a16:creationId xmlns:a16="http://schemas.microsoft.com/office/drawing/2014/main" id="{CB6047AD-61A1-4ECD-9706-81C2C0625041}"/>
              </a:ext>
            </a:extLst>
          </p:cNvPr>
          <p:cNvSpPr/>
          <p:nvPr/>
        </p:nvSpPr>
        <p:spPr>
          <a:xfrm>
            <a:off x="5788573" y="5350704"/>
            <a:ext cx="457200" cy="524620"/>
          </a:xfrm>
          <a:prstGeom prst="mathNotEqual">
            <a:avLst>
              <a:gd name="adj1" fmla="val 23520"/>
              <a:gd name="adj2" fmla="val 6600000"/>
              <a:gd name="adj3" fmla="val 5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משבר      "אני לא מדבר איתך"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467138" y="1467032"/>
            <a:ext cx="11115261" cy="4401523"/>
          </a:xfrm>
        </p:spPr>
        <p:txBody>
          <a:bodyPr>
            <a:no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מדובר במעשה המשדר בפשטות, אכפתיות ואהבה: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14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קרה משהו. משהו משמעותי. ככה באמת אי אפשר. שוברים שגרה.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1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אני מאוד רוצה לדבר איתך על זה, כל כך חשוב לי לדבר איתך על זה, עד שאינני יכול לדבר על משהו אחר!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אוכל לתקשר כאשר ארגיש מוגן </a:t>
            </a:r>
          </a:p>
        </p:txBody>
      </p:sp>
      <p:sp>
        <p:nvSpPr>
          <p:cNvPr id="6" name="לא שווה 5"/>
          <p:cNvSpPr/>
          <p:nvPr/>
        </p:nvSpPr>
        <p:spPr>
          <a:xfrm>
            <a:off x="7117245" y="388938"/>
            <a:ext cx="914400" cy="914400"/>
          </a:xfrm>
          <a:prstGeom prst="mathNot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9460" name="Picture 4" descr="תוצאת תמונה עבור הושטת יד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-13361"/>
          <a:stretch/>
        </p:blipFill>
        <p:spPr bwMode="auto">
          <a:xfrm rot="1171183">
            <a:off x="483581" y="3911612"/>
            <a:ext cx="2430029" cy="20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4" y="291661"/>
            <a:ext cx="10827851" cy="613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C87F5DF-CFA4-4194-BE0F-342B66E8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04" y="3224766"/>
            <a:ext cx="54259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810408" y="2882387"/>
            <a:ext cx="5614416" cy="3317966"/>
          </a:xfrm>
        </p:spPr>
        <p:txBody>
          <a:bodyPr>
            <a:normAutofit/>
          </a:bodyPr>
          <a:lstStyle/>
          <a:p>
            <a:pPr algn="ctr"/>
            <a:endParaRPr lang="he-IL" b="1" dirty="0"/>
          </a:p>
          <a:p>
            <a:pPr algn="ctr"/>
            <a:endParaRPr lang="he-IL" b="1" dirty="0"/>
          </a:p>
          <a:p>
            <a:pPr marL="0" indent="0" algn="ctr">
              <a:buNone/>
            </a:pPr>
            <a:r>
              <a:rPr lang="he-IL" sz="36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ea typeface="+mj-ea"/>
              </a:rPr>
              <a:t>מטרת התגובה</a:t>
            </a:r>
          </a:p>
          <a:p>
            <a:pPr algn="ctr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מניעת ניצול לרעה</a:t>
            </a:r>
          </a:p>
          <a:p>
            <a:pPr algn="ctr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"פסק זמן" שומר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5200" y="-503988"/>
            <a:ext cx="10515600" cy="2390503"/>
          </a:xfrm>
        </p:spPr>
        <p:txBody>
          <a:bodyPr>
            <a:noAutofit/>
          </a:bodyPr>
          <a:lstStyle/>
          <a:p>
            <a:pPr algn="ctr"/>
            <a:b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פרוטוקול במצבי ביטול</a:t>
            </a:r>
            <a:b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3200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9252" y="1576551"/>
            <a:ext cx="7858747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האתגר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: </a:t>
            </a:r>
            <a:br>
              <a:rPr lang="he-IL" sz="3200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</a:b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איך ניתן לשדר חוסר קבלה מוחלטת עם דרכו של הילד המבטל מבלי לסגת ומבלי להיכנס לקרב?</a:t>
            </a:r>
            <a:b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</a:b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79406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7964B6-A395-4729-BF92-C6F8FE91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207" y="-91905"/>
            <a:ext cx="8789121" cy="181051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1. יצירת פסק זמן: עצור!</a:t>
            </a:r>
          </a:p>
        </p:txBody>
      </p:sp>
      <p:pic>
        <p:nvPicPr>
          <p:cNvPr id="7" name="Picture 2" descr="×ª××¦××ª ×ª××× × ×¢×××¨ ×¢×¦××¨">
            <a:extLst>
              <a:ext uri="{FF2B5EF4-FFF2-40B4-BE49-F238E27FC236}">
                <a16:creationId xmlns:a16="http://schemas.microsoft.com/office/drawing/2014/main" id="{B3B4E90E-2AF2-4743-8E04-5E829275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53" y="1528766"/>
            <a:ext cx="3760787" cy="35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507172F8-D696-49D8-8DEF-773EC3B5C343}"/>
              </a:ext>
            </a:extLst>
          </p:cNvPr>
          <p:cNvSpPr/>
          <p:nvPr/>
        </p:nvSpPr>
        <p:spPr>
          <a:xfrm>
            <a:off x="385482" y="1734290"/>
            <a:ext cx="71503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מעשה העצירה הוא אקט של חירות, ביטוי לאוטונומיה של ההורה, שכך אי אפשר להמשיך. ההורה מגדיר את עצמו בכך שעוצר את השגרה. </a:t>
            </a:r>
          </a:p>
          <a:p>
            <a:pPr marL="571500" indent="-5715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ההפסקות בשגרה יכולים להיות מסוגים שונים בהתאם לחומרת הביטול, גיל הילד ומידת הקושי של ההורה לעצור את הביטול. </a:t>
            </a:r>
          </a:p>
          <a:p>
            <a:pPr marL="571500" indent="-5715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40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B7E364-D758-43A3-82DD-E55B46B6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622" y="526774"/>
            <a:ext cx="8773604" cy="911675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איזה שירותים ניתן להפסיק?</a:t>
            </a:r>
            <a:b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</a:br>
            <a:endParaRPr lang="he-IL" b="1" dirty="0"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  <a:cs typeface="+mn-cs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4DE086-B1D0-4D45-9A89-3544B76A4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4652" y="1400064"/>
            <a:ext cx="2888615" cy="368458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הסעות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קשב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כביסה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קניות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מזון אהוב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דמי כיס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שירותי גלישה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667EA-244A-4376-8041-50FED529B2C3}"/>
              </a:ext>
            </a:extLst>
          </p:cNvPr>
          <p:cNvSpPr txBox="1"/>
          <p:nvPr/>
        </p:nvSpPr>
        <p:spPr>
          <a:xfrm>
            <a:off x="2569782" y="1411416"/>
            <a:ext cx="3126302" cy="696190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3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/>
            </a:lvl9pPr>
          </a:lstStyle>
          <a:p>
            <a:r>
              <a:rPr lang="he-IL" dirty="0">
                <a:cs typeface="+mn-cs"/>
              </a:rPr>
              <a:t>חיבוקים</a:t>
            </a:r>
          </a:p>
          <a:p>
            <a:r>
              <a:rPr lang="he-IL" dirty="0">
                <a:cs typeface="+mn-cs"/>
              </a:rPr>
              <a:t>משחק משותף</a:t>
            </a:r>
          </a:p>
          <a:p>
            <a:r>
              <a:rPr lang="he-IL" dirty="0">
                <a:cs typeface="+mn-cs"/>
              </a:rPr>
              <a:t>בילויים</a:t>
            </a:r>
          </a:p>
          <a:p>
            <a:r>
              <a:rPr lang="he-IL" dirty="0">
                <a:cs typeface="+mn-cs"/>
              </a:rPr>
              <a:t>עזרה בשיעורי הבית</a:t>
            </a:r>
          </a:p>
          <a:p>
            <a:r>
              <a:rPr lang="he-IL" dirty="0">
                <a:cs typeface="+mn-cs"/>
              </a:rPr>
              <a:t>אירוח</a:t>
            </a:r>
          </a:p>
          <a:p>
            <a:r>
              <a:rPr lang="he-IL" dirty="0">
                <a:cs typeface="+mn-cs"/>
              </a:rPr>
              <a:t>בישול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B39684-C59A-4B12-AEAB-0115C4EC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7338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79646">
                    <a:lumMod val="75000"/>
                  </a:srgbClr>
                </a:solidFill>
                <a:latin typeface="David" panose="020E0502060401010101" pitchFamily="34" charset="-79"/>
                <a:cs typeface="Arial" panose="020B0604020202020204" pitchFamily="34" charset="0"/>
              </a:rPr>
              <a:t>2. </a:t>
            </a: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קבלת בטחונות</a:t>
            </a: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41A3500-E828-4F72-B226-89A437D52796}"/>
              </a:ext>
            </a:extLst>
          </p:cNvPr>
          <p:cNvSpPr txBox="1"/>
          <p:nvPr/>
        </p:nvSpPr>
        <p:spPr>
          <a:xfrm>
            <a:off x="708212" y="1228182"/>
            <a:ext cx="10775576" cy="510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ההורה ממשיך את הפסק זמן עד שיש לו בטחונות, עד שיש לו שקט וביטחון שהדבר לא יחזור על עצמו.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בטחונות </a:t>
            </a:r>
            <a:r>
              <a:rPr lang="he-IL" sz="2800" b="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הם אמירה או מעשה של הילד: מחווה, התייחסות, הצעה, ערבות - שבעקבותיהם ההורה יכול להרגיש שקט/בטוח שהביטול לא יחזור על עצמו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במידה ואין ביטחונות? ממשיכים עם הפסק זמן. ממשיכים לעצור את השגרה. העניינים לא חוזרים לקדמותם.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זה לא עונש: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"מגיע לך, אין לך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+mn-cs"/>
              </a:rPr>
              <a:t>XYZ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"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     ההורה מגדיר את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עצמו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המסר: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Arial" panose="020B0604020202020204" pitchFamily="34" charset="0"/>
              </a:rPr>
              <a:t>במצב שנוצר נאלץ לעצור. אני עוצר שירותים מסוימים כי כך אינני יכול להיות בתפקיד ההורה שלך. </a:t>
            </a:r>
          </a:p>
          <a:p>
            <a:endParaRPr lang="he-IL" sz="2800" b="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611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09600" y="195808"/>
            <a:ext cx="10972800" cy="1143000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כדאיות לעומת בביטול: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1B0FCC23-8009-40A2-A663-FD39C94ED404}"/>
              </a:ext>
            </a:extLst>
          </p:cNvPr>
          <p:cNvGraphicFramePr>
            <a:graphicFrameLocks noGrp="1"/>
          </p:cNvGraphicFramePr>
          <p:nvPr/>
        </p:nvGraphicFramePr>
        <p:xfrm>
          <a:off x="1055200" y="1203432"/>
          <a:ext cx="10073640" cy="49405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36820">
                  <a:extLst>
                    <a:ext uri="{9D8B030D-6E8A-4147-A177-3AD203B41FA5}">
                      <a16:colId xmlns:a16="http://schemas.microsoft.com/office/drawing/2014/main" val="1781141537"/>
                    </a:ext>
                  </a:extLst>
                </a:gridCol>
                <a:gridCol w="5036820">
                  <a:extLst>
                    <a:ext uri="{9D8B030D-6E8A-4147-A177-3AD203B41FA5}">
                      <a16:colId xmlns:a16="http://schemas.microsoft.com/office/drawing/2014/main" val="2971424389"/>
                    </a:ext>
                  </a:extLst>
                </a:gridCol>
              </a:tblGrid>
              <a:tr h="580051"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פנייה מגדלת בעמדת כדאיות</a:t>
                      </a:r>
                      <a:r>
                        <a:rPr lang="he-IL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 (פועל יוצא: הפסד)</a:t>
                      </a:r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פנייה מגדלת בעמדת אלימות</a:t>
                      </a:r>
                    </a:p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(פועל מונע: פסק זמן)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53504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חלק מכללי ה"משחק"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"לא משחקים"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91812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20454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ההתנהלות השגרתית נמשכת</a:t>
                      </a:r>
                    </a:p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עצירת השגרה עד להצגת ביטחונות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302753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54372"/>
                  </a:ext>
                </a:extLst>
              </a:tr>
              <a:tr h="1001184"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המסר: האפשרות לנהוג כך קיימת,</a:t>
                      </a:r>
                      <a:r>
                        <a:rPr lang="he-IL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 אך כרוכה במחיר</a:t>
                      </a:r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המסר: שולל בבהירות את האפשרות לנהוג כך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3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4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EE408-FC9C-42EF-ADCD-95AE1EE34882}"/>
              </a:ext>
            </a:extLst>
          </p:cNvPr>
          <p:cNvSpPr txBox="1"/>
          <p:nvPr/>
        </p:nvSpPr>
        <p:spPr>
          <a:xfrm>
            <a:off x="679451" y="374563"/>
            <a:ext cx="92603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עמדת יחס של ביטול</a:t>
            </a:r>
            <a:endParaRPr lang="he-IL" sz="1600" dirty="0">
              <a:solidFill>
                <a:schemeClr val="accent6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60BC8-BD8B-4BFD-9E4C-BB7DF7F060CF}"/>
              </a:ext>
            </a:extLst>
          </p:cNvPr>
          <p:cNvSpPr txBox="1"/>
          <p:nvPr/>
        </p:nvSpPr>
        <p:spPr>
          <a:xfrm>
            <a:off x="499237" y="1276725"/>
            <a:ext cx="8981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הילד מקדם את מטרותיו על ידי ביטול ההורה באמצעים שונים: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CE827-8B54-450F-9D28-1AFB2DF74BB4}"/>
              </a:ext>
            </a:extLst>
          </p:cNvPr>
          <p:cNvSpPr txBox="1"/>
          <p:nvPr/>
        </p:nvSpPr>
        <p:spPr>
          <a:xfrm>
            <a:off x="-33404" y="1825330"/>
            <a:ext cx="947694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בביטול מנצל: </a:t>
            </a:r>
          </a:p>
          <a:p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הילד חוסם באופן לא הוגן את קידום האינטרס של הורה לטובת האינטרסים שלו (מניפולציות, שקרים, ציניות, התעלמות, התחצפות)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6CA5-7CAA-4B51-9FEA-61A86D2206C7}"/>
              </a:ext>
            </a:extLst>
          </p:cNvPr>
          <p:cNvSpPr txBox="1"/>
          <p:nvPr/>
        </p:nvSpPr>
        <p:spPr>
          <a:xfrm>
            <a:off x="0" y="3184632"/>
            <a:ext cx="947521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בביטול אלים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: </a:t>
            </a:r>
          </a:p>
          <a:p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הילד משתמש בהפחדה והפעלת כוח. מכריח את ההורה לשרת את האינטרסים שלו (תוקפנות פיזית, מילולית, איומים)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E53F3-DCD0-4F94-AFCC-AA11971BC3C1}"/>
              </a:ext>
            </a:extLst>
          </p:cNvPr>
          <p:cNvSpPr txBox="1"/>
          <p:nvPr/>
        </p:nvSpPr>
        <p:spPr>
          <a:xfrm>
            <a:off x="999888" y="4566478"/>
            <a:ext cx="845942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בביטול הורס: </a:t>
            </a:r>
          </a:p>
          <a:p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הילד מאיים לגרום הרס בלתי הפיך לעצמו/ להורה / לקשר אם לא תהיה הענות לאינטרסים שלו (איום בהתאבדות, הרעבה עצמית, סמים קשים, פשע, הצטרפות לכת, ניתוק קשר)</a:t>
            </a:r>
          </a:p>
        </p:txBody>
      </p:sp>
      <p:pic>
        <p:nvPicPr>
          <p:cNvPr id="7" name="Picture 2" descr="תוצאת תמונה עבור ביטול">
            <a:extLst>
              <a:ext uri="{FF2B5EF4-FFF2-40B4-BE49-F238E27FC236}">
                <a16:creationId xmlns:a16="http://schemas.microsoft.com/office/drawing/2014/main" id="{C58D4EAA-DEE1-42AA-84EA-5ADD6D4C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97" y="0"/>
            <a:ext cx="2238703" cy="22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תוצאת תמונה עבור ילד מאיים">
            <a:extLst>
              <a:ext uri="{FF2B5EF4-FFF2-40B4-BE49-F238E27FC236}">
                <a16:creationId xmlns:a16="http://schemas.microsoft.com/office/drawing/2014/main" id="{26199762-7D8A-4A4D-A13E-F2052C98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/>
          <a:stretch/>
        </p:blipFill>
        <p:spPr bwMode="auto">
          <a:xfrm>
            <a:off x="9945262" y="2522490"/>
            <a:ext cx="2246738" cy="19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תוצאת תמונה עבור ‪jump out the window‬‏">
            <a:extLst>
              <a:ext uri="{FF2B5EF4-FFF2-40B4-BE49-F238E27FC236}">
                <a16:creationId xmlns:a16="http://schemas.microsoft.com/office/drawing/2014/main" id="{510E88DD-71B6-48DE-BB84-A362DA7E6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11817" b="9347"/>
          <a:stretch/>
        </p:blipFill>
        <p:spPr bwMode="auto">
          <a:xfrm>
            <a:off x="9901213" y="4824267"/>
            <a:ext cx="2290787" cy="20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9921983" y="-37650"/>
            <a:ext cx="0" cy="6924675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FC8D02-04A2-4372-B8F6-0F678208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42" y="2076124"/>
            <a:ext cx="1382836" cy="2223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15D4A-F998-42C5-977E-CC52FCCCC95E}"/>
              </a:ext>
            </a:extLst>
          </p:cNvPr>
          <p:cNvSpPr txBox="1"/>
          <p:nvPr/>
        </p:nvSpPr>
        <p:spPr>
          <a:xfrm>
            <a:off x="8110866" y="1053155"/>
            <a:ext cx="20655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שותפות</a:t>
            </a:r>
            <a:endParaRPr lang="he-IL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0C685-05E8-49BF-850F-8A960027E514}"/>
              </a:ext>
            </a:extLst>
          </p:cNvPr>
          <p:cNvSpPr txBox="1"/>
          <p:nvPr/>
        </p:nvSpPr>
        <p:spPr>
          <a:xfrm>
            <a:off x="9787189" y="2864478"/>
            <a:ext cx="23440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התחשבות</a:t>
            </a:r>
            <a:endParaRPr lang="he-IL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41350-D249-4FEE-AFB1-6A243274C403}"/>
              </a:ext>
            </a:extLst>
          </p:cNvPr>
          <p:cNvSpPr txBox="1"/>
          <p:nvPr/>
        </p:nvSpPr>
        <p:spPr>
          <a:xfrm>
            <a:off x="8200389" y="4639590"/>
            <a:ext cx="16120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כדאיות</a:t>
            </a:r>
            <a:endParaRPr lang="he-IL" sz="3600" dirty="0"/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826EC968-7240-4F06-8F98-7276E5403C17}"/>
              </a:ext>
            </a:extLst>
          </p:cNvPr>
          <p:cNvSpPr/>
          <p:nvPr/>
        </p:nvSpPr>
        <p:spPr>
          <a:xfrm>
            <a:off x="8766724" y="4212525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14355229-5454-458A-BDB0-D692A8A0642C}"/>
              </a:ext>
            </a:extLst>
          </p:cNvPr>
          <p:cNvSpPr/>
          <p:nvPr/>
        </p:nvSpPr>
        <p:spPr>
          <a:xfrm rot="10800000">
            <a:off x="8742050" y="1742041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28D69BBA-1E44-4DE1-9F9C-1B0731B51703}"/>
              </a:ext>
            </a:extLst>
          </p:cNvPr>
          <p:cNvSpPr/>
          <p:nvPr/>
        </p:nvSpPr>
        <p:spPr>
          <a:xfrm rot="16200000">
            <a:off x="9557383" y="3098339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2D761-CEDF-41B9-8EBC-43138E21105D}"/>
              </a:ext>
            </a:extLst>
          </p:cNvPr>
          <p:cNvSpPr txBox="1"/>
          <p:nvPr/>
        </p:nvSpPr>
        <p:spPr>
          <a:xfrm>
            <a:off x="6048238" y="1916001"/>
            <a:ext cx="16874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הכחדה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1E155-3DA3-49B1-B0C5-54A37B902CF0}"/>
              </a:ext>
            </a:extLst>
          </p:cNvPr>
          <p:cNvSpPr txBox="1"/>
          <p:nvPr/>
        </p:nvSpPr>
        <p:spPr>
          <a:xfrm>
            <a:off x="6445371" y="2829379"/>
            <a:ext cx="11640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אונס</a:t>
            </a:r>
            <a:endParaRPr lang="he-IL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8DE8E-3110-48A0-BF7A-CB08BA371CB4}"/>
              </a:ext>
            </a:extLst>
          </p:cNvPr>
          <p:cNvSpPr txBox="1"/>
          <p:nvPr/>
        </p:nvSpPr>
        <p:spPr>
          <a:xfrm>
            <a:off x="5880988" y="3880526"/>
            <a:ext cx="168746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ניצול</a:t>
            </a:r>
            <a:endParaRPr lang="he-IL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942535FD-4417-4B1F-8335-EDCEBB8E1AAA}"/>
              </a:ext>
            </a:extLst>
          </p:cNvPr>
          <p:cNvSpPr/>
          <p:nvPr/>
        </p:nvSpPr>
        <p:spPr>
          <a:xfrm rot="20509334">
            <a:off x="7578369" y="4026331"/>
            <a:ext cx="556160" cy="31522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3B2ED-67CF-423A-B61E-CB6A16ACB7F1}"/>
              </a:ext>
            </a:extLst>
          </p:cNvPr>
          <p:cNvSpPr txBox="1"/>
          <p:nvPr/>
        </p:nvSpPr>
        <p:spPr>
          <a:xfrm>
            <a:off x="204950" y="855690"/>
            <a:ext cx="5416261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71500" indent="-5715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הילד לא מכיר בכך שההורה קובע את הכללים.</a:t>
            </a:r>
          </a:p>
          <a:p>
            <a:pPr marL="571500" indent="-5715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החוויה של ההורה היא חוסר אונים, השפלה וכעס.</a:t>
            </a:r>
          </a:p>
          <a:p>
            <a:pPr marL="571500" indent="-5715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מניעת ניצול לרעה ו"פסק זמן" שומר.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8C48C470-DA4C-4188-A22D-BB3A3B4BF05C}"/>
              </a:ext>
            </a:extLst>
          </p:cNvPr>
          <p:cNvSpPr/>
          <p:nvPr/>
        </p:nvSpPr>
        <p:spPr>
          <a:xfrm rot="7515427">
            <a:off x="7915764" y="2024777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656162FB-AC63-4418-BD9C-321C7728E21E}"/>
              </a:ext>
            </a:extLst>
          </p:cNvPr>
          <p:cNvSpPr/>
          <p:nvPr/>
        </p:nvSpPr>
        <p:spPr>
          <a:xfrm rot="5400000">
            <a:off x="7899376" y="3088087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sp>
        <p:nvSpPr>
          <p:cNvPr id="19" name="כותרת 6"/>
          <p:cNvSpPr txBox="1">
            <a:spLocks/>
          </p:cNvSpPr>
          <p:nvPr/>
        </p:nvSpPr>
        <p:spPr>
          <a:xfrm>
            <a:off x="199684" y="195808"/>
            <a:ext cx="5835771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ביטול מנצל</a:t>
            </a:r>
          </a:p>
        </p:txBody>
      </p:sp>
    </p:spTree>
    <p:extLst>
      <p:ext uri="{BB962C8B-B14F-4D97-AF65-F5344CB8AC3E}">
        <p14:creationId xmlns:p14="http://schemas.microsoft.com/office/powerpoint/2010/main" val="42777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FC8D02-04A2-4372-B8F6-0F678208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42" y="2076124"/>
            <a:ext cx="1382836" cy="2223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15D4A-F998-42C5-977E-CC52FCCCC95E}"/>
              </a:ext>
            </a:extLst>
          </p:cNvPr>
          <p:cNvSpPr txBox="1"/>
          <p:nvPr/>
        </p:nvSpPr>
        <p:spPr>
          <a:xfrm>
            <a:off x="8110866" y="1053155"/>
            <a:ext cx="20655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שותפות</a:t>
            </a:r>
            <a:endParaRPr lang="he-IL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0C685-05E8-49BF-850F-8A960027E514}"/>
              </a:ext>
            </a:extLst>
          </p:cNvPr>
          <p:cNvSpPr txBox="1"/>
          <p:nvPr/>
        </p:nvSpPr>
        <p:spPr>
          <a:xfrm>
            <a:off x="9787189" y="2864478"/>
            <a:ext cx="23440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התחשבות</a:t>
            </a:r>
            <a:endParaRPr lang="he-IL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41350-D249-4FEE-AFB1-6A243274C403}"/>
              </a:ext>
            </a:extLst>
          </p:cNvPr>
          <p:cNvSpPr txBox="1"/>
          <p:nvPr/>
        </p:nvSpPr>
        <p:spPr>
          <a:xfrm>
            <a:off x="8200389" y="4639590"/>
            <a:ext cx="16120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כדאיות</a:t>
            </a:r>
            <a:endParaRPr lang="he-IL" sz="3600" dirty="0"/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826EC968-7240-4F06-8F98-7276E5403C17}"/>
              </a:ext>
            </a:extLst>
          </p:cNvPr>
          <p:cNvSpPr/>
          <p:nvPr/>
        </p:nvSpPr>
        <p:spPr>
          <a:xfrm>
            <a:off x="8766724" y="4212525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14355229-5454-458A-BDB0-D692A8A0642C}"/>
              </a:ext>
            </a:extLst>
          </p:cNvPr>
          <p:cNvSpPr/>
          <p:nvPr/>
        </p:nvSpPr>
        <p:spPr>
          <a:xfrm rot="10800000">
            <a:off x="8742050" y="1742041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28D69BBA-1E44-4DE1-9F9C-1B0731B51703}"/>
              </a:ext>
            </a:extLst>
          </p:cNvPr>
          <p:cNvSpPr/>
          <p:nvPr/>
        </p:nvSpPr>
        <p:spPr>
          <a:xfrm rot="16200000">
            <a:off x="9557383" y="3098339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2D761-CEDF-41B9-8EBC-43138E21105D}"/>
              </a:ext>
            </a:extLst>
          </p:cNvPr>
          <p:cNvSpPr txBox="1"/>
          <p:nvPr/>
        </p:nvSpPr>
        <p:spPr>
          <a:xfrm>
            <a:off x="6048238" y="1916001"/>
            <a:ext cx="16874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הכחדה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1E155-3DA3-49B1-B0C5-54A37B902CF0}"/>
              </a:ext>
            </a:extLst>
          </p:cNvPr>
          <p:cNvSpPr txBox="1"/>
          <p:nvPr/>
        </p:nvSpPr>
        <p:spPr>
          <a:xfrm>
            <a:off x="6445371" y="2829379"/>
            <a:ext cx="116402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אונס</a:t>
            </a:r>
            <a:endParaRPr lang="he-IL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8DE8E-3110-48A0-BF7A-CB08BA371CB4}"/>
              </a:ext>
            </a:extLst>
          </p:cNvPr>
          <p:cNvSpPr txBox="1"/>
          <p:nvPr/>
        </p:nvSpPr>
        <p:spPr>
          <a:xfrm>
            <a:off x="5880988" y="3880526"/>
            <a:ext cx="16874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>
              <a:defRPr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he-IL" dirty="0"/>
              <a:t>ניצול</a:t>
            </a:r>
          </a:p>
        </p:txBody>
      </p:sp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942535FD-4417-4B1F-8335-EDCEBB8E1AAA}"/>
              </a:ext>
            </a:extLst>
          </p:cNvPr>
          <p:cNvSpPr/>
          <p:nvPr/>
        </p:nvSpPr>
        <p:spPr>
          <a:xfrm rot="20509334">
            <a:off x="7783072" y="3993584"/>
            <a:ext cx="337293" cy="2594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l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3B2ED-67CF-423A-B61E-CB6A16ACB7F1}"/>
              </a:ext>
            </a:extLst>
          </p:cNvPr>
          <p:cNvSpPr txBox="1"/>
          <p:nvPr/>
        </p:nvSpPr>
        <p:spPr>
          <a:xfrm>
            <a:off x="204950" y="970521"/>
            <a:ext cx="5416261" cy="42780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הילד מאלץ את ההורה לעשות את מה שהוא מבקש או דורש.</a:t>
            </a:r>
          </a:p>
          <a:p>
            <a:pPr marL="571500" indent="-5715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איום על ההורה או בן משפחה אחר או איום בפגיעה עצמית.</a:t>
            </a:r>
          </a:p>
          <a:p>
            <a:pPr marL="571500" indent="-5715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נוכחות שומרת או מרחק מגן.</a:t>
            </a:r>
          </a:p>
          <a:p>
            <a:pPr marL="457200" indent="-457200" algn="ctr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he-IL" sz="3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8C48C470-DA4C-4188-A22D-BB3A3B4BF05C}"/>
              </a:ext>
            </a:extLst>
          </p:cNvPr>
          <p:cNvSpPr/>
          <p:nvPr/>
        </p:nvSpPr>
        <p:spPr>
          <a:xfrm rot="7515427">
            <a:off x="7915764" y="2024777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656162FB-AC63-4418-BD9C-321C7728E21E}"/>
              </a:ext>
            </a:extLst>
          </p:cNvPr>
          <p:cNvSpPr/>
          <p:nvPr/>
        </p:nvSpPr>
        <p:spPr>
          <a:xfrm rot="5400000">
            <a:off x="7715187" y="2910368"/>
            <a:ext cx="333417" cy="54500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sp>
        <p:nvSpPr>
          <p:cNvPr id="19" name="כותרת 6"/>
          <p:cNvSpPr txBox="1">
            <a:spLocks/>
          </p:cNvSpPr>
          <p:nvPr/>
        </p:nvSpPr>
        <p:spPr>
          <a:xfrm>
            <a:off x="436166" y="369234"/>
            <a:ext cx="5835771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ביטול אלים/אונס</a:t>
            </a:r>
          </a:p>
        </p:txBody>
      </p:sp>
    </p:spTree>
    <p:extLst>
      <p:ext uri="{BB962C8B-B14F-4D97-AF65-F5344CB8AC3E}">
        <p14:creationId xmlns:p14="http://schemas.microsoft.com/office/powerpoint/2010/main" val="26946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FC8D02-04A2-4372-B8F6-0F678208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042" y="2076124"/>
            <a:ext cx="1382836" cy="2223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15D4A-F998-42C5-977E-CC52FCCCC95E}"/>
              </a:ext>
            </a:extLst>
          </p:cNvPr>
          <p:cNvSpPr txBox="1"/>
          <p:nvPr/>
        </p:nvSpPr>
        <p:spPr>
          <a:xfrm>
            <a:off x="8110866" y="1053155"/>
            <a:ext cx="20655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שותפות</a:t>
            </a:r>
            <a:endParaRPr lang="he-IL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0C685-05E8-49BF-850F-8A960027E514}"/>
              </a:ext>
            </a:extLst>
          </p:cNvPr>
          <p:cNvSpPr txBox="1"/>
          <p:nvPr/>
        </p:nvSpPr>
        <p:spPr>
          <a:xfrm>
            <a:off x="9787189" y="2864478"/>
            <a:ext cx="23440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התחשבות</a:t>
            </a:r>
            <a:endParaRPr lang="he-IL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41350-D249-4FEE-AFB1-6A243274C403}"/>
              </a:ext>
            </a:extLst>
          </p:cNvPr>
          <p:cNvSpPr txBox="1"/>
          <p:nvPr/>
        </p:nvSpPr>
        <p:spPr>
          <a:xfrm>
            <a:off x="8200389" y="4639590"/>
            <a:ext cx="16120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כדאיות</a:t>
            </a:r>
            <a:endParaRPr lang="he-IL" sz="3600" dirty="0"/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826EC968-7240-4F06-8F98-7276E5403C17}"/>
              </a:ext>
            </a:extLst>
          </p:cNvPr>
          <p:cNvSpPr/>
          <p:nvPr/>
        </p:nvSpPr>
        <p:spPr>
          <a:xfrm>
            <a:off x="8766724" y="4212525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14355229-5454-458A-BDB0-D692A8A0642C}"/>
              </a:ext>
            </a:extLst>
          </p:cNvPr>
          <p:cNvSpPr/>
          <p:nvPr/>
        </p:nvSpPr>
        <p:spPr>
          <a:xfrm rot="10800000">
            <a:off x="8742050" y="1742041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28D69BBA-1E44-4DE1-9F9C-1B0731B51703}"/>
              </a:ext>
            </a:extLst>
          </p:cNvPr>
          <p:cNvSpPr/>
          <p:nvPr/>
        </p:nvSpPr>
        <p:spPr>
          <a:xfrm rot="16200000">
            <a:off x="9557383" y="3098339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2D761-CEDF-41B9-8EBC-43138E21105D}"/>
              </a:ext>
            </a:extLst>
          </p:cNvPr>
          <p:cNvSpPr txBox="1"/>
          <p:nvPr/>
        </p:nvSpPr>
        <p:spPr>
          <a:xfrm>
            <a:off x="6048238" y="1916001"/>
            <a:ext cx="168746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הכחדה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1E155-3DA3-49B1-B0C5-54A37B902CF0}"/>
              </a:ext>
            </a:extLst>
          </p:cNvPr>
          <p:cNvSpPr txBox="1"/>
          <p:nvPr/>
        </p:nvSpPr>
        <p:spPr>
          <a:xfrm>
            <a:off x="6445371" y="2829379"/>
            <a:ext cx="11640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>
              <a:defRPr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he-IL" dirty="0"/>
              <a:t>אונס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8DE8E-3110-48A0-BF7A-CB08BA371CB4}"/>
              </a:ext>
            </a:extLst>
          </p:cNvPr>
          <p:cNvSpPr txBox="1"/>
          <p:nvPr/>
        </p:nvSpPr>
        <p:spPr>
          <a:xfrm>
            <a:off x="5880988" y="3880526"/>
            <a:ext cx="16874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>
              <a:defRPr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he-IL" dirty="0"/>
              <a:t>ניצול</a:t>
            </a:r>
          </a:p>
        </p:txBody>
      </p:sp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942535FD-4417-4B1F-8335-EDCEBB8E1AAA}"/>
              </a:ext>
            </a:extLst>
          </p:cNvPr>
          <p:cNvSpPr/>
          <p:nvPr/>
        </p:nvSpPr>
        <p:spPr>
          <a:xfrm rot="20509334">
            <a:off x="7783072" y="3993584"/>
            <a:ext cx="337293" cy="2594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l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3B2ED-67CF-423A-B61E-CB6A16ACB7F1}"/>
              </a:ext>
            </a:extLst>
          </p:cNvPr>
          <p:cNvSpPr txBox="1"/>
          <p:nvPr/>
        </p:nvSpPr>
        <p:spPr>
          <a:xfrm>
            <a:off x="199684" y="1268346"/>
            <a:ext cx="5416261" cy="36944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אזור של סכנת חיים או הרס בלתי הפיך.</a:t>
            </a:r>
          </a:p>
          <a:p>
            <a:pPr marL="571500" indent="-5715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לא מכבדים את האוטונומיה של הילד ונעזרים ברשויות.</a:t>
            </a:r>
          </a:p>
          <a:p>
            <a:pPr marL="571500" indent="-5715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חילוץ והדיפה.</a:t>
            </a: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8C48C470-DA4C-4188-A22D-BB3A3B4BF05C}"/>
              </a:ext>
            </a:extLst>
          </p:cNvPr>
          <p:cNvSpPr/>
          <p:nvPr/>
        </p:nvSpPr>
        <p:spPr>
          <a:xfrm rot="6576801">
            <a:off x="7783925" y="2121768"/>
            <a:ext cx="402144" cy="4432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656162FB-AC63-4418-BD9C-321C7728E21E}"/>
              </a:ext>
            </a:extLst>
          </p:cNvPr>
          <p:cNvSpPr/>
          <p:nvPr/>
        </p:nvSpPr>
        <p:spPr>
          <a:xfrm rot="5400000">
            <a:off x="7834314" y="2932869"/>
            <a:ext cx="236789" cy="40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sp>
        <p:nvSpPr>
          <p:cNvPr id="19" name="כותרת 6"/>
          <p:cNvSpPr txBox="1">
            <a:spLocks/>
          </p:cNvSpPr>
          <p:nvPr/>
        </p:nvSpPr>
        <p:spPr>
          <a:xfrm>
            <a:off x="751494" y="353468"/>
            <a:ext cx="5835771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ביטול הורס/מכחיד</a:t>
            </a:r>
          </a:p>
        </p:txBody>
      </p:sp>
    </p:spTree>
    <p:extLst>
      <p:ext uri="{BB962C8B-B14F-4D97-AF65-F5344CB8AC3E}">
        <p14:creationId xmlns:p14="http://schemas.microsoft.com/office/powerpoint/2010/main" val="37659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22" y="299547"/>
            <a:ext cx="10827851" cy="613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A3239E95-0B65-4B8A-8F93-DE0DEFCD56E2}"/>
                  </a:ext>
                </a:extLst>
              </p14:cNvPr>
              <p14:cNvContentPartPr/>
              <p14:nvPr/>
            </p14:nvContentPartPr>
            <p14:xfrm>
              <a:off x="4566707" y="130307"/>
              <a:ext cx="6445080" cy="710064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A3239E95-0B65-4B8A-8F93-DE0DEFCD56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2707" y="22307"/>
                <a:ext cx="6552720" cy="73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0E3F5E12-93BC-40D6-B1EE-3A4F1C587566}"/>
                  </a:ext>
                </a:extLst>
              </p14:cNvPr>
              <p14:cNvContentPartPr/>
              <p14:nvPr/>
            </p14:nvContentPartPr>
            <p14:xfrm>
              <a:off x="1705787" y="1266467"/>
              <a:ext cx="3511080" cy="5174640"/>
            </p14:xfrm>
          </p:contentPart>
        </mc:Choice>
        <mc:Fallback xmlns=""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0E3F5E12-93BC-40D6-B1EE-3A4F1C5875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1787" y="1158467"/>
                <a:ext cx="3618720" cy="53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4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4A3861-7A94-48A4-95D0-95514368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6000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שאלה...</a:t>
            </a:r>
            <a:br>
              <a:rPr lang="he-IL" sz="4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8EBFC17-0FC1-4028-B978-936D58866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</a:rPr>
              <a:t> מה מגדיר את האזור מצד ימין כבריא?</a:t>
            </a:r>
          </a:p>
          <a:p>
            <a:pPr marL="0" indent="0" algn="ctr">
              <a:buNone/>
            </a:pPr>
            <a:endParaRPr lang="he-IL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</a:rPr>
              <a:t>מה מגדיר את האזור מצד שמאל, אזור הביטול, כפתולוגי?</a:t>
            </a:r>
          </a:p>
        </p:txBody>
      </p:sp>
      <p:pic>
        <p:nvPicPr>
          <p:cNvPr id="5" name="Picture 2" descr="The Tug Of War' | Circle Round 42 | Circle Round">
            <a:extLst>
              <a:ext uri="{FF2B5EF4-FFF2-40B4-BE49-F238E27FC236}">
                <a16:creationId xmlns:a16="http://schemas.microsoft.com/office/drawing/2014/main" id="{A38A4F0E-952C-41C8-94C1-6C7C5187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16" y="3429000"/>
            <a:ext cx="5824683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4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8CD599-592B-4789-96A1-E6C5D3B8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722" y="240585"/>
            <a:ext cx="4977976" cy="1112886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תרגיל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277F4521-39A3-4088-8C2A-A956D9AA0D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r="1969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52E2ECC-E9A9-44A2-9C4C-9393D618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1" y="1293091"/>
            <a:ext cx="7116618" cy="47678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חשבו על מצבים מוכרים מהבית, השכונה</a:t>
            </a:r>
            <a:r>
              <a:rPr lang="he-IL" b="1">
                <a:solidFill>
                  <a:schemeClr val="accent1">
                    <a:lumMod val="75000"/>
                  </a:schemeClr>
                </a:solidFill>
              </a:rPr>
              <a:t>, הבית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ספר, הקליניקה והפוליטיקה בהם אין אפשרות להתנהל על פי הסברים, כללים או חוקים.</a:t>
            </a:r>
          </a:p>
          <a:p>
            <a:endParaRPr lang="he-I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מה מאפיין מצבים אלו? 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  איך זה נראה?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  איך זה מרגיש?</a:t>
            </a:r>
          </a:p>
        </p:txBody>
      </p:sp>
    </p:spTree>
    <p:extLst>
      <p:ext uri="{BB962C8B-B14F-4D97-AF65-F5344CB8AC3E}">
        <p14:creationId xmlns:p14="http://schemas.microsoft.com/office/powerpoint/2010/main" val="11496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419C1E-4AA3-4383-A9DA-41F9B224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e-IL" sz="4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באזור של ביטול...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9F2764-01CC-4569-BA30-AA6D89B04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</a:rPr>
              <a:t>במקום לשמור על הכללים...</a:t>
            </a:r>
          </a:p>
          <a:p>
            <a:pPr marL="0" indent="0" algn="ctr">
              <a:buNone/>
            </a:pPr>
            <a:endParaRPr lang="he-IL" sz="36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משפחת סימפסון המשחק - FXP">
            <a:extLst>
              <a:ext uri="{FF2B5EF4-FFF2-40B4-BE49-F238E27FC236}">
                <a16:creationId xmlns:a16="http://schemas.microsoft.com/office/drawing/2014/main" id="{F2515A27-EF9A-492A-B35F-1B23C4295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r="1007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F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1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87C7B9-BA15-467B-8ADF-7C9C571B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e-IL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שוברים את הכלים!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55F8FA-A8B7-40E9-B376-ACE7A8D8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b="1" dirty="0">
                <a:solidFill>
                  <a:srgbClr val="FF0000"/>
                </a:solidFill>
              </a:rPr>
              <a:t>יש השלכות חמורות...</a:t>
            </a:r>
          </a:p>
          <a:p>
            <a:pPr marL="0" indent="0">
              <a:buNone/>
            </a:pPr>
            <a:endParaRPr lang="he-IL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2800" b="1" dirty="0">
                <a:solidFill>
                  <a:schemeClr val="tx2">
                    <a:lumMod val="75000"/>
                  </a:schemeClr>
                </a:solidFill>
              </a:rPr>
              <a:t>על הילד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b="1" dirty="0">
                <a:solidFill>
                  <a:schemeClr val="tx2">
                    <a:lumMod val="75000"/>
                  </a:schemeClr>
                </a:solidFill>
              </a:rPr>
              <a:t>על ההורה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b="1" dirty="0">
                <a:solidFill>
                  <a:schemeClr val="tx2">
                    <a:lumMod val="75000"/>
                  </a:schemeClr>
                </a:solidFill>
              </a:rPr>
              <a:t>ועל הקשר ביניהם</a:t>
            </a:r>
          </a:p>
        </p:txBody>
      </p:sp>
      <p:pic>
        <p:nvPicPr>
          <p:cNvPr id="1026" name="Picture 2" descr="משפחת סימפסון">
            <a:extLst>
              <a:ext uri="{FF2B5EF4-FFF2-40B4-BE49-F238E27FC236}">
                <a16:creationId xmlns:a16="http://schemas.microsoft.com/office/drawing/2014/main" id="{D4D194F5-59FF-4728-BD45-1B02BAB72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5600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8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8E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0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05552-170D-4F5B-8F65-28751753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14" y="63064"/>
            <a:ext cx="9812867" cy="1325563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השלכות של עמדת הביטול על הילד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D339ED-58BC-43D6-B665-0DAABCBE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98" y="1124392"/>
            <a:ext cx="5394538" cy="3076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</a:t>
            </a: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אי הכרה באחר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7DCA02F-2A4F-4559-BBA9-86F816883801}"/>
              </a:ext>
            </a:extLst>
          </p:cNvPr>
          <p:cNvSpPr/>
          <p:nvPr/>
        </p:nvSpPr>
        <p:spPr>
          <a:xfrm>
            <a:off x="3978440" y="2142197"/>
            <a:ext cx="5344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he-IL" sz="2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ctr"/>
            <a:endParaRPr lang="he-IL" sz="2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ctr"/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מבחינת הילד - אין על מי להישען אין מי שיכוון</a:t>
            </a:r>
          </a:p>
          <a:p>
            <a:pPr lvl="1" algn="ctr"/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חווית בדידות ונטישה </a:t>
            </a:r>
          </a:p>
          <a:p>
            <a:pPr lvl="1"/>
            <a:endParaRPr lang="he-IL" sz="2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F9974D84-A8E6-4D4A-85A6-2C59D46425A2}"/>
              </a:ext>
            </a:extLst>
          </p:cNvPr>
          <p:cNvSpPr/>
          <p:nvPr/>
        </p:nvSpPr>
        <p:spPr>
          <a:xfrm>
            <a:off x="6034617" y="1878554"/>
            <a:ext cx="999066" cy="1066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C5325-9450-4BAD-89D2-16A519101C9B}"/>
              </a:ext>
            </a:extLst>
          </p:cNvPr>
          <p:cNvSpPr txBox="1"/>
          <p:nvPr/>
        </p:nvSpPr>
        <p:spPr>
          <a:xfrm>
            <a:off x="8211188" y="4769857"/>
            <a:ext cx="404368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התקפה החוצה </a:t>
            </a:r>
          </a:p>
          <a:p>
            <a:pPr lvl="1" algn="ctr"/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ניצול ופגיעה בהורה המלווה בתחושה שהוא מפלצת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06A79-1571-4304-8D00-D0DD32A97419}"/>
              </a:ext>
            </a:extLst>
          </p:cNvPr>
          <p:cNvSpPr txBox="1"/>
          <p:nvPr/>
        </p:nvSpPr>
        <p:spPr>
          <a:xfrm>
            <a:off x="1607773" y="4849900"/>
            <a:ext cx="339547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התקפה פנימה 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הימנעות, הסתגרות, דיכאון, פגיעה עצמית</a:t>
            </a: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E94FD89F-DDDD-49B1-BA8C-C2669B611D14}"/>
              </a:ext>
            </a:extLst>
          </p:cNvPr>
          <p:cNvSpPr/>
          <p:nvPr/>
        </p:nvSpPr>
        <p:spPr>
          <a:xfrm rot="18681963">
            <a:off x="8383493" y="3782293"/>
            <a:ext cx="706754" cy="11146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48DD6B66-7AE4-4AE4-AA72-6B04AE93266F}"/>
              </a:ext>
            </a:extLst>
          </p:cNvPr>
          <p:cNvSpPr/>
          <p:nvPr/>
        </p:nvSpPr>
        <p:spPr>
          <a:xfrm rot="2796730">
            <a:off x="3850905" y="3874493"/>
            <a:ext cx="744986" cy="105637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05552-170D-4F5B-8F65-28751753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524" y="78830"/>
            <a:ext cx="9812867" cy="1325563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השלכות של עמדת הביטול על ההורה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D339ED-58BC-43D6-B665-0DAABCBE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493" y="1353978"/>
            <a:ext cx="5462202" cy="729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אי הכרה בו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7DCA02F-2A4F-4559-BBA9-86F816883801}"/>
              </a:ext>
            </a:extLst>
          </p:cNvPr>
          <p:cNvSpPr/>
          <p:nvPr/>
        </p:nvSpPr>
        <p:spPr>
          <a:xfrm>
            <a:off x="1421708" y="2288616"/>
            <a:ext cx="100726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he-IL" sz="20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3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ctr"/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ביטול/התקפה של עצמיות ההורה</a:t>
            </a:r>
          </a:p>
          <a:p>
            <a:pPr lvl="1" algn="ctr"/>
            <a:endParaRPr lang="he-IL" sz="3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 lvl="1" algn="ctr"/>
            <a:endParaRPr lang="he-IL" sz="3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ctr"/>
            <a:endParaRPr lang="he-IL" sz="24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ctr"/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מעורר תחושות קשות מזעם, </a:t>
            </a:r>
          </a:p>
          <a:p>
            <a:pPr lvl="1" algn="ctr"/>
            <a:r>
              <a:rPr lang="he-IL" sz="36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השפלה לפחד, חוסר אונים ובדידות</a:t>
            </a: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F9974D84-A8E6-4D4A-85A6-2C59D46425A2}"/>
              </a:ext>
            </a:extLst>
          </p:cNvPr>
          <p:cNvSpPr/>
          <p:nvPr/>
        </p:nvSpPr>
        <p:spPr>
          <a:xfrm>
            <a:off x="5846234" y="2083827"/>
            <a:ext cx="791049" cy="8484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4" descr="תוצאת תמונה עבור פעמון אזהרה">
            <a:extLst>
              <a:ext uri="{FF2B5EF4-FFF2-40B4-BE49-F238E27FC236}">
                <a16:creationId xmlns:a16="http://schemas.microsoft.com/office/drawing/2014/main" id="{83C38C19-3059-4099-B037-4D971A46B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1"/>
          <a:stretch/>
        </p:blipFill>
        <p:spPr bwMode="auto">
          <a:xfrm>
            <a:off x="9225280" y="2083827"/>
            <a:ext cx="2249594" cy="22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חץ: למטה 7">
            <a:extLst>
              <a:ext uri="{FF2B5EF4-FFF2-40B4-BE49-F238E27FC236}">
                <a16:creationId xmlns:a16="http://schemas.microsoft.com/office/drawing/2014/main" id="{04F942EC-1E88-4B9B-B123-2B380D71B4F2}"/>
              </a:ext>
            </a:extLst>
          </p:cNvPr>
          <p:cNvSpPr/>
          <p:nvPr/>
        </p:nvSpPr>
        <p:spPr>
          <a:xfrm>
            <a:off x="5846234" y="4041701"/>
            <a:ext cx="791049" cy="90861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1059</Words>
  <Application>Microsoft Office PowerPoint</Application>
  <PresentationFormat>מסך רחב</PresentationFormat>
  <Paragraphs>212</Paragraphs>
  <Slides>28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5" baseType="lpstr">
      <vt:lpstr>Arial</vt:lpstr>
      <vt:lpstr>Calibri</vt:lpstr>
      <vt:lpstr>David</vt:lpstr>
      <vt:lpstr>Franklin Gothic Book</vt:lpstr>
      <vt:lpstr>Franklin Gothic Medium</vt:lpstr>
      <vt:lpstr>Wingdings</vt:lpstr>
      <vt:lpstr>Office Theme</vt:lpstr>
      <vt:lpstr>מצגת של PowerPoint‏</vt:lpstr>
      <vt:lpstr>מצגת של PowerPoint‏</vt:lpstr>
      <vt:lpstr>מצגת של PowerPoint‏</vt:lpstr>
      <vt:lpstr>שאלה... </vt:lpstr>
      <vt:lpstr>תרגיל</vt:lpstr>
      <vt:lpstr>באזור של ביטול...</vt:lpstr>
      <vt:lpstr>שוברים את הכלים!</vt:lpstr>
      <vt:lpstr>השלכות של עמדת הביטול על הילד</vt:lpstr>
      <vt:lpstr>השלכות של עמדת הביטול על ההורה</vt:lpstr>
      <vt:lpstr>     השלכות של עמדת הביטול על הקשר</vt:lpstr>
      <vt:lpstr>כשאנו מותקפים</vt:lpstr>
      <vt:lpstr>אז מה עושים?</vt:lpstr>
      <vt:lpstr>פנייה מגדלת במצבי ביטול</vt:lpstr>
      <vt:lpstr>מדוע לא לקבוע גם כאן חוקים מגדלים?</vt:lpstr>
      <vt:lpstr>תרגיל:  עמדת ביטול?</vt:lpstr>
      <vt:lpstr>התנהגות אלימה        עמדת יחס של ביטול</vt:lpstr>
      <vt:lpstr>למה הורים מתקשים להכיר בביטול הילד?</vt:lpstr>
      <vt:lpstr>          תגובות ההורה לעמדת ביטול: יצירת "משבר"</vt:lpstr>
      <vt:lpstr>                 משבר      "אני לא מדבר איתך"</vt:lpstr>
      <vt:lpstr>   פרוטוקול במצבי ביטול   </vt:lpstr>
      <vt:lpstr>1. יצירת פסק זמן: עצור!</vt:lpstr>
      <vt:lpstr>איזה שירותים ניתן להפסיק? </vt:lpstr>
      <vt:lpstr>2. קבלת בטחונות</vt:lpstr>
      <vt:lpstr>כדאיות לעומת בביטול: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Claudia Lang</dc:creator>
  <cp:lastModifiedBy>דורית בן יוסף</cp:lastModifiedBy>
  <cp:revision>3</cp:revision>
  <dcterms:created xsi:type="dcterms:W3CDTF">2020-11-12T14:20:49Z</dcterms:created>
  <dcterms:modified xsi:type="dcterms:W3CDTF">2020-12-21T15:44:36Z</dcterms:modified>
</cp:coreProperties>
</file>