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258" r:id="rId3"/>
    <p:sldId id="257" r:id="rId4"/>
    <p:sldId id="259" r:id="rId5"/>
    <p:sldId id="260" r:id="rId6"/>
    <p:sldId id="261" r:id="rId7"/>
    <p:sldId id="263" r:id="rId8"/>
    <p:sldId id="264" r:id="rId9"/>
    <p:sldId id="265" r:id="rId10"/>
    <p:sldId id="305" r:id="rId11"/>
    <p:sldId id="266" r:id="rId12"/>
    <p:sldId id="267" r:id="rId13"/>
    <p:sldId id="270" r:id="rId14"/>
    <p:sldId id="271" r:id="rId15"/>
    <p:sldId id="268" r:id="rId16"/>
    <p:sldId id="269" r:id="rId17"/>
    <p:sldId id="272" r:id="rId18"/>
    <p:sldId id="273" r:id="rId19"/>
    <p:sldId id="274" r:id="rId20"/>
    <p:sldId id="277" r:id="rId21"/>
    <p:sldId id="278" r:id="rId22"/>
    <p:sldId id="279" r:id="rId23"/>
    <p:sldId id="281" r:id="rId24"/>
    <p:sldId id="282" r:id="rId25"/>
    <p:sldId id="283" r:id="rId26"/>
    <p:sldId id="284" r:id="rId27"/>
    <p:sldId id="285" r:id="rId28"/>
    <p:sldId id="286" r:id="rId29"/>
    <p:sldId id="287" r:id="rId30"/>
    <p:sldId id="289" r:id="rId31"/>
    <p:sldId id="290" r:id="rId32"/>
    <p:sldId id="291" r:id="rId33"/>
    <p:sldId id="292" r:id="rId34"/>
    <p:sldId id="293" r:id="rId35"/>
    <p:sldId id="294" r:id="rId36"/>
    <p:sldId id="307" r:id="rId37"/>
    <p:sldId id="296" r:id="rId38"/>
    <p:sldId id="297" r:id="rId39"/>
    <p:sldId id="298" r:id="rId40"/>
    <p:sldId id="304" r:id="rId41"/>
    <p:sldId id="299" r:id="rId42"/>
    <p:sldId id="308" r:id="rId43"/>
    <p:sldId id="300" r:id="rId44"/>
    <p:sldId id="302" r:id="rId45"/>
    <p:sldId id="306" r:id="rId46"/>
  </p:sldIdLst>
  <p:sldSz cx="12192000" cy="6858000"/>
  <p:notesSz cx="6888163" cy="10021888"/>
  <p:embeddedFontLst>
    <p:embeddedFont>
      <p:font typeface="Calibri" panose="020F0502020204030204" pitchFamily="34" charset="0"/>
      <p:regular r:id="rId48"/>
      <p:bold r:id="rId49"/>
      <p:italic r:id="rId50"/>
      <p:boldItalic r:id="rId51"/>
    </p:embeddedFont>
    <p:embeddedFont>
      <p:font typeface="David" panose="020E0502060401010101" pitchFamily="34" charset="-79"/>
      <p:regular r:id="rId52"/>
      <p:bold r:id="rId53"/>
    </p:embeddedFont>
    <p:embeddedFont>
      <p:font typeface="David Libre" panose="020B0604020202020204" charset="-79"/>
      <p:regular r:id="rId54"/>
      <p:bold r:id="rId55"/>
    </p:embeddedFont>
    <p:embeddedFont>
      <p:font typeface="Tahoma" panose="020B0604030504040204" pitchFamily="3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04">
          <p15:clr>
            <a:srgbClr val="A4A3A4"/>
          </p15:clr>
        </p15:guide>
        <p15:guide id="2" pos="570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hrR0D1e179QavPgLo/wvnRLnWw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096" autoAdjust="0"/>
    <p:restoredTop sz="53678" autoAdjust="0"/>
  </p:normalViewPr>
  <p:slideViewPr>
    <p:cSldViewPr snapToGrid="0">
      <p:cViewPr varScale="1">
        <p:scale>
          <a:sx n="46" d="100"/>
          <a:sy n="46" d="100"/>
        </p:scale>
        <p:origin x="1128" y="34"/>
      </p:cViewPr>
      <p:guideLst>
        <p:guide orient="horz" pos="504"/>
        <p:guide pos="5700"/>
      </p:guideLst>
    </p:cSldViewPr>
  </p:slideViewPr>
  <p:notesTextViewPr>
    <p:cViewPr>
      <p:scale>
        <a:sx n="1" d="1"/>
        <a:sy n="1" d="1"/>
      </p:scale>
      <p:origin x="0" y="0"/>
    </p:cViewPr>
  </p:notesTextViewPr>
  <p:sorterViewPr>
    <p:cViewPr>
      <p:scale>
        <a:sx n="100" d="100"/>
        <a:sy n="100" d="100"/>
      </p:scale>
      <p:origin x="0" y="-5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903293" y="0"/>
            <a:ext cx="2984870" cy="502835"/>
          </a:xfrm>
          <a:prstGeom prst="rect">
            <a:avLst/>
          </a:prstGeom>
          <a:noFill/>
          <a:ln>
            <a:noFill/>
          </a:ln>
        </p:spPr>
        <p:txBody>
          <a:bodyPr spcFirstLastPara="1" wrap="square" lIns="96600" tIns="48300" rIns="96600" bIns="48300" anchor="t" anchorCtr="0">
            <a:noAutofit/>
          </a:bodyPr>
          <a:lstStyle>
            <a:lvl1pPr marR="0" lvl="0" algn="r" rtl="1">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96" y="0"/>
            <a:ext cx="2984870" cy="502835"/>
          </a:xfrm>
          <a:prstGeom prst="rect">
            <a:avLst/>
          </a:prstGeom>
          <a:noFill/>
          <a:ln>
            <a:noFill/>
          </a:ln>
        </p:spPr>
        <p:txBody>
          <a:bodyPr spcFirstLastPara="1" wrap="square" lIns="96600" tIns="48300" rIns="96600" bIns="48300" anchor="t" anchorCtr="0">
            <a:noAutofit/>
          </a:bodyPr>
          <a:lstStyle>
            <a:lvl1pPr marR="0" lvl="0" algn="l" rtl="1">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903293" y="9519055"/>
            <a:ext cx="2984870" cy="502833"/>
          </a:xfrm>
          <a:prstGeom prst="rect">
            <a:avLst/>
          </a:prstGeom>
          <a:noFill/>
          <a:ln>
            <a:noFill/>
          </a:ln>
        </p:spPr>
        <p:txBody>
          <a:bodyPr spcFirstLastPara="1" wrap="square" lIns="96600" tIns="48300" rIns="96600" bIns="48300" anchor="b" anchorCtr="0">
            <a:noAutofit/>
          </a:bodyPr>
          <a:lstStyle>
            <a:lvl1pPr marR="0" lvl="0" algn="r" rtl="1">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marR="0" lvl="0" indent="0" algn="l" rtl="1">
              <a:spcBef>
                <a:spcPts val="0"/>
              </a:spcBef>
              <a:spcAft>
                <a:spcPts val="0"/>
              </a:spcAft>
              <a:buNone/>
            </a:pPr>
            <a:fld id="{00000000-1234-1234-1234-123412341234}" type="slidenum">
              <a:rPr lang="x-none"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23737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TE1qTfdCCzc&amp;list=PLme2rW3aRyiien7qMi9iXXmMVhQaPffcN&amp;ab_channel=%D7%90%D7%A8%D7%A5%D7%A0%D7%94%D7%93%D7%A8%D7%A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hBH6cGP1QI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he.wikipedia.org/wiki/%D7%90%D7%99%D7%A0%D7%98%D7%A8%D7%A1%D7%95%D7%91%D7%99%D7%99%D7%A7%D7%98%D7%99%D7%91%D7%99%D7%95%D7%AA" TargetMode="External"/><Relationship Id="rId13" Type="http://schemas.openxmlformats.org/officeDocument/2006/relationships/hyperlink" Target="https://he.wikipedia.org/wiki/%D7%98%D7%99%D7%A4%D7%95%D7%9C_%D7%A4%D7%A1%D7%99%D7%9B%D7%95%D7%9C%D7%95%D7%92%D7%99" TargetMode="External"/><Relationship Id="rId3" Type="http://schemas.openxmlformats.org/officeDocument/2006/relationships/hyperlink" Target="https://he.wikipedia.org/wiki/%D7%98%D7%99%D7%A4%D7%95%D7%9C_%D7%A4%D7%A1%D7%99%D7%9B%D7%95%D7%93%D7%99%D7%A0%D7%9E%D7%99" TargetMode="External"/><Relationship Id="rId7" Type="http://schemas.openxmlformats.org/officeDocument/2006/relationships/hyperlink" Target="https://he.wikipedia.org/wiki/%D7%AA%D7%99%D7%A0%D7%95%D7%A7" TargetMode="External"/><Relationship Id="rId12" Type="http://schemas.openxmlformats.org/officeDocument/2006/relationships/hyperlink" Target="https://he.wikipedia.org/wiki/%D7%9C%D7%99%D7%93%D7%94" TargetMode="External"/><Relationship Id="rId2" Type="http://schemas.openxmlformats.org/officeDocument/2006/relationships/slide" Target="../slides/slide33.xml"/><Relationship Id="rId16" Type="http://schemas.openxmlformats.org/officeDocument/2006/relationships/hyperlink" Target="https://he.wikipedia.org/wiki/%D7%92%D7%99%D7%A9%D7%94_%D7%94%D7%AA%D7%99%D7%99%D7%97%D7%A1%D7%95%D7%AA%D7%99%D7%AA" TargetMode="External"/><Relationship Id="rId1" Type="http://schemas.openxmlformats.org/officeDocument/2006/relationships/notesMaster" Target="../notesMasters/notesMaster1.xml"/><Relationship Id="rId6" Type="http://schemas.openxmlformats.org/officeDocument/2006/relationships/hyperlink" Target="https://he.wikipedia.org/wiki/%D7%90%D7%9E%D7%90" TargetMode="External"/><Relationship Id="rId11" Type="http://schemas.openxmlformats.org/officeDocument/2006/relationships/hyperlink" Target="https://he.wikipedia.org/wiki/%D7%94%D7%99%D7%A8%D7%99%D7%95%D7%9F" TargetMode="External"/><Relationship Id="rId5" Type="http://schemas.openxmlformats.org/officeDocument/2006/relationships/hyperlink" Target="https://he.wikipedia.org/wiki/%D7%A4%D7%A2%D7%95%D7%98" TargetMode="External"/><Relationship Id="rId15" Type="http://schemas.openxmlformats.org/officeDocument/2006/relationships/hyperlink" Target="https://he.wikipedia.org/w/index.php?title=%D7%A8%D7%92%D7%A2_%D7%9E%D7%A4%D7%92%D7%A9&amp;action=edit&amp;redlink=1" TargetMode="External"/><Relationship Id="rId10" Type="http://schemas.openxmlformats.org/officeDocument/2006/relationships/hyperlink" Target="https://he.wikipedia.org/w/index.php?title=%D7%94%D7%A7%D7%95%D7%A0%D7%A1%D7%98%D7%9C%D7%A6%D7%99%D7%94_%D7%94%D7%90%D7%99%D7%9E%D7%94%D7%99%D7%AA&amp;action=edit&amp;redlink=1" TargetMode="External"/><Relationship Id="rId4" Type="http://schemas.openxmlformats.org/officeDocument/2006/relationships/hyperlink" Target="https://he.wikipedia.org/wiki/%D7%AA%D7%A6%D7%A4%D7%99%D7%AA_(%D7%9E%D7%93%D7%A2)" TargetMode="External"/><Relationship Id="rId9" Type="http://schemas.openxmlformats.org/officeDocument/2006/relationships/hyperlink" Target="https://he.wikipedia.org/wiki/%D7%9B%D7%95%D7%95%D7%A0%D7%95%D7%9F_%D7%A8%D7%92%D7%A9%D7%99" TargetMode="External"/><Relationship Id="rId14" Type="http://schemas.openxmlformats.org/officeDocument/2006/relationships/hyperlink" Target="https://he.wikipedia.org/w/index.php?title=%D7%A8%D7%92%D7%A2_%D7%94%D7%95%D7%95%D7%94&amp;action=edit&amp;redlink=1"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dirty="0"/>
          </a:p>
        </p:txBody>
      </p:sp>
      <p:sp>
        <p:nvSpPr>
          <p:cNvPr id="87" name="Google Shape;87;p1: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94685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a:t>אני הורה טוב אם הילד שלי ________________________. </a:t>
            </a:r>
            <a:endParaRPr sz="1300"/>
          </a:p>
          <a:p>
            <a:pPr marL="0" lvl="0" indent="0" algn="r" rtl="1">
              <a:spcBef>
                <a:spcPts val="0"/>
              </a:spcBef>
              <a:spcAft>
                <a:spcPts val="0"/>
              </a:spcAft>
              <a:buNone/>
            </a:pPr>
            <a:r>
              <a:rPr lang="x-none" sz="1300" u="sng"/>
              <a:t>סבב מהיר</a:t>
            </a:r>
            <a:r>
              <a:rPr lang="x-none" sz="1300"/>
              <a:t> של כמה תשובות</a:t>
            </a:r>
            <a:endParaRPr sz="1300"/>
          </a:p>
          <a:p>
            <a:pPr marL="0" lvl="0" indent="0" algn="r" rtl="1">
              <a:spcBef>
                <a:spcPts val="0"/>
              </a:spcBef>
              <a:spcAft>
                <a:spcPts val="0"/>
              </a:spcAft>
              <a:buNone/>
            </a:pPr>
            <a:endParaRPr/>
          </a:p>
          <a:p>
            <a:pPr marL="0" lvl="0" indent="0" algn="r" rtl="1">
              <a:spcBef>
                <a:spcPts val="0"/>
              </a:spcBef>
              <a:spcAft>
                <a:spcPts val="0"/>
              </a:spcAft>
              <a:buNone/>
            </a:pPr>
            <a:r>
              <a:rPr lang="x-none" sz="1300"/>
              <a:t>כיום, רוב ההורים בקליניקה יענו "אני הורה טוב אם הילד שלי </a:t>
            </a:r>
            <a:r>
              <a:rPr lang="x-none" sz="1300" b="1"/>
              <a:t>מאושר</a:t>
            </a:r>
            <a:r>
              <a:rPr lang="x-none" sz="1300"/>
              <a:t>". האם זה הקריטריון? התשובה השתנתה ועברה גלגולים בהתאם לתרבות ולתקופה ההיסטורית. </a:t>
            </a:r>
            <a:endParaRPr sz="1300"/>
          </a:p>
          <a:p>
            <a:pPr marL="0" lvl="0" indent="0" algn="r" rtl="1">
              <a:spcBef>
                <a:spcPts val="0"/>
              </a:spcBef>
              <a:spcAft>
                <a:spcPts val="0"/>
              </a:spcAft>
              <a:buNone/>
            </a:pPr>
            <a:r>
              <a:rPr lang="x-none" sz="1300"/>
              <a:t>היום, ברור לנו שילד הוא </a:t>
            </a:r>
            <a:r>
              <a:rPr lang="x-none" sz="1300" b="1"/>
              <a:t>בן אדם בפני עצמו (סובייקט)</a:t>
            </a:r>
            <a:r>
              <a:rPr lang="x-none" sz="1300"/>
              <a:t>, בעל עולם פנימי רגשי ונפשי, בעל בחירות וזכויות משלו. אבל בעבר, תחת מודל הורות המכונה "דגם אב" ילדים היו נחשבים לרכושם של הוריהם. פגיעה בילד פירושה הייתה – פגיעה ברכוש המשפחה. ההורה התייחס אל הילד כאילו הילד קיים עבורו, ומטרת קיומו לשרת את ההורה ואת הצרכים של המשפחה והחברה (ניתן להרחיב: דוגמא קיצונית לכך היא המתת ילדים שלא יכולים לתרום למאגר הלוחמים בספרטה). </a:t>
            </a:r>
            <a:endParaRPr/>
          </a:p>
          <a:p>
            <a:pPr marL="0" lvl="0" indent="0" algn="r" rtl="1">
              <a:spcBef>
                <a:spcPts val="0"/>
              </a:spcBef>
              <a:spcAft>
                <a:spcPts val="0"/>
              </a:spcAft>
              <a:buNone/>
            </a:pPr>
            <a:endParaRPr/>
          </a:p>
        </p:txBody>
      </p:sp>
      <p:sp>
        <p:nvSpPr>
          <p:cNvPr id="143" name="Google Shape;143;p7: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274955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1: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חיפוש הדרך </a:t>
            </a:r>
            <a:r>
              <a:rPr lang="he-IL" dirty="0"/>
              <a:t>בהורות, </a:t>
            </a:r>
            <a:r>
              <a:rPr lang="x-none" dirty="0"/>
              <a:t>שכלל בתוכו היבטים מבורכים - הכרה בעולמו הנפשי של הילד ועידוד הורים לתת מענה לצרכיו בחום, הכלה, אמפתיה, מירוינג וכו</a:t>
            </a:r>
            <a:endParaRPr dirty="0"/>
          </a:p>
          <a:p>
            <a:pPr marL="0" marR="0" lvl="0" indent="0" algn="r" rtl="1">
              <a:lnSpc>
                <a:spcPct val="100000"/>
              </a:lnSpc>
              <a:spcBef>
                <a:spcPts val="0"/>
              </a:spcBef>
              <a:spcAft>
                <a:spcPts val="0"/>
              </a:spcAft>
              <a:buClr>
                <a:schemeClr val="dk1"/>
              </a:buClr>
              <a:buSzPts val="1200"/>
              <a:buFont typeface="Calibri"/>
              <a:buNone/>
            </a:pPr>
            <a:r>
              <a:rPr lang="x-none" dirty="0"/>
              <a:t>תוך</a:t>
            </a:r>
            <a:endParaRPr dirty="0"/>
          </a:p>
          <a:p>
            <a:pPr marL="0" marR="0" lvl="0" indent="0" algn="r" rtl="1">
              <a:lnSpc>
                <a:spcPct val="100000"/>
              </a:lnSpc>
              <a:spcBef>
                <a:spcPts val="0"/>
              </a:spcBef>
              <a:spcAft>
                <a:spcPts val="0"/>
              </a:spcAft>
              <a:buClr>
                <a:schemeClr val="dk1"/>
              </a:buClr>
              <a:buSzPts val="1200"/>
              <a:buFont typeface="Calibri"/>
              <a:buNone/>
            </a:pPr>
            <a:r>
              <a:rPr lang="x-none" dirty="0"/>
              <a:t>נטישת אמצעים כוחניים ומזיקים שהיו נפוצים כחלק מההורות, </a:t>
            </a:r>
            <a:endParaRPr dirty="0"/>
          </a:p>
          <a:p>
            <a:pPr marL="0" marR="0" lvl="0" indent="0" algn="r" rtl="1">
              <a:lnSpc>
                <a:spcPct val="100000"/>
              </a:lnSpc>
              <a:spcBef>
                <a:spcPts val="0"/>
              </a:spcBef>
              <a:spcAft>
                <a:spcPts val="0"/>
              </a:spcAft>
              <a:buClr>
                <a:schemeClr val="dk1"/>
              </a:buClr>
              <a:buSzPts val="1200"/>
              <a:buFont typeface="Calibri"/>
              <a:buNone/>
            </a:pPr>
            <a:r>
              <a:rPr lang="x-none" dirty="0"/>
              <a:t>הוביל לתנועה </a:t>
            </a:r>
            <a:r>
              <a:rPr lang="he-IL" dirty="0"/>
              <a:t>מעניינת</a:t>
            </a:r>
            <a:r>
              <a:rPr lang="he-IL" baseline="0" dirty="0"/>
              <a:t> -</a:t>
            </a:r>
            <a:endParaRPr dirty="0"/>
          </a:p>
        </p:txBody>
      </p:sp>
      <p:sp>
        <p:nvSpPr>
          <p:cNvPr id="183" name="Google Shape;183;p11: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396427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sz="1300" dirty="0"/>
          </a:p>
          <a:p>
            <a:pPr marL="0" lvl="0" indent="0" algn="r" rtl="1">
              <a:spcBef>
                <a:spcPts val="0"/>
              </a:spcBef>
              <a:spcAft>
                <a:spcPts val="0"/>
              </a:spcAft>
              <a:buNone/>
            </a:pPr>
            <a:r>
              <a:rPr lang="he-IL" sz="1300" dirty="0"/>
              <a:t>אם </a:t>
            </a:r>
            <a:r>
              <a:rPr lang="x-none" sz="1300" dirty="0"/>
              <a:t>בדגם אב הילד נדרש להתאים עצמו. מי שמביא רצונות צרכים זה ההורה. הוא בעמדת כח, החלטה, נותן כיוון ברור </a:t>
            </a:r>
            <a:endParaRPr sz="1300" dirty="0"/>
          </a:p>
          <a:p>
            <a:pPr marL="0" marR="0" lvl="0" indent="0" algn="r" rtl="1">
              <a:lnSpc>
                <a:spcPct val="100000"/>
              </a:lnSpc>
              <a:spcBef>
                <a:spcPts val="0"/>
              </a:spcBef>
              <a:spcAft>
                <a:spcPts val="0"/>
              </a:spcAft>
              <a:buClr>
                <a:schemeClr val="dk1"/>
              </a:buClr>
              <a:buSzPts val="1300"/>
              <a:buFont typeface="Calibri"/>
              <a:buNone/>
            </a:pPr>
            <a:r>
              <a:rPr lang="x-none" sz="1300" dirty="0"/>
              <a:t>ההורה שואל: "ילד, מה אתה יכול לעשות בשבילי?". </a:t>
            </a:r>
            <a:endParaRPr sz="1300" dirty="0"/>
          </a:p>
          <a:p>
            <a:pPr marL="0" marR="0" lvl="0" indent="0" algn="r" rtl="1">
              <a:lnSpc>
                <a:spcPct val="100000"/>
              </a:lnSpc>
              <a:spcBef>
                <a:spcPts val="0"/>
              </a:spcBef>
              <a:spcAft>
                <a:spcPts val="0"/>
              </a:spcAft>
              <a:buClr>
                <a:schemeClr val="dk1"/>
              </a:buClr>
              <a:buSzPts val="1300"/>
              <a:buFont typeface="Calibri"/>
              <a:buNone/>
            </a:pPr>
            <a:r>
              <a:rPr lang="x-none" sz="1300" dirty="0"/>
              <a:t>במודל הורות "דגם אם" ההורה שואל: "ילד, מה אני יכול לעשות בשבילך". </a:t>
            </a:r>
            <a:r>
              <a:rPr lang="he-IL" sz="1300" dirty="0"/>
              <a:t> הילד וצרכיו במרכז. העדר דרישות, גוננות, מאמץ, הוריים    </a:t>
            </a:r>
            <a:endParaRPr sz="1300" dirty="0"/>
          </a:p>
          <a:p>
            <a:pPr marL="0" lvl="0" indent="0" algn="r" rtl="1">
              <a:spcBef>
                <a:spcPts val="0"/>
              </a:spcBef>
              <a:spcAft>
                <a:spcPts val="0"/>
              </a:spcAft>
              <a:buNone/>
            </a:pPr>
            <a:r>
              <a:rPr lang="he-IL" sz="1300" dirty="0"/>
              <a:t>אז מה בעצם התרחש? </a:t>
            </a:r>
            <a:endParaRPr sz="1300"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*שינוי העמדות/דגם ההורות </a:t>
            </a:r>
            <a:r>
              <a:rPr lang="he-IL" sz="1200" dirty="0">
                <a:solidFill>
                  <a:schemeClr val="dk1"/>
                </a:solidFill>
                <a:latin typeface="Calibri"/>
                <a:ea typeface="Calibri"/>
                <a:cs typeface="Calibri"/>
                <a:sym typeface="Calibri"/>
              </a:rPr>
              <a:t>(</a:t>
            </a:r>
            <a:r>
              <a:rPr lang="x-none" sz="1200" dirty="0">
                <a:solidFill>
                  <a:schemeClr val="dk1"/>
                </a:solidFill>
                <a:latin typeface="Calibri"/>
                <a:ea typeface="Calibri"/>
                <a:cs typeface="Calibri"/>
                <a:sym typeface="Calibri"/>
              </a:rPr>
              <a:t>ההורה שגדל לפי דגם הורות ישן</a:t>
            </a:r>
            <a:r>
              <a:rPr lang="he-IL" sz="1200" dirty="0">
                <a:solidFill>
                  <a:schemeClr val="dk1"/>
                </a:solidFill>
                <a:latin typeface="Calibri"/>
                <a:ea typeface="Calibri"/>
                <a:cs typeface="Calibri"/>
                <a:sym typeface="Calibri"/>
              </a:rPr>
              <a:t>, מוצא עצמו מגדל את ילדו מתוך נקודת מוצא </a:t>
            </a:r>
            <a:r>
              <a:rPr lang="x-none" sz="1200" dirty="0">
                <a:solidFill>
                  <a:schemeClr val="dk1"/>
                </a:solidFill>
                <a:latin typeface="Calibri"/>
                <a:ea typeface="Calibri"/>
                <a:cs typeface="Calibri"/>
                <a:sym typeface="Calibri"/>
              </a:rPr>
              <a:t>שונ</a:t>
            </a:r>
            <a:r>
              <a:rPr lang="he-IL" sz="1200" dirty="0">
                <a:solidFill>
                  <a:schemeClr val="dk1"/>
                </a:solidFill>
                <a:latin typeface="Calibri"/>
                <a:ea typeface="Calibri"/>
                <a:cs typeface="Calibri"/>
                <a:sym typeface="Calibri"/>
              </a:rPr>
              <a:t>ה</a:t>
            </a:r>
            <a:r>
              <a:rPr lang="x-none" sz="1200" dirty="0">
                <a:solidFill>
                  <a:schemeClr val="dk1"/>
                </a:solidFill>
                <a:latin typeface="Calibri"/>
                <a:ea typeface="Calibri"/>
                <a:cs typeface="Calibri"/>
                <a:sym typeface="Calibri"/>
              </a:rPr>
              <a:t> מאוד מהמוכרת לו באופן חווייתי</a:t>
            </a:r>
            <a:r>
              <a:rPr lang="he-IL" sz="1200" dirty="0">
                <a:solidFill>
                  <a:schemeClr val="dk1"/>
                </a:solidFill>
                <a:latin typeface="Calibri"/>
                <a:ea typeface="Calibri"/>
                <a:cs typeface="Calibri"/>
                <a:sym typeface="Calibri"/>
              </a:rPr>
              <a:t>)</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*ריבוי עמדות</a:t>
            </a:r>
            <a:r>
              <a:rPr lang="he-IL" sz="1200" dirty="0">
                <a:solidFill>
                  <a:schemeClr val="dk1"/>
                </a:solidFill>
                <a:latin typeface="Calibri"/>
                <a:ea typeface="Calibri"/>
                <a:cs typeface="Calibri"/>
                <a:sym typeface="Calibri"/>
              </a:rPr>
              <a:t> (היווצרות</a:t>
            </a:r>
            <a:r>
              <a:rPr lang="he-IL" sz="1200" baseline="0" dirty="0">
                <a:solidFill>
                  <a:schemeClr val="dk1"/>
                </a:solidFill>
                <a:latin typeface="Calibri"/>
                <a:ea typeface="Calibri"/>
                <a:cs typeface="Calibri"/>
                <a:sym typeface="Calibri"/>
              </a:rPr>
              <a:t> מודלים שונים, גישות שונות לגידול ילדם..)</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*כתוצאה מ</a:t>
            </a:r>
            <a:r>
              <a:rPr lang="he-IL" sz="1200" dirty="0">
                <a:solidFill>
                  <a:schemeClr val="dk1"/>
                </a:solidFill>
                <a:latin typeface="Calibri"/>
                <a:ea typeface="Calibri"/>
                <a:cs typeface="Calibri"/>
                <a:sym typeface="Calibri"/>
              </a:rPr>
              <a:t>כל </a:t>
            </a:r>
            <a:r>
              <a:rPr lang="x-none" sz="1200" dirty="0">
                <a:solidFill>
                  <a:schemeClr val="dk1"/>
                </a:solidFill>
                <a:latin typeface="Calibri"/>
                <a:ea typeface="Calibri"/>
                <a:cs typeface="Calibri"/>
                <a:sym typeface="Calibri"/>
              </a:rPr>
              <a:t>הנ"ל- עולה החשש לפגוע, לפספס </a:t>
            </a:r>
            <a:r>
              <a:rPr lang="he-IL" sz="1200" dirty="0">
                <a:solidFill>
                  <a:schemeClr val="dk1"/>
                </a:solidFill>
                <a:latin typeface="Calibri"/>
                <a:ea typeface="Calibri"/>
                <a:cs typeface="Calibri"/>
                <a:sym typeface="Calibri"/>
              </a:rPr>
              <a:t>גובר ה</a:t>
            </a:r>
            <a:r>
              <a:rPr lang="x-none" sz="1200" dirty="0">
                <a:solidFill>
                  <a:schemeClr val="dk1"/>
                </a:solidFill>
                <a:latin typeface="Calibri"/>
                <a:ea typeface="Calibri"/>
                <a:cs typeface="Calibri"/>
                <a:sym typeface="Calibri"/>
              </a:rPr>
              <a:t>בלבול + רגשות עוצמתיים (סביב ההבנה של ההשפעה ההורית ופוטנציאל הפגיעה</a:t>
            </a:r>
            <a:endParaRPr dirty="0"/>
          </a:p>
        </p:txBody>
      </p:sp>
      <p:sp>
        <p:nvSpPr>
          <p:cNvPr id="193" name="Google Shape;193;p12: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542196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5: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dirty="0">
                <a:solidFill>
                  <a:schemeClr val="dk1"/>
                </a:solidFill>
                <a:latin typeface="Calibri"/>
                <a:ea typeface="Calibri"/>
                <a:cs typeface="Calibri"/>
                <a:sym typeface="Calibri"/>
              </a:rPr>
              <a:t>אם נוסיף לנאמר קודם את המרכזיות התרבותית של ההורות –חלק מחוויית הזהות, המסוגלות/מוצלחות, ציפיות/השלכות וכו') </a:t>
            </a:r>
          </a:p>
          <a:p>
            <a:pPr marL="0" lvl="0" indent="0" algn="r" rtl="1">
              <a:spcBef>
                <a:spcPts val="0"/>
              </a:spcBef>
              <a:spcAft>
                <a:spcPts val="0"/>
              </a:spcAft>
              <a:buNone/>
            </a:pPr>
            <a:r>
              <a:rPr lang="x-none" b="1" dirty="0">
                <a:solidFill>
                  <a:srgbClr val="2F5496"/>
                </a:solidFill>
              </a:rPr>
              <a:t>ההורות הופכת מדד חשוב להצלחה, יכולת.</a:t>
            </a:r>
            <a:endParaRPr dirty="0"/>
          </a:p>
          <a:p>
            <a:pPr marL="0" lvl="0" indent="0" algn="r" rtl="1">
              <a:spcBef>
                <a:spcPts val="0"/>
              </a:spcBef>
              <a:spcAft>
                <a:spcPts val="0"/>
              </a:spcAft>
              <a:buNone/>
            </a:pPr>
            <a:r>
              <a:rPr lang="x-none" b="1" dirty="0">
                <a:solidFill>
                  <a:srgbClr val="2F5496"/>
                </a:solidFill>
              </a:rPr>
              <a:t>כל אלה מפעילים את ההורה ותורמים לדפוסים ההוריים שהתפתחו והפכו שכיחים </a:t>
            </a:r>
            <a:endParaRPr b="1" dirty="0">
              <a:solidFill>
                <a:srgbClr val="2F5496"/>
              </a:solidFill>
            </a:endParaRPr>
          </a:p>
          <a:p>
            <a:pPr marL="0" lvl="0" indent="0" algn="r" rtl="1">
              <a:spcBef>
                <a:spcPts val="0"/>
              </a:spcBef>
              <a:spcAft>
                <a:spcPts val="0"/>
              </a:spcAft>
              <a:buNone/>
            </a:pPr>
            <a:br>
              <a:rPr lang="x-none" b="1" dirty="0">
                <a:solidFill>
                  <a:srgbClr val="2F5496"/>
                </a:solidFill>
              </a:rPr>
            </a:br>
            <a:endParaRPr b="1" dirty="0">
              <a:solidFill>
                <a:srgbClr val="2F5496"/>
              </a:solidFill>
            </a:endParaRPr>
          </a:p>
          <a:p>
            <a:pPr marL="0" lvl="0" indent="0" algn="r" rtl="1">
              <a:spcBef>
                <a:spcPts val="0"/>
              </a:spcBef>
              <a:spcAft>
                <a:spcPts val="0"/>
              </a:spcAft>
              <a:buNone/>
            </a:pPr>
            <a:br>
              <a:rPr lang="x-none" b="0" dirty="0"/>
            </a:br>
            <a:br>
              <a:rPr lang="x-none" b="0" dirty="0"/>
            </a:br>
            <a:br>
              <a:rPr lang="x-none" b="0" dirty="0"/>
            </a:br>
            <a:br>
              <a:rPr lang="x-none" b="0" dirty="0"/>
            </a:br>
            <a:br>
              <a:rPr lang="x-none" b="0" dirty="0"/>
            </a:br>
            <a:br>
              <a:rPr lang="x-none" b="0" dirty="0"/>
            </a:br>
            <a:br>
              <a:rPr lang="x-none" b="0" dirty="0"/>
            </a:br>
            <a:endParaRPr dirty="0"/>
          </a:p>
        </p:txBody>
      </p:sp>
      <p:sp>
        <p:nvSpPr>
          <p:cNvPr id="225" name="Google Shape;225;p15: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52143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txBox="1">
            <a:spLocks noGrp="1"/>
          </p:cNvSpPr>
          <p:nvPr>
            <p:ph type="body" idx="1"/>
          </p:nvPr>
        </p:nvSpPr>
        <p:spPr>
          <a:xfrm>
            <a:off x="688817" y="4823034"/>
            <a:ext cx="5510530" cy="394611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r>
              <a:rPr lang="x-none" u="sng" dirty="0">
                <a:solidFill>
                  <a:schemeClr val="accent1"/>
                </a:solidFill>
                <a:latin typeface="David"/>
                <a:ea typeface="David"/>
                <a:cs typeface="David"/>
                <a:sym typeface="David"/>
                <a:hlinkClick r:id="rId3">
                  <a:extLst>
                    <a:ext uri="{A12FA001-AC4F-418D-AE19-62706E023703}">
                      <ahyp:hlinkClr xmlns:ahyp="http://schemas.microsoft.com/office/drawing/2018/hyperlinkcolor" val="tx"/>
                    </a:ext>
                  </a:extLst>
                </a:hlinkClick>
              </a:rPr>
              <a:t>https://www.youtube.com/watch?v=TE1qTfdCCzc&amp;list=PLme2rW3aRyiien7qMi9iXXmMVhQaPffcN&amp;ab_channel=%D7%90%D7%A8%D7%A5%D7%A0%D7%94%D7%93%D7%A8%D7%AA</a:t>
            </a:r>
            <a:r>
              <a:rPr lang="x-none" dirty="0">
                <a:solidFill>
                  <a:schemeClr val="accent1"/>
                </a:solidFill>
                <a:latin typeface="David"/>
                <a:ea typeface="David"/>
                <a:cs typeface="David"/>
                <a:sym typeface="David"/>
              </a:rPr>
              <a:t> </a:t>
            </a:r>
            <a:endParaRPr lang="he-IL" dirty="0">
              <a:solidFill>
                <a:schemeClr val="accent1"/>
              </a:solidFill>
              <a:latin typeface="David"/>
              <a:ea typeface="David"/>
              <a:cs typeface="David"/>
              <a:sym typeface="David"/>
            </a:endParaRPr>
          </a:p>
          <a:p>
            <a:pPr marL="0" lvl="0" indent="0" algn="l" rtl="0">
              <a:spcBef>
                <a:spcPts val="0"/>
              </a:spcBef>
              <a:spcAft>
                <a:spcPts val="0"/>
              </a:spcAft>
              <a:buNone/>
            </a:pPr>
            <a:r>
              <a:rPr lang="he-IL" dirty="0">
                <a:solidFill>
                  <a:schemeClr val="accent1"/>
                </a:solidFill>
                <a:latin typeface="David"/>
                <a:cs typeface="David"/>
                <a:sym typeface="David"/>
              </a:rPr>
              <a:t> תחרות אימהות</a:t>
            </a:r>
            <a:endParaRPr dirty="0"/>
          </a:p>
        </p:txBody>
      </p:sp>
      <p:sp>
        <p:nvSpPr>
          <p:cNvPr id="231" name="Google Shape;231;p16: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1708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3: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dirty="0"/>
              <a:t>מודל החסך הרגשי מייצג </a:t>
            </a:r>
            <a:r>
              <a:rPr lang="he-IL" sz="1300" dirty="0"/>
              <a:t>את </a:t>
            </a:r>
            <a:r>
              <a:rPr lang="x-none" sz="1300" dirty="0"/>
              <a:t>ההבנה שילד זקוק לחוויות טובות על מנת להתפתח</a:t>
            </a:r>
            <a:r>
              <a:rPr lang="he-IL" sz="1300" dirty="0"/>
              <a:t>. זו</a:t>
            </a:r>
            <a:r>
              <a:rPr lang="x-none" sz="1300" dirty="0"/>
              <a:t> הבנה חדשה ויקרה. לפי המודל הזה כדי שתהיה בריאות נפשית צריך שסך החוויות הטובות יהיה גדול מסך החוויות הלא טובות. לדוגמה, ילד שמקבל פידבקים חיובים מילדים יותר מאשר תגובות שליליות מילדים יפתח ביטחון חברתי. וכמובן שהחוויות האלה צריכות להיות מותאמות גיל ויכולת. </a:t>
            </a:r>
            <a:endParaRPr sz="1300" dirty="0"/>
          </a:p>
          <a:p>
            <a:pPr marL="0" lvl="0" indent="0" algn="r" rtl="1">
              <a:spcBef>
                <a:spcPts val="0"/>
              </a:spcBef>
              <a:spcAft>
                <a:spcPts val="0"/>
              </a:spcAft>
              <a:buNone/>
            </a:pPr>
            <a:r>
              <a:rPr lang="x-none" sz="1300" dirty="0"/>
              <a:t>המודל הוא חיובי ותורם אך עם הזמן נוצרו בו שיבושים, הנובעים מהבנה לא נכונה שלו ומהקצנה, הן מבחינה כמותית והן מבחינה איכותית. </a:t>
            </a:r>
            <a:endParaRPr sz="1300" dirty="0"/>
          </a:p>
          <a:p>
            <a:pPr marL="0" lvl="0" indent="0" algn="r" rtl="1">
              <a:spcBef>
                <a:spcPts val="0"/>
              </a:spcBef>
              <a:spcAft>
                <a:spcPts val="0"/>
              </a:spcAft>
              <a:buNone/>
            </a:pPr>
            <a:endParaRPr dirty="0"/>
          </a:p>
        </p:txBody>
      </p:sp>
      <p:sp>
        <p:nvSpPr>
          <p:cNvPr id="205" name="Google Shape;205;p13: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2735386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4: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4: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a:t>ההנחה שכמה שיותר יותר טוב מתחברת לארכיטיפ האימהי, התרבותי של השפע. </a:t>
            </a:r>
            <a:endParaRPr sz="1300"/>
          </a:p>
          <a:p>
            <a:pPr marL="0" lvl="0" indent="0" algn="r" rtl="1">
              <a:spcBef>
                <a:spcPts val="0"/>
              </a:spcBef>
              <a:spcAft>
                <a:spcPts val="0"/>
              </a:spcAft>
              <a:buNone/>
            </a:pPr>
            <a:r>
              <a:rPr lang="x-none" sz="1300"/>
              <a:t>יכולה להיות נתינה לא מאוזנת, לא מותאמת הן בקשר (יותר מדי תשומת לב, מחמאות, עזרה, מעורבות) והן בחומר (יותר מדי מתנות, בגדים, חוגים).</a:t>
            </a:r>
            <a:endParaRPr sz="1300"/>
          </a:p>
          <a:p>
            <a:pPr marL="0" lvl="0" indent="0" algn="r" rtl="1">
              <a:spcBef>
                <a:spcPts val="0"/>
              </a:spcBef>
              <a:spcAft>
                <a:spcPts val="0"/>
              </a:spcAft>
              <a:buNone/>
            </a:pPr>
            <a:r>
              <a:rPr lang="x-none" sz="1300" b="1">
                <a:solidFill>
                  <a:srgbClr val="548135"/>
                </a:solidFill>
              </a:rPr>
              <a:t>שאלה להדהוד</a:t>
            </a:r>
            <a:r>
              <a:rPr lang="x-none" sz="1300">
                <a:solidFill>
                  <a:srgbClr val="548135"/>
                </a:solidFill>
              </a:rPr>
              <a:t>: </a:t>
            </a:r>
            <a:r>
              <a:rPr lang="x-none" sz="1300"/>
              <a:t>אז מה קורה אם יש קצת יותר? מה נורא בכך?</a:t>
            </a:r>
            <a:endParaRPr sz="1300"/>
          </a:p>
          <a:p>
            <a:pPr marL="0" lvl="0" indent="0" algn="r" rtl="1">
              <a:spcBef>
                <a:spcPts val="0"/>
              </a:spcBef>
              <a:spcAft>
                <a:spcPts val="0"/>
              </a:spcAft>
              <a:buNone/>
            </a:pPr>
            <a:r>
              <a:rPr lang="x-none" sz="1300" u="sng"/>
              <a:t>תשובה</a:t>
            </a:r>
            <a:r>
              <a:rPr lang="x-none" sz="1300"/>
              <a:t>: קיימת הנחה סמויה שברגע שיהיה "הרבה מזה" תהיה לו היכולת לעמוד באין. במודל האם, בתרבות של ימינו ההנחה הזו כל כך טבועה בתוכנו, שאנו נשענים עליה מבלי לשים לב. וההנחה הזאת מוטעית. </a:t>
            </a:r>
            <a:endParaRPr sz="1300"/>
          </a:p>
          <a:p>
            <a:pPr marL="0" lvl="0" indent="0" algn="r" rtl="1">
              <a:spcBef>
                <a:spcPts val="0"/>
              </a:spcBef>
              <a:spcAft>
                <a:spcPts val="0"/>
              </a:spcAft>
              <a:buNone/>
            </a:pPr>
            <a:r>
              <a:rPr lang="x-none" sz="1300"/>
              <a:t>היכולת לעמוד באין היא יכולת נלמדת ומתפתחת הזקוקה לתרגול , כמו גם היכולת לשאת תסכול, היכולת להתאפק, היכול להנות. גדילה ותנועה קורית לרוב כשיש פער בין איפה שהילד נמצא לבין איפה שהוא רוצה /צריך להיות.</a:t>
            </a:r>
            <a:endParaRPr sz="1300"/>
          </a:p>
          <a:p>
            <a:pPr marL="0" lvl="0" indent="0" algn="r" rtl="1">
              <a:spcBef>
                <a:spcPts val="0"/>
              </a:spcBef>
              <a:spcAft>
                <a:spcPts val="0"/>
              </a:spcAft>
              <a:buNone/>
            </a:pPr>
            <a:r>
              <a:rPr lang="x-none" sz="1300"/>
              <a:t>יש מי שיהיה לו יותר קל ללמוד את היכולת הזו ומי שיהיה לו יותר קשה (מבחן המרשמלו). בני אדם הם היצורים הכי לומדים שקיימים. דווקא מציאות החיים היא זו המזמנת לנו הזדמנויות ללמידה. במידה ואנו לא חוסמים, לא מונעים חשיפה להזדמנויות אלה. </a:t>
            </a:r>
            <a:endParaRPr sz="1300"/>
          </a:p>
          <a:p>
            <a:pPr marL="0" lvl="0" indent="0" algn="r" rtl="1">
              <a:spcBef>
                <a:spcPts val="0"/>
              </a:spcBef>
              <a:spcAft>
                <a:spcPts val="0"/>
              </a:spcAft>
              <a:buNone/>
            </a:pPr>
            <a:endParaRPr/>
          </a:p>
          <a:p>
            <a:pPr marL="0" lvl="0" indent="0" algn="r" rtl="1">
              <a:spcBef>
                <a:spcPts val="0"/>
              </a:spcBef>
              <a:spcAft>
                <a:spcPts val="0"/>
              </a:spcAft>
              <a:buNone/>
            </a:pPr>
            <a:r>
              <a:rPr lang="x-none" sz="1200" b="1" u="sng"/>
              <a:t>השיבוש </a:t>
            </a:r>
            <a:r>
              <a:rPr lang="x-none" sz="1200" b="1"/>
              <a:t>:</a:t>
            </a:r>
            <a:r>
              <a:rPr lang="x-none" sz="1200"/>
              <a:t> </a:t>
            </a:r>
            <a:endParaRPr sz="1200"/>
          </a:p>
          <a:p>
            <a:pPr marL="0" lvl="0" indent="0" algn="r" rtl="1">
              <a:spcBef>
                <a:spcPts val="0"/>
              </a:spcBef>
              <a:spcAft>
                <a:spcPts val="0"/>
              </a:spcAft>
              <a:buNone/>
            </a:pPr>
            <a:r>
              <a:rPr lang="x-none" sz="1200"/>
              <a:t>כמה שיותר קל , </a:t>
            </a:r>
            <a:r>
              <a:rPr lang="x-none"/>
              <a:t>נעים, </a:t>
            </a:r>
            <a:r>
              <a:rPr lang="x-none" sz="1200"/>
              <a:t>כמה שפחות מתסכל</a:t>
            </a:r>
            <a:r>
              <a:rPr lang="x-none"/>
              <a:t>, קשה, לא נעים- </a:t>
            </a:r>
            <a:r>
              <a:rPr lang="x-none" sz="1200"/>
              <a:t> כך יותר טוב.</a:t>
            </a:r>
            <a:endParaRPr sz="1200"/>
          </a:p>
          <a:p>
            <a:pPr marL="0" lvl="0" indent="0" algn="r" rtl="1">
              <a:spcBef>
                <a:spcPts val="0"/>
              </a:spcBef>
              <a:spcAft>
                <a:spcPts val="0"/>
              </a:spcAft>
              <a:buNone/>
            </a:pPr>
            <a:r>
              <a:rPr lang="x-none" sz="1200"/>
              <a:t>בדורות הקודמים ההנחה היתה שילדים נולדים לעולם קשה והתפקיד האבהי הוא לחשל אותו לעולם. מהרגע שבחרתי להיות מודעת לכך זה מאבק מתמיד כהורה- לבדוק באיזה מקומות אנחנו אומרים את המשפט- "טוב לא צריך". בואו לא נחזור למודל הישן אך נהיה פתוחים לאפשרות שהרחבת היכולת שלהם לסמוך על עצמם עוברת דרך חוויות של תסכול. לגדול זה קשה. לגדול זה כואב. </a:t>
            </a:r>
            <a:endParaRPr sz="1200"/>
          </a:p>
          <a:p>
            <a:pPr marL="0" lvl="0" indent="0" algn="r" rtl="1">
              <a:spcBef>
                <a:spcPts val="0"/>
              </a:spcBef>
              <a:spcAft>
                <a:spcPts val="0"/>
              </a:spcAft>
              <a:buNone/>
            </a:pPr>
            <a:r>
              <a:rPr lang="x-none" sz="1200" u="sng"/>
              <a:t>לדוגמא</a:t>
            </a:r>
            <a:r>
              <a:rPr lang="x-none" sz="1200"/>
              <a:t>, בן שעובד קשה בקיץ כדי לממן שיעורי נהיגה. האמא רואה כמה קשה הוא עובד ומחליטה לממן את השיעורים עבורו.  </a:t>
            </a:r>
            <a:endParaRPr sz="1200"/>
          </a:p>
          <a:p>
            <a:pPr marL="0" lvl="0" indent="0" algn="r" rtl="1">
              <a:spcBef>
                <a:spcPts val="0"/>
              </a:spcBef>
              <a:spcAft>
                <a:spcPts val="0"/>
              </a:spcAft>
              <a:buNone/>
            </a:pPr>
            <a:r>
              <a:rPr lang="x-none" sz="1200"/>
              <a:t>ילדה בת 12 שמעוניינת לקנות משהו ומתביישת לפנות למוכר, והאם שפונה במקומה.  </a:t>
            </a:r>
            <a:endParaRPr sz="1200"/>
          </a:p>
          <a:p>
            <a:pPr marL="0" lvl="0" indent="0" algn="r" rtl="1">
              <a:spcBef>
                <a:spcPts val="0"/>
              </a:spcBef>
              <a:spcAft>
                <a:spcPts val="0"/>
              </a:spcAft>
              <a:buNone/>
            </a:pPr>
            <a:r>
              <a:rPr lang="x-none" sz="1200"/>
              <a:t>ילד בן 3 שמבקש על הידיים לאחר הליכה של שתי דקות, ואבא שמרים אותו. </a:t>
            </a:r>
            <a:endParaRPr sz="1200"/>
          </a:p>
          <a:p>
            <a:pPr marL="0" lvl="0" indent="0" algn="r" rtl="1">
              <a:spcBef>
                <a:spcPts val="0"/>
              </a:spcBef>
              <a:spcAft>
                <a:spcPts val="0"/>
              </a:spcAft>
              <a:buNone/>
            </a:pPr>
            <a:r>
              <a:rPr lang="x-none" sz="1200" u="sng"/>
              <a:t>שאלה</a:t>
            </a:r>
            <a:r>
              <a:rPr lang="x-none" sz="1200"/>
              <a:t>: אז מה הבעיה עם קצת עזרה? </a:t>
            </a:r>
            <a:endParaRPr sz="1200"/>
          </a:p>
          <a:p>
            <a:pPr marL="0" lvl="0" indent="0" algn="r" rtl="1">
              <a:spcBef>
                <a:spcPts val="0"/>
              </a:spcBef>
              <a:spcAft>
                <a:spcPts val="0"/>
              </a:spcAft>
              <a:buNone/>
            </a:pPr>
            <a:r>
              <a:rPr lang="x-none" sz="1200"/>
              <a:t>תשובה: העזרה </a:t>
            </a:r>
            <a:r>
              <a:rPr lang="x-none"/>
              <a:t>הלא מותאמת </a:t>
            </a:r>
            <a:r>
              <a:rPr lang="x-none" sz="1200"/>
              <a:t>מונעת את תהליך הלמידה שהיא קריטית להתפתחות.</a:t>
            </a:r>
            <a:endParaRPr sz="1200"/>
          </a:p>
          <a:p>
            <a:pPr marL="0" lvl="0" indent="0" algn="r" rtl="1">
              <a:spcBef>
                <a:spcPts val="0"/>
              </a:spcBef>
              <a:spcAft>
                <a:spcPts val="0"/>
              </a:spcAft>
              <a:buNone/>
            </a:pPr>
            <a:endParaRPr/>
          </a:p>
        </p:txBody>
      </p:sp>
      <p:sp>
        <p:nvSpPr>
          <p:cNvPr id="213" name="Google Shape;213;p14: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424804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7: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b="1"/>
              <a:t>פעילות</a:t>
            </a:r>
            <a:r>
              <a:rPr lang="x-none" sz="1300"/>
              <a:t>: איפה אני נותנן מעצמי לילד יותר מדי? מבחינת זמן, מאמץ, אנרגיה, כסף, תשומת לב. ומה המחיר של נתינה זו?</a:t>
            </a:r>
            <a:endParaRPr sz="1300"/>
          </a:p>
          <a:p>
            <a:pPr marL="0" lvl="0" indent="0" algn="r" rtl="1">
              <a:spcBef>
                <a:spcPts val="0"/>
              </a:spcBef>
              <a:spcAft>
                <a:spcPts val="0"/>
              </a:spcAft>
              <a:buNone/>
            </a:pPr>
            <a:r>
              <a:rPr lang="x-none" sz="1300"/>
              <a:t>מי משלם את המחיר? המגדל, הגדל, שניהם? </a:t>
            </a:r>
            <a:endParaRPr sz="1300"/>
          </a:p>
          <a:p>
            <a:pPr marL="0" lvl="0" indent="0" algn="r" rtl="1">
              <a:spcBef>
                <a:spcPts val="0"/>
              </a:spcBef>
              <a:spcAft>
                <a:spcPts val="0"/>
              </a:spcAft>
              <a:buNone/>
            </a:pPr>
            <a:r>
              <a:rPr lang="x-none" sz="1300" u="sng"/>
              <a:t>דיון</a:t>
            </a:r>
            <a:r>
              <a:rPr lang="x-none" sz="1300"/>
              <a:t>: מה לא מתפתח כתוצאה מההצפה של השיבוש הכמותי? המחירים הם אצל המגדל (ויתור על העצמיות), בקשר בין המגדל לגדל (אווירה לא נעימה) ואצל הגדל (חוסר הכרה באחר, הכרת תודה. אני מבקש משהו ממישהו –"אני רוצה/ אני מבקש" ויש שם מישהו שיכול להגיד לא ואני יכול להגיד תודה כשהוא אומר כן. לעומת בא לי שלא רואה את האחר כמו גם פגיעה ביכולת לקחת אחריות על עצמו ועל קשייו).</a:t>
            </a:r>
            <a:endParaRPr sz="1300"/>
          </a:p>
          <a:p>
            <a:pPr marL="0" lvl="0" indent="0" algn="r" rtl="1">
              <a:spcBef>
                <a:spcPts val="0"/>
              </a:spcBef>
              <a:spcAft>
                <a:spcPts val="0"/>
              </a:spcAft>
              <a:buNone/>
            </a:pPr>
            <a:r>
              <a:rPr lang="x-none" sz="1300"/>
              <a:t> </a:t>
            </a:r>
            <a:endParaRPr sz="1300"/>
          </a:p>
          <a:p>
            <a:pPr marL="0" lvl="0" indent="0" algn="r" rtl="1">
              <a:spcBef>
                <a:spcPts val="0"/>
              </a:spcBef>
              <a:spcAft>
                <a:spcPts val="0"/>
              </a:spcAft>
              <a:buNone/>
            </a:pPr>
            <a:r>
              <a:rPr lang="x-none" sz="1300"/>
              <a:t> </a:t>
            </a:r>
            <a:endParaRPr sz="1300"/>
          </a:p>
          <a:p>
            <a:pPr marL="0" lvl="0" indent="0" algn="r" rtl="1">
              <a:spcBef>
                <a:spcPts val="0"/>
              </a:spcBef>
              <a:spcAft>
                <a:spcPts val="0"/>
              </a:spcAft>
              <a:buNone/>
            </a:pPr>
            <a:r>
              <a:rPr lang="x-none" sz="1300"/>
              <a:t>והשאלה שלנו באייכה- איך אפשר להתנהל אחרת בקשר על מנת שהגדל ייקח אחראיות על עצמו ויראה את אחר. </a:t>
            </a:r>
            <a:endParaRPr sz="1300"/>
          </a:p>
          <a:p>
            <a:pPr marL="0" lvl="0" indent="0" algn="r" rtl="1">
              <a:spcBef>
                <a:spcPts val="0"/>
              </a:spcBef>
              <a:spcAft>
                <a:spcPts val="0"/>
              </a:spcAft>
              <a:buNone/>
            </a:pPr>
            <a:endParaRPr/>
          </a:p>
        </p:txBody>
      </p:sp>
      <p:sp>
        <p:nvSpPr>
          <p:cNvPr id="238" name="Google Shape;238;p17: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2502668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r" rtl="1">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r" rtl="1">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r" rtl="1">
              <a:spcBef>
                <a:spcPts val="0"/>
              </a:spcBef>
              <a:spcAft>
                <a:spcPts val="0"/>
              </a:spcAft>
              <a:buNone/>
            </a:pPr>
            <a:r>
              <a:rPr lang="x-none" sz="1200" b="1" i="0" u="none" strike="noStrike">
                <a:solidFill>
                  <a:schemeClr val="dk1"/>
                </a:solidFill>
                <a:latin typeface="Calibri"/>
                <a:ea typeface="Calibri"/>
                <a:cs typeface="Calibri"/>
                <a:sym typeface="Calibri"/>
              </a:rPr>
              <a:t>דפוסי התנהלות של הורים יוצרים לילד סביבה, מרחב בו הוא אמור לגדול. באייכה אנו שואלים עצמנו - מהם מאפייני הסביבה בה מתפתח הילד המסוים לאור הדפוסים האופייניים להוריו: </a:t>
            </a:r>
            <a:endParaRPr b="1"/>
          </a:p>
          <a:p>
            <a:pPr marL="0" lvl="0" indent="0" algn="r" rtl="1">
              <a:spcBef>
                <a:spcPts val="0"/>
              </a:spcBef>
              <a:spcAft>
                <a:spcPts val="0"/>
              </a:spcAft>
              <a:buNone/>
            </a:pPr>
            <a:r>
              <a:rPr lang="x-none" sz="1200" b="0" i="0" u="none" strike="noStrike">
                <a:solidFill>
                  <a:schemeClr val="dk1"/>
                </a:solidFill>
                <a:latin typeface="Calibri"/>
                <a:ea typeface="Calibri"/>
                <a:cs typeface="Calibri"/>
                <a:sym typeface="Calibri"/>
              </a:rPr>
              <a:t>הורים מבולבלים יוצרים סביבה בה יש בלבול וחוסר בהירות, ילדים מבולבלים לגבי מה מצופה מהם (הורים שאומרים תהיה אחראי, אבל בפועל לוקחים אחריות מהילד, שפעם כופים ופעם מאפשרים,  יוצרים בלבול, אני צריך להיות אחראי? איך להגיב לבקשות של ההורים, מה מצופה, שמאיימים ולא מקיימים, איזה פוטנציאלים לפתח/לחזק/לא לבטא-ההורים מעבירים מסר של חשוב שגם כשאתה מפחד תמצא דרך להישאר בסיטואציה למרות הפחד אבל בפועל באים לשבת לידו לידו עד שנרדם, מחזירים אותו הביתה מבית הספר כשמפחד, ועוד ), גוננות יתר מפתחת ילדים שלא יודעים ולא יכולים (כשההורים מדברים עם המאמן שיתן לילד לשחק במשחק הכדורגל גם כשהכלל הוא שמי שלא הגיע לאימון לא משחק כדי שלא יצטרך להתמודד עם התסכול של לשבת על הספסל, כשאמא פותרת לילד בעיות שיכול לפתור בעצמו בבית הספר ומאפשרת ריבוי טלפונים מדי יום, כשאמא עושה עבור הילד מטלות לימודיות, כשהם מסיעים אותו לבית הספר גם כשמצידו לא התארגן כלל בבוקר, כדי שלא יצטרך להתמודד עם מחיר האיחור בבית הספר, כשהורים מתערבים בפתרון בעיות 'רגילות' בין ילדים בבית הספר אותם הילדים אמורים לפתור בכוחות עצמם כדי למנוע קושי, כשהם מתערבים או פועלים כדי למנוע הפסד (מבקשים מההורה לבחור את ילדם וכו'), בכל המקרים האלה, נראה ילדים שמתקשים לפתח מיומנויות של התמודדות עם קושי, מתח, חרדה, במילים אחרות- ויסות,  או מתקשים לעמוד בדרישות חיצוניות של אדם או מסגרת, במילים אחרות- מיומנויות הסתגלות) , הורות מחוקה מגדלת ילדים שלא רואים את האחר (אדם או מסגרת) עד כדי אפשרות להתנהגויות אלימות, מצויים באשליית אומניפוטנציה (אני מרכז העולם, אחרים מצופים להתאים עצמם אלי, כל מה שאני רוצה יקרה אם רק אלחץ מספיק חזק), מתקשים בלקיחת אחריות. </a:t>
            </a:r>
            <a:endParaRPr b="0"/>
          </a:p>
          <a:p>
            <a:pPr marL="0" lvl="0" indent="0" algn="r" rtl="1">
              <a:spcBef>
                <a:spcPts val="0"/>
              </a:spcBef>
              <a:spcAft>
                <a:spcPts val="0"/>
              </a:spcAft>
              <a:buNone/>
            </a:pPr>
            <a:r>
              <a:rPr lang="x-none" sz="1200" b="0" i="0" u="none" strike="noStrike">
                <a:solidFill>
                  <a:schemeClr val="dk1"/>
                </a:solidFill>
                <a:latin typeface="Calibri"/>
                <a:ea typeface="Calibri"/>
                <a:cs typeface="Calibri"/>
                <a:sym typeface="Calibri"/>
              </a:rPr>
              <a:t>קשיים אלה (פירוט בפסקה הקודמת) אצל ילדים נעשים שכיחים יותר ומעוררים אתגר משמעותי ומתמשך אצל ההורים. אתגר זה מחריף במיוחד כאשר הילד אינו מוכן לקחת חלק בפתרון הקושי, אינו משתף פעולה עם ניסיונות לסייע לו, אינו בדיאלוג עם ההורה. </a:t>
            </a:r>
            <a:endParaRPr b="0"/>
          </a:p>
          <a:p>
            <a:pPr marL="0" lvl="0" indent="0" algn="r" rtl="1">
              <a:spcBef>
                <a:spcPts val="0"/>
              </a:spcBef>
              <a:spcAft>
                <a:spcPts val="0"/>
              </a:spcAft>
              <a:buNone/>
            </a:pPr>
            <a:br>
              <a:rPr lang="x-none" b="0"/>
            </a:br>
            <a:endParaRPr b="1"/>
          </a:p>
        </p:txBody>
      </p:sp>
      <p:sp>
        <p:nvSpPr>
          <p:cNvPr id="248" name="Google Shape;248;p18: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342216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txBox="1">
            <a:spLocks noGrp="1"/>
          </p:cNvSpPr>
          <p:nvPr>
            <p:ph type="body" idx="1"/>
          </p:nvPr>
        </p:nvSpPr>
        <p:spPr>
          <a:xfrm>
            <a:off x="688817" y="4823034"/>
            <a:ext cx="5510530" cy="3946118"/>
          </a:xfrm>
          <a:prstGeom prst="rect">
            <a:avLst/>
          </a:prstGeom>
        </p:spPr>
        <p:txBody>
          <a:bodyPr spcFirstLastPara="1" wrap="square" lIns="96600" tIns="48300" rIns="96600" bIns="483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u="sng" dirty="0">
                <a:solidFill>
                  <a:schemeClr val="accent1"/>
                </a:solidFill>
                <a:latin typeface="David"/>
                <a:cs typeface="David"/>
                <a:sym typeface="David"/>
              </a:rPr>
              <a:t>(2:17)</a:t>
            </a:r>
            <a:r>
              <a:rPr lang="en-US" u="sng" dirty="0">
                <a:solidFill>
                  <a:schemeClr val="accent1"/>
                </a:solidFill>
                <a:latin typeface="David"/>
                <a:cs typeface="David"/>
                <a:sym typeface="David"/>
              </a:rPr>
              <a:t> </a:t>
            </a:r>
            <a:r>
              <a:rPr lang="he-IL" u="sng" dirty="0">
                <a:solidFill>
                  <a:schemeClr val="accent1"/>
                </a:solidFill>
                <a:latin typeface="David"/>
                <a:cs typeface="David"/>
                <a:sym typeface="David"/>
              </a:rPr>
              <a:t>ברזני</a:t>
            </a:r>
            <a:endParaRPr lang="he-IL"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u="sng" dirty="0">
                <a:solidFill>
                  <a:schemeClr val="accent1"/>
                </a:solidFill>
                <a:latin typeface="David"/>
                <a:ea typeface="David"/>
                <a:cs typeface="David"/>
                <a:sym typeface="David"/>
                <a:hlinkClick r:id="rId3"/>
              </a:rPr>
              <a:t>https://www.youtube.com/watch?v=hBH6cGP1QIA</a:t>
            </a:r>
            <a:endParaRPr lang="he-IL" u="sng" dirty="0">
              <a:solidFill>
                <a:schemeClr val="accent1"/>
              </a:solidFill>
              <a:latin typeface="David"/>
              <a:ea typeface="David"/>
              <a:cs typeface="David"/>
              <a:sym typeface="David"/>
            </a:endParaRPr>
          </a:p>
          <a:p>
            <a:pPr marL="0" lvl="0" indent="0" algn="l" rtl="0">
              <a:spcBef>
                <a:spcPts val="0"/>
              </a:spcBef>
              <a:spcAft>
                <a:spcPts val="0"/>
              </a:spcAft>
              <a:buNone/>
            </a:pPr>
            <a:endParaRPr dirty="0"/>
          </a:p>
        </p:txBody>
      </p:sp>
      <p:sp>
        <p:nvSpPr>
          <p:cNvPr id="261" name="Google Shape;261;p19: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82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b="1" dirty="0"/>
              <a:t>תרגיל היכרות </a:t>
            </a:r>
            <a:endParaRPr sz="1300" dirty="0"/>
          </a:p>
          <a:p>
            <a:pPr marL="0" lvl="0" indent="0" algn="r" rtl="1">
              <a:spcBef>
                <a:spcPts val="0"/>
              </a:spcBef>
              <a:spcAft>
                <a:spcPts val="0"/>
              </a:spcAft>
              <a:buNone/>
            </a:pPr>
            <a:r>
              <a:rPr lang="x-none" sz="1300" b="1" dirty="0"/>
              <a:t>הערכת זמן- 10 דקות גג</a:t>
            </a:r>
            <a:endParaRPr lang="en-US" sz="1200" b="0" dirty="0"/>
          </a:p>
          <a:p>
            <a:pPr marL="0" lvl="0" indent="0" algn="r" rtl="1">
              <a:spcBef>
                <a:spcPts val="0"/>
              </a:spcBef>
              <a:spcAft>
                <a:spcPts val="0"/>
              </a:spcAft>
              <a:buNone/>
            </a:pPr>
            <a:r>
              <a:rPr lang="he-IL" sz="1200" b="0" dirty="0"/>
              <a:t>משהו</a:t>
            </a:r>
            <a:r>
              <a:rPr lang="he-IL" sz="1200" b="0" baseline="0" dirty="0"/>
              <a:t> עליך ועל מה שהביא אותך לקורס</a:t>
            </a:r>
            <a:endParaRPr lang="he-IL" sz="1300" dirty="0"/>
          </a:p>
          <a:p>
            <a:pPr marL="0" lvl="0" indent="0" algn="r" rtl="1">
              <a:spcBef>
                <a:spcPts val="0"/>
              </a:spcBef>
              <a:spcAft>
                <a:spcPts val="0"/>
              </a:spcAft>
              <a:buNone/>
            </a:pPr>
            <a:endParaRPr sz="1300" dirty="0"/>
          </a:p>
          <a:p>
            <a:pPr marL="0" lvl="0" indent="0" algn="r" rtl="1">
              <a:spcBef>
                <a:spcPts val="0"/>
              </a:spcBef>
              <a:spcAft>
                <a:spcPts val="0"/>
              </a:spcAft>
              <a:buNone/>
            </a:pPr>
            <a:r>
              <a:rPr lang="x-none" sz="1300" b="1" u="sng" dirty="0"/>
              <a:t>הצגה אישית של המנחה</a:t>
            </a:r>
            <a:r>
              <a:rPr lang="x-none" sz="1300" dirty="0"/>
              <a:t>: סיפור אישי שמחבר אותי לאייכה ולחינוך/קליני. </a:t>
            </a:r>
            <a:endParaRPr sz="1300" dirty="0"/>
          </a:p>
          <a:p>
            <a:pPr marL="0" lvl="0" indent="0" algn="r" rtl="1">
              <a:spcBef>
                <a:spcPts val="0"/>
              </a:spcBef>
              <a:spcAft>
                <a:spcPts val="0"/>
              </a:spcAft>
              <a:buNone/>
            </a:pPr>
            <a:r>
              <a:rPr lang="x-none" sz="1300" dirty="0"/>
              <a:t>ניתן להיעזר בדוגמאות הבאות:</a:t>
            </a:r>
            <a:endParaRPr sz="1300" dirty="0"/>
          </a:p>
          <a:p>
            <a:pPr marL="0" lvl="0" indent="0" algn="r" rtl="1">
              <a:spcBef>
                <a:spcPts val="0"/>
              </a:spcBef>
              <a:spcAft>
                <a:spcPts val="0"/>
              </a:spcAft>
              <a:buNone/>
            </a:pPr>
            <a:r>
              <a:rPr lang="x-none" sz="1300" b="1" dirty="0"/>
              <a:t>דוגמה 1:</a:t>
            </a:r>
            <a:r>
              <a:rPr lang="x-none" sz="1300" dirty="0"/>
              <a:t> השיטה נולדה בקליניקה של ד"ר לבוב כדי לפתור בעיה- איך אפשר לעזור במצבים בהם ילדים ובני נוער שזקוקים לטיפול מסרבים לשתף פעולה עם הטיפול. כשפגשתי את השיטה היא עזרה לי להבין ולהמשיג מצבים שבהם מסלול ההתפתחות הטבעי השתבש למרות שהילדים נהנו ממה שנראה כהורות טובה דיה.  היה לי קשה להבין מה קרה שהמסלול ההתפתחותי הטבעי השתבש. לא היה לי מודל שיסביר מספיק טוב את הפער בין ההורים שפגשתי לבין עומק הקושי. בנוסף, גם בסביבה הפרטית שלי (משפחה, חברים) ראיתי פער לא מוסבר בין הבעיות העמוקות שהתגלו לבין ההורות שנראתה טובה דיה. השיא היה בהיחשפות למקרה פרטי של ניסיון אובדני של בת של חברה. היה חסר לי קשר הגיוני בין עומק הבעיה לבין ההורות היחסית נורמטיבית.</a:t>
            </a:r>
            <a:endParaRPr sz="1300" dirty="0"/>
          </a:p>
          <a:p>
            <a:pPr marL="0" lvl="0" indent="0" algn="r" rtl="1">
              <a:spcBef>
                <a:spcPts val="0"/>
              </a:spcBef>
              <a:spcAft>
                <a:spcPts val="0"/>
              </a:spcAft>
              <a:buNone/>
            </a:pPr>
            <a:r>
              <a:rPr lang="x-none" sz="1300" b="1" dirty="0"/>
              <a:t>דוגמה 2:</a:t>
            </a:r>
            <a:r>
              <a:rPr lang="x-none" sz="1300" dirty="0"/>
              <a:t> כשפגשתי את אייכה הייתי כבר מטופלת מנוסה. עבדתי בהדרכת הורים. והמפגש עם אייכה נתן מענה למשהו שהיה חסר. גם ברמת הרעיון התיאורטי וגם ברמה הפרקטית, והרגשתי שהדרכות ההורים עברו שדרוג משמעותי. התמלאו תוכן, סדר וכיוון, ואפשרו לי לעזור למשפחות באופן יעיל יותר, גם במקרים מורכבים יותר.</a:t>
            </a:r>
            <a:endParaRPr sz="1300" dirty="0"/>
          </a:p>
          <a:p>
            <a:pPr marL="0" lvl="0" indent="0" algn="r" rtl="1">
              <a:spcBef>
                <a:spcPts val="0"/>
              </a:spcBef>
              <a:spcAft>
                <a:spcPts val="0"/>
              </a:spcAft>
              <a:buNone/>
            </a:pPr>
            <a:r>
              <a:rPr lang="x-none" sz="1300" b="1" dirty="0"/>
              <a:t>דוגמה 3:</a:t>
            </a:r>
            <a:r>
              <a:rPr lang="x-none" sz="1300" dirty="0"/>
              <a:t> דווקא המפגש שלי עם אייכה והחיבור שלי לאייכה כאמא, הוביל לגיוס שלי להכרה והעמקה רבה יותר בגישה. כשחוויתי איך התערבויות עדינות וקטנות מחלצות מתקיעויות הבנתי שיש משהו קסום בגישה. אני כאמא טובה דייה עם ידע מקצועי, נתרמתי באופן שהרחיב לי את היכולת לתרום לאחרים.</a:t>
            </a:r>
            <a:endParaRPr sz="1300" dirty="0"/>
          </a:p>
          <a:p>
            <a:pPr marL="0" lvl="0" indent="0" algn="r" rtl="1">
              <a:spcBef>
                <a:spcPts val="0"/>
              </a:spcBef>
              <a:spcAft>
                <a:spcPts val="0"/>
              </a:spcAft>
              <a:buNone/>
            </a:pPr>
            <a:r>
              <a:rPr lang="x-none" sz="1300" b="1" u="sng" dirty="0"/>
              <a:t>סבב משתתפים</a:t>
            </a:r>
            <a:r>
              <a:rPr lang="x-none" sz="1300" dirty="0"/>
              <a:t>: סבב שמות, הורה ל..., תחום מקצועי, חיבור לאייכה/מה הביא אותי לבחור בקורס/ מה הציפיות שלי מהקורס (לבחור מה שמתאים). </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r>
              <a:rPr lang="x-none" sz="1300" b="1" dirty="0"/>
              <a:t> </a:t>
            </a:r>
            <a:endParaRPr sz="1300" dirty="0"/>
          </a:p>
          <a:p>
            <a:pPr marL="0" lvl="0" indent="0" algn="r" rtl="1">
              <a:spcBef>
                <a:spcPts val="0"/>
              </a:spcBef>
              <a:spcAft>
                <a:spcPts val="0"/>
              </a:spcAft>
              <a:buNone/>
            </a:pPr>
            <a:r>
              <a:rPr lang="x-none" sz="1300" b="1" u="sng" dirty="0"/>
              <a:t>מבנה של הלימודים</a:t>
            </a:r>
            <a:r>
              <a:rPr lang="x-none" sz="1300" dirty="0"/>
              <a:t>: הסבר על שעות, הפסקות, נושאים, מורים, חלק תיאורטי וחלק חוויתי (תרגול מעשי ו/או קבוצת הורים), מטלות, קריאה.</a:t>
            </a:r>
            <a:endParaRPr sz="1300" dirty="0"/>
          </a:p>
          <a:p>
            <a:pPr marL="0" lvl="0" indent="0" algn="r" rtl="1">
              <a:spcBef>
                <a:spcPts val="0"/>
              </a:spcBef>
              <a:spcAft>
                <a:spcPts val="0"/>
              </a:spcAft>
              <a:buNone/>
            </a:pPr>
            <a:r>
              <a:rPr lang="x-none" sz="1300" b="1" u="sng" dirty="0"/>
              <a:t>תיאום ציפיות</a:t>
            </a:r>
            <a:r>
              <a:rPr lang="x-none" sz="1300" dirty="0"/>
              <a:t>: </a:t>
            </a:r>
            <a:endParaRPr sz="1300" dirty="0"/>
          </a:p>
          <a:p>
            <a:pPr marL="0" lvl="0" indent="0" algn="r" rtl="1">
              <a:spcBef>
                <a:spcPts val="0"/>
              </a:spcBef>
              <a:spcAft>
                <a:spcPts val="0"/>
              </a:spcAft>
              <a:buNone/>
            </a:pPr>
            <a:r>
              <a:rPr lang="x-none" sz="1300" dirty="0"/>
              <a:t>אייכה היא גם </a:t>
            </a:r>
            <a:r>
              <a:rPr lang="x-none" sz="1300" b="1" dirty="0"/>
              <a:t>גישה</a:t>
            </a:r>
            <a:r>
              <a:rPr lang="x-none" sz="1300" dirty="0"/>
              <a:t> מבוססת תיאוריה, מעמיקה. דרך מסוימת לחשוב, להבין ולארגן את הנתונים, ויחד עם זאת אפשר לתרגם את הגישה </a:t>
            </a:r>
            <a:r>
              <a:rPr lang="x-none" sz="1300" b="1" dirty="0"/>
              <a:t>לשיטה</a:t>
            </a:r>
            <a:r>
              <a:rPr lang="x-none" sz="1300" dirty="0"/>
              <a:t> שהיא בעצם מאוד פרקטית. כמו סוג של שפה. בשלב הזה, בקורס הזה נכיר את הגישה שמהווה את הבסיס לשיטה, ונכיר את עיקרי השפה. כמו </a:t>
            </a:r>
            <a:r>
              <a:rPr lang="x-none" sz="1300" b="1" dirty="0"/>
              <a:t>לימוד שפה</a:t>
            </a:r>
            <a:r>
              <a:rPr lang="x-none" sz="1300" dirty="0"/>
              <a:t>, גם לימוד אייכה דורש הפנמה ותרגול עד שהיא הופכת לשפה שהיא זמינה לשימוש. </a:t>
            </a:r>
            <a:r>
              <a:rPr lang="x-none" sz="1300" b="1" dirty="0"/>
              <a:t>הלמידה מתרחשת בשכבות</a:t>
            </a:r>
            <a:r>
              <a:rPr lang="x-none" sz="1300" dirty="0"/>
              <a:t>. לכן ניתן להמשיך את לימוד אייכה בקורסי המשך. </a:t>
            </a:r>
            <a:endParaRPr sz="1300" dirty="0"/>
          </a:p>
          <a:p>
            <a:pPr marL="0" lvl="0" indent="0" algn="r" rtl="1">
              <a:spcBef>
                <a:spcPts val="0"/>
              </a:spcBef>
              <a:spcAft>
                <a:spcPts val="0"/>
              </a:spcAft>
              <a:buNone/>
            </a:pPr>
            <a:r>
              <a:rPr lang="x-none" sz="1300" dirty="0"/>
              <a:t>אנחנו צריכים מכל אחד שיאסוף </a:t>
            </a:r>
            <a:r>
              <a:rPr lang="x-none" sz="1300" b="1" dirty="0"/>
              <a:t>סבלנות ואורח רוח</a:t>
            </a:r>
            <a:r>
              <a:rPr lang="x-none" sz="1300" dirty="0"/>
              <a:t> לעצמו. עם הזמן הדברים יהיו מובנים יותר ויותר והנושאים חיזרו על עצמם כל פעם מזווית הסתכלות שונה מעט. המטרה המרכזית בלמידה שלנו היא </a:t>
            </a:r>
            <a:r>
              <a:rPr lang="x-none" sz="1300" b="1" dirty="0"/>
              <a:t>לעורר חשיבה</a:t>
            </a:r>
            <a:r>
              <a:rPr lang="x-none" sz="1300" dirty="0"/>
              <a:t>, לייצר דרך הסתכלות חדשה, על תהליכי מניעה וטיפול בתחום החינוכי/קליני. </a:t>
            </a:r>
            <a:r>
              <a:rPr lang="x-none" sz="1300" b="1" dirty="0"/>
              <a:t>ההזמנה היא להישאר עם "ראש פתוח"</a:t>
            </a:r>
            <a:r>
              <a:rPr lang="x-none" sz="1300" dirty="0"/>
              <a:t> גם ברגעים של עמימות, ספק או סתירה למוכר. לא למהר לבחור או להכריע אלא להיות עם, לשהות, להקשיב.</a:t>
            </a:r>
            <a:endParaRPr sz="1300" dirty="0"/>
          </a:p>
          <a:p>
            <a:pPr marL="0" lvl="0" indent="0" algn="r" rtl="1">
              <a:spcBef>
                <a:spcPts val="0"/>
              </a:spcBef>
              <a:spcAft>
                <a:spcPts val="0"/>
              </a:spcAft>
              <a:buNone/>
            </a:pPr>
            <a:endParaRPr dirty="0"/>
          </a:p>
        </p:txBody>
      </p:sp>
      <p:sp>
        <p:nvSpPr>
          <p:cNvPr id="106" name="Google Shape;106;p3: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228193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2: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2: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sz="1300"/>
          </a:p>
          <a:p>
            <a:pPr marL="0" lvl="0" indent="0" algn="r" rtl="1">
              <a:spcBef>
                <a:spcPts val="0"/>
              </a:spcBef>
              <a:spcAft>
                <a:spcPts val="0"/>
              </a:spcAft>
              <a:buNone/>
            </a:pPr>
            <a:r>
              <a:rPr lang="x-none" sz="1400">
                <a:solidFill>
                  <a:srgbClr val="1F3864"/>
                </a:solidFill>
                <a:latin typeface="David"/>
                <a:ea typeface="David"/>
                <a:cs typeface="David"/>
                <a:sym typeface="David"/>
              </a:rPr>
              <a:t>חוסר / העדר עמדה פנימית של ״אחריות״ (agency) או ״בעלות״  (ownership) מצד הילד והמתבגר על קשייו או מחלתו. היעדר זה נובע משילוב של המציאות התוך־נפשית של הילד/הנער ודינמיקת היחסים הורה־ילד. </a:t>
            </a:r>
            <a:endParaRPr/>
          </a:p>
          <a:p>
            <a:pPr marL="0" lvl="0" indent="0" algn="r" rtl="1">
              <a:spcBef>
                <a:spcPts val="0"/>
              </a:spcBef>
              <a:spcAft>
                <a:spcPts val="0"/>
              </a:spcAft>
              <a:buNone/>
            </a:pPr>
            <a:r>
              <a:rPr lang="x-none" sz="1400">
                <a:solidFill>
                  <a:srgbClr val="1F3864"/>
                </a:solidFill>
                <a:latin typeface="David"/>
                <a:ea typeface="David"/>
                <a:cs typeface="David"/>
                <a:sym typeface="David"/>
              </a:rPr>
              <a:t>ביחסים הורה־ילד דפוסים שמנעו התפתחות תחושה פנימית של אחריות ובעלות אצל הילדים על מצוקתם (שינויים ביחס של ההורים אל אופן התמודדות הילד עם בעייתו יאפשרו שינוי מובהק ביחס של הילד לקושי שלו). </a:t>
            </a:r>
            <a:endParaRPr/>
          </a:p>
          <a:p>
            <a:pPr marL="0" lvl="0" indent="0" algn="r" rtl="1">
              <a:spcBef>
                <a:spcPts val="0"/>
              </a:spcBef>
              <a:spcAft>
                <a:spcPts val="0"/>
              </a:spcAft>
              <a:buNone/>
            </a:pPr>
            <a:r>
              <a:rPr lang="x-none" sz="1400">
                <a:solidFill>
                  <a:srgbClr val="1F3864"/>
                </a:solidFill>
                <a:latin typeface="David"/>
                <a:ea typeface="David"/>
                <a:cs typeface="David"/>
                <a:sym typeface="David"/>
              </a:rPr>
              <a:t>היעדר עמדת האחריות קשור לקושי או אי־יכולת של ההורה לתת ביטוי ברור, עקבי ולא תוקף לצרכים ולציפיות שלו כמו גם להכיר באופן מדויק ביכולות, בנקודת המבט ובצרכים של ילדו. </a:t>
            </a:r>
            <a:endParaRPr/>
          </a:p>
          <a:p>
            <a:pPr marL="0" lvl="0" indent="0" algn="r" rtl="1">
              <a:spcBef>
                <a:spcPts val="0"/>
              </a:spcBef>
              <a:spcAft>
                <a:spcPts val="0"/>
              </a:spcAft>
              <a:buNone/>
            </a:pPr>
            <a:r>
              <a:rPr lang="x-none" sz="1400">
                <a:solidFill>
                  <a:srgbClr val="1F3864"/>
                </a:solidFill>
                <a:latin typeface="David"/>
                <a:ea typeface="David"/>
                <a:cs typeface="David"/>
                <a:sym typeface="David"/>
              </a:rPr>
              <a:t>ישנו קושי מיוחד להתמודד עם מצבים בהם יש פער או אי התאמה בין בחירות (רצונות) הילד, לבין מה שנראה להורה כטובת הילד. </a:t>
            </a:r>
            <a:endParaRPr/>
          </a:p>
          <a:p>
            <a:pPr marL="0" lvl="0" indent="0" algn="r" rtl="1">
              <a:spcBef>
                <a:spcPts val="0"/>
              </a:spcBef>
              <a:spcAft>
                <a:spcPts val="0"/>
              </a:spcAft>
              <a:buNone/>
            </a:pPr>
            <a:r>
              <a:rPr lang="x-none" sz="1400">
                <a:solidFill>
                  <a:srgbClr val="1F3864"/>
                </a:solidFill>
                <a:latin typeface="David"/>
                <a:ea typeface="David"/>
                <a:cs typeface="David"/>
                <a:sym typeface="David"/>
              </a:rPr>
              <a:t>ההורה שחווה עצמו לעיתים קרובות לא־יודע, מוותר על תפקיד המוביל בקשר עם ילדו, מאבד בהדרגה את יכולתו להשפיע עליו והופך פגיע יותר לרגשות עוצמתיים של כעס, תסכול, אכזבה ואובדן ערך. מולו, הילד שלו נותר ללא הכוונה בהירה, מבולבל ומתקשה להתפתח באופן מיטבי. </a:t>
            </a:r>
            <a:endParaRPr/>
          </a:p>
          <a:p>
            <a:pPr marL="0" lvl="0" indent="0" algn="ctr" rtl="1">
              <a:spcBef>
                <a:spcPts val="0"/>
              </a:spcBef>
              <a:spcAft>
                <a:spcPts val="0"/>
              </a:spcAft>
              <a:buClr>
                <a:schemeClr val="dk1"/>
              </a:buClr>
              <a:buSzPts val="1400"/>
              <a:buFont typeface="Calibri"/>
              <a:buNone/>
            </a:pPr>
            <a:endParaRPr sz="1400" b="1">
              <a:solidFill>
                <a:srgbClr val="1F3864"/>
              </a:solidFill>
              <a:latin typeface="David"/>
              <a:ea typeface="David"/>
              <a:cs typeface="David"/>
              <a:sym typeface="David"/>
            </a:endParaRPr>
          </a:p>
          <a:p>
            <a:pPr marL="0" lvl="0" indent="0" algn="ctr" rtl="1">
              <a:spcBef>
                <a:spcPts val="0"/>
              </a:spcBef>
              <a:spcAft>
                <a:spcPts val="0"/>
              </a:spcAft>
              <a:buClr>
                <a:schemeClr val="dk1"/>
              </a:buClr>
              <a:buSzPts val="1400"/>
              <a:buFont typeface="Calibri"/>
              <a:buNone/>
            </a:pPr>
            <a:endParaRPr sz="1400">
              <a:solidFill>
                <a:srgbClr val="1F3864"/>
              </a:solidFill>
            </a:endParaRPr>
          </a:p>
          <a:p>
            <a:pPr marL="0" lvl="0" indent="0" algn="r" rtl="1">
              <a:spcBef>
                <a:spcPts val="0"/>
              </a:spcBef>
              <a:spcAft>
                <a:spcPts val="0"/>
              </a:spcAft>
              <a:buNone/>
            </a:pPr>
            <a:r>
              <a:rPr lang="x-none" sz="1300"/>
              <a:t>איתן הבין, כי בכל המקרים האלה של סרבני הטיפול ותקועי הטיפול יש משהו משותף. מצד אחד יש </a:t>
            </a:r>
            <a:r>
              <a:rPr lang="x-none" sz="1300" b="1"/>
              <a:t>ילד שאיבד את דרכו</a:t>
            </a:r>
            <a:r>
              <a:rPr lang="x-none" sz="1300"/>
              <a:t>, ומצד שני יש </a:t>
            </a:r>
            <a:r>
              <a:rPr lang="x-none" sz="1300" b="1"/>
              <a:t>הורה המתקשה לכוון</a:t>
            </a:r>
            <a:r>
              <a:rPr lang="x-none" sz="1300"/>
              <a:t> אותו חזרה. המפנה חל כאשר הילד עובר </a:t>
            </a:r>
            <a:r>
              <a:rPr lang="x-none" sz="1300" b="1"/>
              <a:t>ממצב של אי לקיחת אחריות על הקושי שלו למצב של בעלות, אחריות.</a:t>
            </a:r>
            <a:r>
              <a:rPr lang="x-none" sz="1300"/>
              <a:t> מרגע לקיחת האחריות מתאפשרת יציאה מתקיעות ומתחילה </a:t>
            </a:r>
            <a:r>
              <a:rPr lang="x-none" sz="1300" b="1"/>
              <a:t>תנועה לכיוון התפתחות</a:t>
            </a:r>
            <a:r>
              <a:rPr lang="x-none" sz="1300"/>
              <a:t>. אנו מבדילים בין הקושי: קשיי ויסות, הפרעת קשב, לקויות למידה, ל</a:t>
            </a:r>
            <a:r>
              <a:rPr lang="x-none" sz="1300" b="1"/>
              <a:t>יחס </a:t>
            </a:r>
            <a:r>
              <a:rPr lang="x-none" sz="1300"/>
              <a:t>של הילד לקושי. עד כמה הוא לוקח אחריות, בעלות, נעזר או עוזר לעצמו?</a:t>
            </a:r>
            <a:endParaRPr sz="1300"/>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286" name="Google Shape;286;p22: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20</a:t>
            </a:fld>
            <a:endParaRPr/>
          </a:p>
        </p:txBody>
      </p:sp>
    </p:spTree>
    <p:extLst>
      <p:ext uri="{BB962C8B-B14F-4D97-AF65-F5344CB8AC3E}">
        <p14:creationId xmlns:p14="http://schemas.microsoft.com/office/powerpoint/2010/main" val="2159288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3:notes"/>
          <p:cNvSpPr txBox="1">
            <a:spLocks noGrp="1"/>
          </p:cNvSpPr>
          <p:nvPr>
            <p:ph type="body" idx="1"/>
          </p:nvPr>
        </p:nvSpPr>
        <p:spPr>
          <a:xfrm>
            <a:off x="688817" y="4823034"/>
            <a:ext cx="5510530" cy="394611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93" name="Google Shape;293;p23: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8069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4: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4: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dirty="0"/>
              <a:t>כשאנחנו נתקלים בקושי של ילד אנו רגילים, כאנשי טיפול לנסות להבין את הסיבות לקושי, במטרה לקדם את הילד מתוך הבנה זו. אחד החידושים של אייכה היא ההסתכלות על ההתפתחות ממבט אחר, ממבט אקולוגי. </a:t>
            </a:r>
            <a:endParaRPr sz="1300" dirty="0"/>
          </a:p>
          <a:p>
            <a:pPr marL="0" lvl="0" indent="0" algn="r" rtl="1">
              <a:spcBef>
                <a:spcPts val="0"/>
              </a:spcBef>
              <a:spcAft>
                <a:spcPts val="0"/>
              </a:spcAft>
              <a:buNone/>
            </a:pPr>
            <a:r>
              <a:rPr lang="x-none" sz="1300" dirty="0"/>
              <a:t>אקולוגיה עוסקת בהכרה בתלות של צורות החיים השונות במרחב הסובב אותן. לתנאים הסביבתיים תפקיד מכריע.   </a:t>
            </a:r>
            <a:endParaRPr sz="1300" dirty="0"/>
          </a:p>
          <a:p>
            <a:pPr marL="0" lvl="0" indent="0" algn="r" rtl="1">
              <a:spcBef>
                <a:spcPts val="0"/>
              </a:spcBef>
              <a:spcAft>
                <a:spcPts val="0"/>
              </a:spcAft>
              <a:buNone/>
            </a:pPr>
            <a:r>
              <a:rPr lang="x-none" sz="1300" dirty="0"/>
              <a:t>למשל, בתחום הרפואה, מלריה, מחלה שתוקפת את הכדוריות דם, לא יכולה להתפתח אלא אם כן יש תנאים מסוימים המאפשרים ליתושים המעבירים את המחלה, לחיות. היתושים זקוקים לסביבה ביצתית. הביצה עצמה (הסביבה האקולוגית) לא גורמת למחלה, אבל היא קריטית להתפתחותה.</a:t>
            </a:r>
            <a:endParaRPr sz="1300" dirty="0"/>
          </a:p>
          <a:p>
            <a:pPr marL="0" lvl="0" indent="0" algn="r" rtl="1">
              <a:spcBef>
                <a:spcPts val="0"/>
              </a:spcBef>
              <a:spcAft>
                <a:spcPts val="0"/>
              </a:spcAft>
              <a:buNone/>
            </a:pPr>
            <a:r>
              <a:rPr lang="x-none" sz="1300" dirty="0"/>
              <a:t>התחום הפיזיקאלי, נדמיין צינור המעביר מים. אם אין חורים המים יגיעו לקצה השני. זרם המים הוא זה שמקדם את המים, אך ללא נוכחות צינור שלם (הסביבה האקולוגית) המים לא יזרמו. </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endParaRPr dirty="0"/>
          </a:p>
        </p:txBody>
      </p:sp>
      <p:sp>
        <p:nvSpPr>
          <p:cNvPr id="300" name="Google Shape;300;p24: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538917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6: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dirty="0"/>
          </a:p>
        </p:txBody>
      </p:sp>
      <p:sp>
        <p:nvSpPr>
          <p:cNvPr id="319" name="Google Shape;319;p26: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260148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7: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a:t>מסקנה: המים הם מים, יש להם פוטנציאל להטיב או להרע. אפשר לשחות או לטבוע. אפשר להשקות או להציף בתים. מימוש הפוטנציאל תלוי בגדות (הסביבה האקולוגית).</a:t>
            </a:r>
            <a:endParaRPr/>
          </a:p>
          <a:p>
            <a:pPr marL="0" lvl="0" indent="0" algn="r" rtl="1">
              <a:spcBef>
                <a:spcPts val="0"/>
              </a:spcBef>
              <a:spcAft>
                <a:spcPts val="0"/>
              </a:spcAft>
              <a:buNone/>
            </a:pPr>
            <a:endParaRPr sz="1300"/>
          </a:p>
          <a:p>
            <a:pPr marL="0" lvl="0" indent="0" algn="r" rtl="1">
              <a:spcBef>
                <a:spcPts val="0"/>
              </a:spcBef>
              <a:spcAft>
                <a:spcPts val="0"/>
              </a:spcAft>
              <a:buNone/>
            </a:pPr>
            <a:r>
              <a:rPr lang="x-none" sz="1300" b="1"/>
              <a:t>מטאפורה הגדות: </a:t>
            </a:r>
            <a:r>
              <a:rPr lang="x-none" sz="1300"/>
              <a:t>במקום סרטון ניתן להראות את השקופית ולתת את אותו ההסבר.</a:t>
            </a:r>
            <a:endParaRPr sz="1300"/>
          </a:p>
          <a:p>
            <a:pPr marL="0" lvl="0" indent="0" algn="r" rtl="1">
              <a:spcBef>
                <a:spcPts val="0"/>
              </a:spcBef>
              <a:spcAft>
                <a:spcPts val="0"/>
              </a:spcAft>
              <a:buNone/>
            </a:pPr>
            <a:endParaRPr sz="1300"/>
          </a:p>
          <a:p>
            <a:pPr marL="0" lvl="0" indent="0" algn="r" rtl="1">
              <a:spcBef>
                <a:spcPts val="0"/>
              </a:spcBef>
              <a:spcAft>
                <a:spcPts val="0"/>
              </a:spcAft>
              <a:buNone/>
            </a:pPr>
            <a:endParaRPr/>
          </a:p>
        </p:txBody>
      </p:sp>
      <p:sp>
        <p:nvSpPr>
          <p:cNvPr id="327" name="Google Shape;327;p27: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1708687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8: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8: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dirty="0"/>
              <a:t>(אורך 1:20 , אין חובה להראות הכל)  </a:t>
            </a:r>
            <a:endParaRPr sz="1300" dirty="0"/>
          </a:p>
          <a:p>
            <a:pPr marL="0" lvl="0" indent="0" algn="r" rtl="1">
              <a:spcBef>
                <a:spcPts val="0"/>
              </a:spcBef>
              <a:spcAft>
                <a:spcPts val="0"/>
              </a:spcAft>
              <a:buNone/>
            </a:pPr>
            <a:r>
              <a:rPr lang="x-none" sz="1300" dirty="0"/>
              <a:t>דיון: מחשבות? מה ראינו? </a:t>
            </a:r>
            <a:endParaRPr sz="1300" dirty="0"/>
          </a:p>
          <a:p>
            <a:pPr marL="0" lvl="0" indent="0" algn="r" rtl="1">
              <a:spcBef>
                <a:spcPts val="0"/>
              </a:spcBef>
              <a:spcAft>
                <a:spcPts val="0"/>
              </a:spcAft>
              <a:buNone/>
            </a:pPr>
            <a:r>
              <a:rPr lang="x-none" sz="1300" dirty="0"/>
              <a:t>מסקנה: </a:t>
            </a:r>
            <a:endParaRPr sz="1300" dirty="0"/>
          </a:p>
          <a:p>
            <a:pPr marL="0" lvl="0" indent="0" algn="r" rtl="1">
              <a:spcBef>
                <a:spcPts val="0"/>
              </a:spcBef>
              <a:spcAft>
                <a:spcPts val="0"/>
              </a:spcAft>
              <a:buNone/>
            </a:pPr>
            <a:r>
              <a:rPr lang="x-none" sz="1300" dirty="0"/>
              <a:t>שצריך קהל. בשנייה שמתחלפת הסביבה משתנה ההתנהגות של הילד. אם יש קהל, הילד בוכה במצוקה. אין קהל, הילד בשליטה. הילד מסוגל לשלוט. זה תלוי בסביבה.</a:t>
            </a:r>
            <a:endParaRPr sz="1300" dirty="0"/>
          </a:p>
          <a:p>
            <a:pPr marL="0" lvl="0" indent="0" algn="r" rtl="1">
              <a:spcBef>
                <a:spcPts val="0"/>
              </a:spcBef>
              <a:spcAft>
                <a:spcPts val="0"/>
              </a:spcAft>
              <a:buNone/>
            </a:pPr>
            <a:r>
              <a:rPr lang="x-none" sz="1300" dirty="0"/>
              <a:t>האם הילד מכיר את הצלם? האם זה משנה? כן, הילד מאוד מושפע מהנוכחות של הצלם. הבכי הוא אקט של תקשורת מול הצלם.</a:t>
            </a:r>
            <a:endParaRPr dirty="0"/>
          </a:p>
          <a:p>
            <a:pPr marL="0" lvl="0" indent="0" algn="r" rtl="1">
              <a:spcBef>
                <a:spcPts val="0"/>
              </a:spcBef>
              <a:spcAft>
                <a:spcPts val="0"/>
              </a:spcAft>
              <a:buNone/>
            </a:pPr>
            <a:endParaRPr sz="1300" dirty="0"/>
          </a:p>
          <a:p>
            <a:pPr marL="0" lvl="0" indent="0" algn="r" rtl="1">
              <a:spcBef>
                <a:spcPts val="0"/>
              </a:spcBef>
              <a:spcAft>
                <a:spcPts val="0"/>
              </a:spcAft>
              <a:buNone/>
            </a:pPr>
            <a:r>
              <a:rPr lang="x-none" sz="1300" dirty="0"/>
              <a:t>ההנחה שלא פשוטה לעיכול: </a:t>
            </a:r>
            <a:r>
              <a:rPr lang="x-none" sz="1300" b="1" u="sng" dirty="0"/>
              <a:t>כל התנהגות, כל תופעה, כל התייחסות של ילד, אל האחר או אל עצמו – זקוקה לתנאים על מנת להתקיים</a:t>
            </a:r>
            <a:r>
              <a:rPr lang="x-none" sz="1300" b="1" dirty="0"/>
              <a:t>.</a:t>
            </a:r>
            <a:r>
              <a:rPr lang="x-none" sz="1300" dirty="0"/>
              <a:t>  זה נכון גם בשדה הקשר.</a:t>
            </a:r>
            <a:endParaRPr sz="1300" dirty="0"/>
          </a:p>
          <a:p>
            <a:pPr marL="0" lvl="0" indent="0" algn="r" rtl="1">
              <a:spcBef>
                <a:spcPts val="0"/>
              </a:spcBef>
              <a:spcAft>
                <a:spcPts val="0"/>
              </a:spcAft>
              <a:buNone/>
            </a:pPr>
            <a:r>
              <a:rPr lang="x-none" sz="1300" dirty="0"/>
              <a:t>אייכה עסוקה בשאלה: מה הם התנאים, מה באקולוגיה של הסביבה, מאפשר לתופעה הזו להתקיים. </a:t>
            </a:r>
            <a:endParaRPr sz="1300" dirty="0"/>
          </a:p>
          <a:p>
            <a:pPr marL="0" lvl="0" indent="0" algn="r" rtl="1">
              <a:spcBef>
                <a:spcPts val="0"/>
              </a:spcBef>
              <a:spcAft>
                <a:spcPts val="0"/>
              </a:spcAft>
              <a:buNone/>
            </a:pPr>
            <a:endParaRPr sz="1300" dirty="0"/>
          </a:p>
          <a:p>
            <a:pPr marL="0" lvl="0" indent="0" algn="r" rtl="1">
              <a:spcBef>
                <a:spcPts val="0"/>
              </a:spcBef>
              <a:spcAft>
                <a:spcPts val="0"/>
              </a:spcAft>
              <a:buNone/>
            </a:pPr>
            <a:endParaRPr dirty="0"/>
          </a:p>
        </p:txBody>
      </p:sp>
      <p:sp>
        <p:nvSpPr>
          <p:cNvPr id="338" name="Google Shape;338;p28: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4187000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9: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9: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400" b="0" i="0" u="none" strike="noStrike">
                <a:solidFill>
                  <a:schemeClr val="dk1"/>
                </a:solidFill>
                <a:latin typeface="Calibri"/>
                <a:ea typeface="Calibri"/>
                <a:cs typeface="Calibri"/>
                <a:sym typeface="Calibri"/>
              </a:rPr>
              <a:t>סביבה המאפשרת לילד לא לפתח יכולות חיוניות. למשל, הורים שמגיבים באקומודציה מלאה לנער/ה שסובל מרגישות חרדתית (יושבים לידו עד שנרדם, לא משאירים אותו לבד בבית, מדברים איתו בטלפון כאשר הוא הולך הביתה כדי שלא יהיה לבד), מהווים סביבה שמאפשרת לו להמשיך להתנהל, מבלי ללמוד איך להתמודד עם החרדה שלו. פעמים רבות כאשר הסביבה מתירה, הילד מתקדם למסגרת או לעשייה המתאימה לשלב התפתחותי מתקדם יותר, מבלי שרכש את היכולות הנדרשות לשלב המתקדם.  למשל ילד שעולה מהגן לכיתה א' מבלי שפיתח את היכולת להתנהל לפי חוקים, או מבלי שפיתח את יכולת הוויסות, המאפשרת לו להישאר בכיתה במהלך שיעור, או נער שמקבל מהוריו במתנה אוטו מבלי שרכש יכולות בסיסיות של איפוק וויסות רגשי שנדרשות לנהיגה בטוחה. סביבה מתירה היא גם כזו המאפשרת לילד לא להפעיל בהקשר מסוים (בסביבה הביתית או החינוכית) יכולות שכבר רכש בהקשר אחר.  למשל ילד שפיתח יכולת להתמודד עם תסכול, עם חרדה או יכולת להתנהל לפי חוקים בגן או בבית הספר, אבל בבית לא מפעיל את היכולות האלה.</a:t>
            </a:r>
            <a:endParaRPr sz="1400" b="0"/>
          </a:p>
          <a:p>
            <a:pPr marL="0" lvl="0" indent="0" algn="r" rtl="1">
              <a:spcBef>
                <a:spcPts val="0"/>
              </a:spcBef>
              <a:spcAft>
                <a:spcPts val="0"/>
              </a:spcAft>
              <a:buNone/>
            </a:pPr>
            <a:br>
              <a:rPr lang="x-none" sz="1400"/>
            </a:br>
            <a:r>
              <a:rPr lang="x-none" sz="1400"/>
              <a:t>https://padlet.com/talcarthyayeka/5ija820omlmfo74p</a:t>
            </a:r>
            <a:endParaRPr sz="1400"/>
          </a:p>
        </p:txBody>
      </p:sp>
      <p:sp>
        <p:nvSpPr>
          <p:cNvPr id="345" name="Google Shape;345;p29: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1522280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30: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a:t>וזה מה שמייחד את אייכה, </a:t>
            </a:r>
            <a:r>
              <a:rPr lang="x-none" sz="1300" b="1"/>
              <a:t>המעבר הזה מפסיכולוגיה של המניע לפסיכולוגיה של ההיתר.</a:t>
            </a:r>
            <a:r>
              <a:rPr lang="x-none" sz="1300"/>
              <a:t>  </a:t>
            </a:r>
            <a:endParaRPr sz="1300"/>
          </a:p>
          <a:p>
            <a:pPr marL="0" lvl="0" indent="0" algn="r" rtl="1">
              <a:spcBef>
                <a:spcPts val="0"/>
              </a:spcBef>
              <a:spcAft>
                <a:spcPts val="0"/>
              </a:spcAft>
              <a:buNone/>
            </a:pPr>
            <a:r>
              <a:rPr lang="x-none" sz="1300"/>
              <a:t>הפסיכולוגיה של המניע מתמקדת בסיבות לקושי. למה הילד מפריע בכיתה? כי יש לו הפרעת קשב, כי תיכף החופש הגדול. כי ההורים שלו התגרשו. כי הוא רב עם החבר שלו. </a:t>
            </a:r>
            <a:endParaRPr sz="1300"/>
          </a:p>
          <a:p>
            <a:pPr marL="0" lvl="0" indent="0" algn="r" rtl="1">
              <a:spcBef>
                <a:spcPts val="0"/>
              </a:spcBef>
              <a:spcAft>
                <a:spcPts val="0"/>
              </a:spcAft>
              <a:buNone/>
            </a:pPr>
            <a:r>
              <a:rPr lang="x-none" sz="1300"/>
              <a:t>הפסיכולוגיה של ההיתר, מכירה במניע. היא לא מתכחשת לו. אך כשזה לא מספיק על מנת ליצור התפתחות, היא מתמקדת </a:t>
            </a:r>
            <a:r>
              <a:rPr lang="x-none" sz="1300" b="1"/>
              <a:t>בתנאים שמתירים</a:t>
            </a:r>
            <a:r>
              <a:rPr lang="x-none" sz="1300"/>
              <a:t> את ההפעלה של אותם הפוטנציאלים השליליים. לא פעם, הורים טובים דיים מתירים התנהגויות לא רצויות, גם מבלי להתכוון. אלו </a:t>
            </a:r>
            <a:r>
              <a:rPr lang="x-none" sz="1300" b="1"/>
              <a:t>הפתחים</a:t>
            </a:r>
            <a:r>
              <a:rPr lang="x-none" sz="1300"/>
              <a:t>. </a:t>
            </a:r>
            <a:r>
              <a:rPr lang="x-none" sz="1300" b="1"/>
              <a:t>הפרצות</a:t>
            </a:r>
            <a:r>
              <a:rPr lang="x-none" sz="1300"/>
              <a:t>. באייכה אנו עסוקים כל הזמן באיתור הפרצות ובסגירתן.</a:t>
            </a:r>
            <a:endParaRPr sz="1300"/>
          </a:p>
          <a:p>
            <a:pPr marL="0" lvl="0" indent="0" algn="r" rtl="1">
              <a:spcBef>
                <a:spcPts val="0"/>
              </a:spcBef>
              <a:spcAft>
                <a:spcPts val="0"/>
              </a:spcAft>
              <a:buNone/>
            </a:pPr>
            <a:r>
              <a:rPr lang="x-none" sz="1300"/>
              <a:t>(הקושי של הילד או היחס של הילד אל הקושי נתפס כנתון דינמי המושפע מהסביבה ולא כנתון דטרמיניסטי הנקבע למשל על ידי הדחף, הגנים או האבחנה. כך ההתנהגות הופכת להיות אינטר-סובייקטיבית והבחירות תלויות בהזדמנויות שההורים מאפשרים או לא מאפשרים. המושג סביבה מתירה, להבדיל מסביבה מאפשרת של ויניקוט).</a:t>
            </a:r>
            <a:endParaRPr sz="1300"/>
          </a:p>
          <a:p>
            <a:pPr marL="0" lvl="0" indent="0" algn="r" rtl="1">
              <a:spcBef>
                <a:spcPts val="0"/>
              </a:spcBef>
              <a:spcAft>
                <a:spcPts val="0"/>
              </a:spcAft>
              <a:buNone/>
            </a:pPr>
            <a:r>
              <a:rPr lang="x-none" sz="1300"/>
              <a:t>אז אם רגע נחשוב על ילד עם הפרעת קשב או חרדה, לפי התפיסה הזאת, אנו נשאל:</a:t>
            </a:r>
            <a:endParaRPr sz="1300"/>
          </a:p>
          <a:p>
            <a:pPr marL="0" lvl="0" indent="0" algn="r" rtl="1">
              <a:spcBef>
                <a:spcPts val="0"/>
              </a:spcBef>
              <a:spcAft>
                <a:spcPts val="0"/>
              </a:spcAft>
              <a:buNone/>
            </a:pPr>
            <a:r>
              <a:rPr lang="x-none" sz="1300"/>
              <a:t> איך הילד מתנהל מול הקושי, מול הפרעת הקשב, החרדה?   </a:t>
            </a:r>
            <a:endParaRPr sz="1300"/>
          </a:p>
          <a:p>
            <a:pPr marL="0" lvl="0" indent="0" algn="r" rtl="1">
              <a:spcBef>
                <a:spcPts val="0"/>
              </a:spcBef>
              <a:spcAft>
                <a:spcPts val="0"/>
              </a:spcAft>
              <a:buNone/>
            </a:pPr>
            <a:r>
              <a:rPr lang="x-none" sz="1300"/>
              <a:t>           אילו בחירות הוא עושה?</a:t>
            </a:r>
            <a:endParaRPr sz="1300"/>
          </a:p>
          <a:p>
            <a:pPr marL="0" lvl="0" indent="0" algn="r" rtl="1">
              <a:spcBef>
                <a:spcPts val="0"/>
              </a:spcBef>
              <a:spcAft>
                <a:spcPts val="0"/>
              </a:spcAft>
              <a:buNone/>
            </a:pPr>
            <a:r>
              <a:rPr lang="x-none" sz="1300"/>
              <a:t>עד כמה ההורים מכוונים להתמודדויות בריאות יותר?</a:t>
            </a:r>
            <a:endParaRPr sz="1300"/>
          </a:p>
          <a:p>
            <a:pPr marL="0" lvl="0" indent="0" algn="r" rtl="1">
              <a:spcBef>
                <a:spcPts val="0"/>
              </a:spcBef>
              <a:spcAft>
                <a:spcPts val="0"/>
              </a:spcAft>
              <a:buNone/>
            </a:pPr>
            <a:r>
              <a:rPr lang="x-none" sz="1300"/>
              <a:t> עד כמה הם מתירים התמודדויות בריאות פחות?</a:t>
            </a:r>
            <a:endParaRPr sz="1300"/>
          </a:p>
          <a:p>
            <a:pPr marL="0" lvl="0" indent="0" algn="r" rtl="1">
              <a:spcBef>
                <a:spcPts val="0"/>
              </a:spcBef>
              <a:spcAft>
                <a:spcPts val="0"/>
              </a:spcAft>
              <a:buNone/>
            </a:pPr>
            <a:r>
              <a:rPr lang="x-none" sz="1300"/>
              <a:t> </a:t>
            </a:r>
            <a:endParaRPr sz="1300"/>
          </a:p>
          <a:p>
            <a:pPr marL="0" lvl="0" indent="0" algn="r" rtl="1">
              <a:spcBef>
                <a:spcPts val="0"/>
              </a:spcBef>
              <a:spcAft>
                <a:spcPts val="0"/>
              </a:spcAft>
              <a:buNone/>
            </a:pPr>
            <a:endParaRPr/>
          </a:p>
        </p:txBody>
      </p:sp>
      <p:sp>
        <p:nvSpPr>
          <p:cNvPr id="354" name="Google Shape;354;p30: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2539953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1:notes"/>
          <p:cNvSpPr txBox="1">
            <a:spLocks noGrp="1"/>
          </p:cNvSpPr>
          <p:nvPr>
            <p:ph type="body" idx="1"/>
          </p:nvPr>
        </p:nvSpPr>
        <p:spPr>
          <a:xfrm>
            <a:off x="688817" y="4823034"/>
            <a:ext cx="5510530" cy="394611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364" name="Google Shape;364;p31: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492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2:notes"/>
          <p:cNvSpPr txBox="1">
            <a:spLocks noGrp="1"/>
          </p:cNvSpPr>
          <p:nvPr>
            <p:ph type="body" idx="1"/>
          </p:nvPr>
        </p:nvSpPr>
        <p:spPr>
          <a:xfrm>
            <a:off x="688817" y="4823034"/>
            <a:ext cx="5510530" cy="394611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370" name="Google Shape;370;p32: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71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514350" lvl="0" indent="-514350" algn="r" rtl="1">
              <a:spcBef>
                <a:spcPts val="0"/>
              </a:spcBef>
              <a:spcAft>
                <a:spcPts val="0"/>
              </a:spcAft>
              <a:buClr>
                <a:srgbClr val="1E4E79"/>
              </a:buClr>
              <a:buSzPts val="1200"/>
              <a:buFont typeface="Calibri"/>
              <a:buAutoNum type="arabicPeriod"/>
            </a:pPr>
            <a:r>
              <a:rPr lang="x-none">
                <a:solidFill>
                  <a:srgbClr val="1E4E79"/>
                </a:solidFill>
              </a:rPr>
              <a:t>לידתה של השיטה </a:t>
            </a:r>
            <a:endParaRPr/>
          </a:p>
          <a:p>
            <a:pPr marL="514350" lvl="0" indent="-514350" algn="r" rtl="1">
              <a:spcBef>
                <a:spcPts val="0"/>
              </a:spcBef>
              <a:spcAft>
                <a:spcPts val="0"/>
              </a:spcAft>
              <a:buClr>
                <a:srgbClr val="1E4E79"/>
              </a:buClr>
              <a:buSzPts val="1200"/>
              <a:buFont typeface="Calibri"/>
              <a:buAutoNum type="arabicPeriod"/>
            </a:pPr>
            <a:r>
              <a:rPr lang="x-none">
                <a:solidFill>
                  <a:srgbClr val="1E4E79"/>
                </a:solidFill>
              </a:rPr>
              <a:t>תמורות בהורות והסתבכות הקשר הורה-ילד כנקודת מוצא להבנת הגישה </a:t>
            </a:r>
            <a:endParaRPr/>
          </a:p>
          <a:p>
            <a:pPr marL="514350" lvl="0" indent="-514350" algn="r" rtl="1">
              <a:spcBef>
                <a:spcPts val="0"/>
              </a:spcBef>
              <a:spcAft>
                <a:spcPts val="0"/>
              </a:spcAft>
              <a:buClr>
                <a:srgbClr val="1E4E79"/>
              </a:buClr>
              <a:buSzPts val="1200"/>
              <a:buFont typeface="Calibri"/>
              <a:buAutoNum type="arabicPeriod"/>
            </a:pPr>
            <a:r>
              <a:rPr lang="x-none">
                <a:solidFill>
                  <a:srgbClr val="1E4E79"/>
                </a:solidFill>
              </a:rPr>
              <a:t>מבט אקולוגי-אינטרסובייקטיבי על קשיים של ילדים ועל קשיים ביחסי הורים-ילדים</a:t>
            </a:r>
            <a:endParaRPr/>
          </a:p>
          <a:p>
            <a:pPr marL="514350" marR="0" lvl="0" indent="-514350" algn="r" rtl="1">
              <a:lnSpc>
                <a:spcPct val="100000"/>
              </a:lnSpc>
              <a:spcBef>
                <a:spcPts val="0"/>
              </a:spcBef>
              <a:spcAft>
                <a:spcPts val="0"/>
              </a:spcAft>
              <a:buClr>
                <a:srgbClr val="1E4E79"/>
              </a:buClr>
              <a:buSzPts val="1200"/>
              <a:buFont typeface="Calibri"/>
              <a:buAutoNum type="arabicPeriod"/>
            </a:pPr>
            <a:r>
              <a:rPr lang="x-none">
                <a:solidFill>
                  <a:srgbClr val="1E4E79"/>
                </a:solidFill>
              </a:rPr>
              <a:t>הכרה הדדית, מתן כיוון, חירות, אחריות ויחס מכבד כעקרונות מנחים של קשר מגדל. </a:t>
            </a:r>
            <a:endParaRPr/>
          </a:p>
          <a:p>
            <a:pPr marL="514350" lvl="0" indent="-438150" algn="r" rtl="1">
              <a:spcBef>
                <a:spcPts val="0"/>
              </a:spcBef>
              <a:spcAft>
                <a:spcPts val="0"/>
              </a:spcAft>
              <a:buClr>
                <a:schemeClr val="dk1"/>
              </a:buClr>
              <a:buSzPts val="1200"/>
              <a:buFont typeface="Calibri"/>
              <a:buNone/>
            </a:pPr>
            <a:endParaRPr>
              <a:solidFill>
                <a:srgbClr val="1E4E79"/>
              </a:solidFill>
            </a:endParaRPr>
          </a:p>
          <a:p>
            <a:pPr marL="514350" lvl="0" indent="-438150" algn="r" rtl="1">
              <a:spcBef>
                <a:spcPts val="0"/>
              </a:spcBef>
              <a:spcAft>
                <a:spcPts val="0"/>
              </a:spcAft>
              <a:buClr>
                <a:schemeClr val="dk1"/>
              </a:buClr>
              <a:buSzPts val="1200"/>
              <a:buFont typeface="Calibri"/>
              <a:buNone/>
            </a:pPr>
            <a:endParaRPr>
              <a:solidFill>
                <a:srgbClr val="1E4E79"/>
              </a:solidFill>
            </a:endParaRPr>
          </a:p>
          <a:p>
            <a:pPr marL="0" lvl="0" indent="0" algn="r" rtl="1">
              <a:spcBef>
                <a:spcPts val="0"/>
              </a:spcBef>
              <a:spcAft>
                <a:spcPts val="0"/>
              </a:spcAft>
              <a:buNone/>
            </a:pPr>
            <a:endParaRPr/>
          </a:p>
          <a:p>
            <a:pPr marL="0" lvl="0" indent="0" algn="r" rtl="1">
              <a:spcBef>
                <a:spcPts val="0"/>
              </a:spcBef>
              <a:spcAft>
                <a:spcPts val="0"/>
              </a:spcAft>
              <a:buNone/>
            </a:pPr>
            <a:r>
              <a:rPr lang="x-none"/>
              <a:t>להתייחס לכך שהבנת הסיבוך משמעותית כיוון שהיא משרטטת את הדרך להחלץ מסיבוך, לתת לו מענה, שזה מה שטיפול איכה למעשה עושה/מציע. </a:t>
            </a:r>
            <a:endParaRPr/>
          </a:p>
        </p:txBody>
      </p:sp>
      <p:sp>
        <p:nvSpPr>
          <p:cNvPr id="98" name="Google Shape;98;p2: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3441406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4: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4: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a:p>
        </p:txBody>
      </p:sp>
      <p:sp>
        <p:nvSpPr>
          <p:cNvPr id="385" name="Google Shape;385;p34: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30</a:t>
            </a:fld>
            <a:endParaRPr/>
          </a:p>
        </p:txBody>
      </p:sp>
    </p:spTree>
    <p:extLst>
      <p:ext uri="{BB962C8B-B14F-4D97-AF65-F5344CB8AC3E}">
        <p14:creationId xmlns:p14="http://schemas.microsoft.com/office/powerpoint/2010/main" val="4170158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5: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5: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sz="1300" dirty="0"/>
          </a:p>
          <a:p>
            <a:pPr marL="0" lvl="0" indent="0" algn="r" rtl="1">
              <a:spcBef>
                <a:spcPts val="0"/>
              </a:spcBef>
              <a:spcAft>
                <a:spcPts val="0"/>
              </a:spcAft>
              <a:buNone/>
            </a:pPr>
            <a:r>
              <a:rPr lang="x-none" sz="1300" dirty="0"/>
              <a:t>בדגם אב הילד נדרש להתאים עצמו. מי שמביא רצונות צרכים זה ההורה. הוא בעמדת כח, החלטה, נותן כיוון ברור </a:t>
            </a:r>
            <a:endParaRPr sz="1300" dirty="0"/>
          </a:p>
          <a:p>
            <a:pPr marL="0" marR="0" lvl="0" indent="0" algn="r" rtl="1">
              <a:lnSpc>
                <a:spcPct val="100000"/>
              </a:lnSpc>
              <a:spcBef>
                <a:spcPts val="0"/>
              </a:spcBef>
              <a:spcAft>
                <a:spcPts val="0"/>
              </a:spcAft>
              <a:buClr>
                <a:schemeClr val="dk1"/>
              </a:buClr>
              <a:buSzPts val="1300"/>
              <a:buFont typeface="Calibri"/>
              <a:buNone/>
            </a:pPr>
            <a:r>
              <a:rPr lang="x-none" sz="1300" dirty="0"/>
              <a:t>במודל הורות "דגם אב" ההורה שואל: "ילד, מה אתה יכול לעשות בשבילי?". </a:t>
            </a:r>
            <a:endParaRPr sz="1300" dirty="0"/>
          </a:p>
          <a:p>
            <a:pPr marL="0" marR="0" lvl="0" indent="0" algn="r" rtl="1">
              <a:lnSpc>
                <a:spcPct val="100000"/>
              </a:lnSpc>
              <a:spcBef>
                <a:spcPts val="0"/>
              </a:spcBef>
              <a:spcAft>
                <a:spcPts val="0"/>
              </a:spcAft>
              <a:buClr>
                <a:schemeClr val="dk1"/>
              </a:buClr>
              <a:buSzPts val="1300"/>
              <a:buFont typeface="Calibri"/>
              <a:buNone/>
            </a:pPr>
            <a:r>
              <a:rPr lang="x-none" sz="1300" dirty="0"/>
              <a:t>במודל הורות "דגם אם" ההורה שואל: "ילד, מה אני יכול לעשות בשבילך". </a:t>
            </a:r>
            <a:endParaRPr sz="1300" dirty="0"/>
          </a:p>
          <a:p>
            <a:pPr marL="0" lvl="0" indent="0" algn="r" rtl="1">
              <a:spcBef>
                <a:spcPts val="0"/>
              </a:spcBef>
              <a:spcAft>
                <a:spcPts val="0"/>
              </a:spcAft>
              <a:buNone/>
            </a:pPr>
            <a:endParaRPr sz="1300" dirty="0"/>
          </a:p>
          <a:p>
            <a:pPr marL="0" lvl="0" indent="0" algn="r" rtl="1">
              <a:spcBef>
                <a:spcPts val="0"/>
              </a:spcBef>
              <a:spcAft>
                <a:spcPts val="0"/>
              </a:spcAft>
              <a:buNone/>
            </a:pPr>
            <a:r>
              <a:rPr lang="x-none" sz="1300" dirty="0"/>
              <a:t>אייכה היא ניסיון לקחת את הטוב מכל דגם. ואף לשכלל ולדייק את התנאים המיטיבים להתפתחות. </a:t>
            </a:r>
            <a:endParaRPr dirty="0"/>
          </a:p>
          <a:p>
            <a:pPr marL="0" lvl="0" indent="0" algn="r" rtl="1">
              <a:spcBef>
                <a:spcPts val="0"/>
              </a:spcBef>
              <a:spcAft>
                <a:spcPts val="0"/>
              </a:spcAft>
              <a:buNone/>
            </a:pPr>
            <a:r>
              <a:rPr lang="x-none" sz="1300" dirty="0"/>
              <a:t>באייכה, ישנם שני סובייקטים: ההורה והילד. והמוקד הוא הקשר ביניהם. ומכאן הכותרת: אייכה – הקשר המגדל. </a:t>
            </a:r>
            <a:endParaRPr sz="1300" dirty="0"/>
          </a:p>
        </p:txBody>
      </p:sp>
      <p:sp>
        <p:nvSpPr>
          <p:cNvPr id="392" name="Google Shape;392;p35: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31</a:t>
            </a:fld>
            <a:endParaRPr/>
          </a:p>
        </p:txBody>
      </p:sp>
    </p:spTree>
    <p:extLst>
      <p:ext uri="{BB962C8B-B14F-4D97-AF65-F5344CB8AC3E}">
        <p14:creationId xmlns:p14="http://schemas.microsoft.com/office/powerpoint/2010/main" val="2425459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6: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6: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200" b="0" i="0" u="none" strike="noStrike" dirty="0">
                <a:solidFill>
                  <a:schemeClr val="dk1"/>
                </a:solidFill>
                <a:latin typeface="Calibri"/>
                <a:ea typeface="Calibri"/>
                <a:cs typeface="Calibri"/>
                <a:sym typeface="Calibri"/>
              </a:rPr>
              <a:t>ברוח החשיבה ההתייחסותית ההסתכלות על הילד המטופל בשיטת אייכה היא תמיד בתוך קונטקסט (משפחתי, בינאישי ואף תרבותי) מתוך ראיית ההתפתחות כמתרחשת בתוך מרחב של יחסים - במפגש הייחודי של הילד עם ההורה.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x-none" b="1" dirty="0"/>
              <a:t>*</a:t>
            </a:r>
            <a:r>
              <a:rPr lang="x-none" sz="1200" b="1" i="0" u="none" strike="noStrike" dirty="0">
                <a:solidFill>
                  <a:schemeClr val="dk1"/>
                </a:solidFill>
                <a:latin typeface="Calibri"/>
                <a:ea typeface="Calibri"/>
                <a:cs typeface="Calibri"/>
                <a:sym typeface="Calibri"/>
              </a:rPr>
              <a:t>הצורך בהכרה (recognition) חיוני להתפתחות חווית העצמיות והמסוגלות של הילד. ההכרה היא התגובה מהאחר שהופכת את הפעולות, הכוונות והרגשות של העצמי לבעלות משמעות. הכרה מאפשרת לילד להרגיש שמעשיו מזוהים ומשפיעים והיא מעודדת תחושות הנאה ויכולת. על מנת שהכרה תחווה על ידי הילד כמשמעותית ואמיתית היא צריכה להתקבל ממקור אמין, כלומר כזה שיש לו קיום נפרד ועצמאי משלו. לפי בנג'מין, הילד יכול לחוות הכרה רק כאשר ישנו אחר, שאינו חלק מעולמו הנפשי, אשר מכיר בו.</a:t>
            </a:r>
            <a:endParaRPr b="1" dirty="0"/>
          </a:p>
          <a:p>
            <a:pPr marL="0" lvl="0" indent="0" algn="r" rtl="1">
              <a:spcBef>
                <a:spcPts val="0"/>
              </a:spcBef>
              <a:spcAft>
                <a:spcPts val="0"/>
              </a:spcAft>
              <a:buNone/>
            </a:pPr>
            <a:r>
              <a:rPr lang="x-none" sz="1200" b="1" i="0" u="none" strike="noStrike" dirty="0">
                <a:solidFill>
                  <a:schemeClr val="dk1"/>
                </a:solidFill>
                <a:latin typeface="Calibri"/>
                <a:ea typeface="Calibri"/>
                <a:cs typeface="Calibri"/>
                <a:sym typeface="Calibri"/>
              </a:rPr>
              <a:t>בנג'מין מדגישה את חשיבות ההדדיות במפגש. גם האם זקוקה לכך שהיותה סובייקט עם קיום משלו  יוכר  על ידי  הילד שלה.  בנג'מין קוראת לאינטראקציה שבה האם נותנת הכרה ל'הכרזה' של הילד על היותו, ושבה הילד חווה את הזהות העצמאית שלו ונותן הכרה לסובייקטיביות של האם - ״הכרה הדדית״. </a:t>
            </a:r>
            <a:endParaRPr b="1" dirty="0"/>
          </a:p>
          <a:p>
            <a:pPr marL="0" lvl="0" indent="0" algn="r" rtl="1">
              <a:spcBef>
                <a:spcPts val="0"/>
              </a:spcBef>
              <a:spcAft>
                <a:spcPts val="0"/>
              </a:spcAft>
              <a:buNone/>
            </a:pPr>
            <a:br>
              <a:rPr lang="x-none" b="1" dirty="0"/>
            </a:br>
            <a:endParaRPr b="1" dirty="0"/>
          </a:p>
          <a:p>
            <a:pPr marL="0" lvl="0" indent="0" algn="r" rtl="1">
              <a:spcBef>
                <a:spcPts val="0"/>
              </a:spcBef>
              <a:spcAft>
                <a:spcPts val="0"/>
              </a:spcAft>
              <a:buNone/>
            </a:pPr>
            <a:r>
              <a:rPr lang="x-none" dirty="0"/>
              <a:t>מתוך המאמר של בנג'מין:</a:t>
            </a:r>
            <a:endParaRPr dirty="0"/>
          </a:p>
          <a:p>
            <a:pPr marL="0" lvl="0" indent="0" algn="r" rtl="1">
              <a:spcBef>
                <a:spcPts val="0"/>
              </a:spcBef>
              <a:spcAft>
                <a:spcPts val="0"/>
              </a:spcAft>
              <a:buNone/>
            </a:pPr>
            <a:r>
              <a:rPr lang="x-none" dirty="0"/>
              <a:t>יחסי אוביקט=הפנמה וייצוגים נפשיים של אינטרקציות בין עצמי לאוביקטים </a:t>
            </a:r>
            <a:endParaRPr dirty="0"/>
          </a:p>
          <a:p>
            <a:pPr marL="0" lvl="0" indent="0" algn="r" rtl="1">
              <a:spcBef>
                <a:spcPts val="0"/>
              </a:spcBef>
              <a:spcAft>
                <a:spcPts val="0"/>
              </a:spcAft>
              <a:buNone/>
            </a:pPr>
            <a:r>
              <a:rPr lang="x-none" dirty="0"/>
              <a:t>אינטרסוביקטיביות מוגדרת כתחום המפגש של שתי ישויות סוביקטיביות , משחק גומלין בין שני עולמות סוביקטיבים נפרדים. </a:t>
            </a:r>
            <a:endParaRPr dirty="0"/>
          </a:p>
          <a:p>
            <a:pPr marL="0" lvl="0" indent="0" algn="r" rtl="1">
              <a:spcBef>
                <a:spcPts val="0"/>
              </a:spcBef>
              <a:spcAft>
                <a:spcPts val="0"/>
              </a:spcAft>
              <a:buNone/>
            </a:pPr>
            <a:r>
              <a:rPr lang="x-none" b="1" dirty="0"/>
              <a:t>במה שונה מפגש של שני סוביקטים ממפגש שבו סוביקט פוגש אוביקט? מה מתווסף להחלטה לקרוא לאוביקט סוביקט נוסף?</a:t>
            </a:r>
            <a:endParaRPr dirty="0"/>
          </a:p>
          <a:p>
            <a:pPr marL="0" lvl="0" indent="0" algn="r" rtl="1">
              <a:spcBef>
                <a:spcPts val="0"/>
              </a:spcBef>
              <a:spcAft>
                <a:spcPts val="0"/>
              </a:spcAft>
              <a:buNone/>
            </a:pPr>
            <a:r>
              <a:rPr lang="x-none" dirty="0"/>
              <a:t>כדי להשיב על כך יש להתייחס לשאלה- איזו השפעה יש לזולת שנתפס כחיצוני באמת ושאינו מצוי בתוך שדה הפעולה הנפשי שלנו? </a:t>
            </a:r>
            <a:endParaRPr dirty="0"/>
          </a:p>
          <a:p>
            <a:pPr marL="0" lvl="0" indent="0" algn="r" rtl="1">
              <a:spcBef>
                <a:spcPts val="0"/>
              </a:spcBef>
              <a:spcAft>
                <a:spcPts val="0"/>
              </a:spcAft>
              <a:buNone/>
            </a:pPr>
            <a:r>
              <a:rPr lang="x-none" dirty="0"/>
              <a:t>וויניקוט ניסח את קווי המתאר להבחנה זו במאמר- השימוש באוביקט והתיחסות באמצעות הזדהויות. </a:t>
            </a:r>
            <a:endParaRPr dirty="0"/>
          </a:p>
          <a:p>
            <a:pPr marL="0" lvl="0" indent="0" algn="r" rtl="1">
              <a:spcBef>
                <a:spcPts val="0"/>
              </a:spcBef>
              <a:spcAft>
                <a:spcPts val="0"/>
              </a:spcAft>
              <a:buNone/>
            </a:pPr>
            <a:r>
              <a:rPr lang="x-none" b="1" dirty="0"/>
              <a:t>ראשית נדרשת הכרה ששני סוגי היחסים לזולת מתקיימים בחוויה הנפשית, לפי בנג'מין הם משלימים על אף שלעתים הם נמצאים ביחסים של ניגוד- זולת שנפתס חיצוני באמת ושאינו מצוי בתוך שדה הפעולה הנפשי שלנו לבין אוביקט שנתפס באופן סוביקטיבי </a:t>
            </a:r>
            <a:endParaRPr b="1" dirty="0"/>
          </a:p>
          <a:p>
            <a:pPr marL="0" lvl="0" indent="0" algn="r" rtl="1">
              <a:spcBef>
                <a:spcPts val="0"/>
              </a:spcBef>
              <a:spcAft>
                <a:spcPts val="0"/>
              </a:spcAft>
              <a:buNone/>
            </a:pPr>
            <a:r>
              <a:rPr lang="x-none" sz="1200" b="0" i="0" u="none" strike="noStrike" dirty="0">
                <a:solidFill>
                  <a:schemeClr val="dk1"/>
                </a:solidFill>
                <a:latin typeface="Calibri"/>
                <a:ea typeface="Calibri"/>
                <a:cs typeface="Calibri"/>
                <a:sym typeface="Calibri"/>
              </a:rPr>
              <a:t>בנג'מין מתייחסת גם לסוגיית התלות ההדדית שיש בין ההורה לילד  שמקבלת התייחסות בטיפול אייכה. בעוד אנו מורגלים לחשוב ולהתייחס לתלות של הילד בהורה, בנג'מין טוענת שגם ההורה תלוי בילדו. פעמים רבות במפגש עם הורים עולה ומדוברת התלות של ההורה במשוב מהילד, משוב אשר מעביר מסר להורה שהוא מיטיב, אהוב ומוערך, או משוב שמעביר להורה מסר אשר מרגיע את חרדת ההורה לשלומו הפיסי או הנפשי של ילדו. תלות זו הינה טבעית אך כאשר היא מעצימה דפוסים של גוננות/ חסות יתר, של מחיקה/ביטול עצמי הורי או דפוסים הוריים כוחניים, היא נוטה להקשות על תהליך הגדילה של הילד.</a:t>
            </a:r>
            <a:endParaRPr b="0" dirty="0"/>
          </a:p>
          <a:p>
            <a:pPr marL="0" lvl="0" indent="0" algn="r" rtl="1">
              <a:spcBef>
                <a:spcPts val="0"/>
              </a:spcBef>
              <a:spcAft>
                <a:spcPts val="0"/>
              </a:spcAft>
              <a:buNone/>
            </a:pPr>
            <a:br>
              <a:rPr lang="x-none" b="0" dirty="0"/>
            </a:br>
            <a:br>
              <a:rPr lang="x-none" dirty="0"/>
            </a:br>
            <a:r>
              <a:rPr lang="x-none" dirty="0"/>
              <a:t>לפי בנג'מין – הכוונה של התאוריות ההתיחסותיות היא להביא בחשבון הן את ההשפעות של מערכות יחסים אנושיות המחלחלות אל ההתפתחות הנפשית והן את ההשפעות של מנגנונים נפשיים פנימיים ושל פנטסיות בעיצוב האינטרקציות והחיים הפסיכולוגים. היא קוראת לזה- המימד התוך נפשי והמימד האינטרסוביקטיבי. </a:t>
            </a:r>
            <a:endParaRPr dirty="0"/>
          </a:p>
          <a:p>
            <a:pPr marL="0" lvl="0" indent="0" algn="r" rtl="1">
              <a:spcBef>
                <a:spcPts val="0"/>
              </a:spcBef>
              <a:spcAft>
                <a:spcPts val="0"/>
              </a:spcAft>
              <a:buNone/>
            </a:pPr>
            <a:r>
              <a:rPr lang="x-none" dirty="0"/>
              <a:t>התאוריה האינטרסוביקטיבית מניחה שיש להכיר בזולת כסוביקט אחר על מנת שהעצמי יוכל לחוות באופן מלא את הסוביקטיביות שלו או שלה בנוכחות הזולת –</a:t>
            </a:r>
            <a:r>
              <a:rPr lang="x-none" b="1" dirty="0"/>
              <a:t>כלומר, ראשית יש לנו צוךך בהכרה ושנית ביכולתנו להכיר באחרים בתמורה- הכרה הדדית (העונג שביחסים המתפתחים עם שותפה שהילד יודע להפיק ממנה תגובה אולם תגובותיה אינן ניתנות לגמרי לניבוי ולהטמעה בפנטזיה הפנימית)</a:t>
            </a:r>
            <a:endParaRPr b="1" dirty="0"/>
          </a:p>
          <a:p>
            <a:pPr marL="0" lvl="0" indent="0" algn="r" rtl="1">
              <a:spcBef>
                <a:spcPts val="0"/>
              </a:spcBef>
              <a:spcAft>
                <a:spcPts val="0"/>
              </a:spcAft>
              <a:buNone/>
            </a:pPr>
            <a:endParaRPr dirty="0"/>
          </a:p>
          <a:p>
            <a:pPr marL="0" lvl="0" indent="0" algn="r" rtl="1">
              <a:spcBef>
                <a:spcPts val="0"/>
              </a:spcBef>
              <a:spcAft>
                <a:spcPts val="0"/>
              </a:spcAft>
              <a:buNone/>
            </a:pPr>
            <a:r>
              <a:rPr lang="x-none" dirty="0"/>
              <a:t>מנקודת מבט אינטרסוביקטיבית הפתרון האידיאלי של פרדוקס ההכרה הוא שימשיך להתקיים מתח מתמיד בין הכרה</a:t>
            </a:r>
            <a:r>
              <a:rPr lang="he-IL" dirty="0"/>
              <a:t> </a:t>
            </a:r>
            <a:r>
              <a:rPr lang="x-none" dirty="0"/>
              <a:t>בזולת לבין אישור העצמי. </a:t>
            </a:r>
            <a:endParaRPr dirty="0"/>
          </a:p>
          <a:p>
            <a:pPr marL="0" lvl="0" indent="0" algn="r" rtl="1">
              <a:spcBef>
                <a:spcPts val="0"/>
              </a:spcBef>
              <a:spcAft>
                <a:spcPts val="0"/>
              </a:spcAft>
              <a:buNone/>
            </a:pPr>
            <a:endParaRPr b="1" dirty="0"/>
          </a:p>
          <a:p>
            <a:pPr marL="0" lvl="0" indent="0" algn="r" rtl="1">
              <a:spcBef>
                <a:spcPts val="0"/>
              </a:spcBef>
              <a:spcAft>
                <a:spcPts val="0"/>
              </a:spcAft>
              <a:buNone/>
            </a:pPr>
            <a:r>
              <a:rPr lang="x-none" dirty="0"/>
              <a:t>השקף לפני הקיצור:</a:t>
            </a:r>
            <a:endParaRPr dirty="0"/>
          </a:p>
          <a:p>
            <a:pPr marL="502919" lvl="0" indent="-457200" algn="r" rtl="1">
              <a:spcBef>
                <a:spcPts val="0"/>
              </a:spcBef>
              <a:spcAft>
                <a:spcPts val="0"/>
              </a:spcAft>
              <a:buNone/>
            </a:pPr>
            <a:r>
              <a:rPr lang="x-none" dirty="0">
                <a:solidFill>
                  <a:srgbClr val="1F3864"/>
                </a:solidFill>
                <a:latin typeface="David"/>
                <a:ea typeface="David"/>
                <a:cs typeface="David"/>
                <a:sym typeface="David"/>
              </a:rPr>
              <a:t>כיצד אנו מתייחסים לעובדה שלזולת תודעה עצמאית?</a:t>
            </a:r>
            <a:endParaRPr dirty="0"/>
          </a:p>
          <a:p>
            <a:pPr marL="502919" lvl="0" indent="-457200" algn="r" rtl="1">
              <a:spcBef>
                <a:spcPts val="0"/>
              </a:spcBef>
              <a:spcAft>
                <a:spcPts val="0"/>
              </a:spcAft>
              <a:buNone/>
            </a:pPr>
            <a:r>
              <a:rPr lang="x-none" dirty="0">
                <a:solidFill>
                  <a:srgbClr val="1F3864"/>
                </a:solidFill>
                <a:latin typeface="David"/>
                <a:ea typeface="David"/>
                <a:cs typeface="David"/>
                <a:sym typeface="David"/>
              </a:rPr>
              <a:t>חשיבתה מתאפיינת ביכולת לשמור על גישה של גם וגם , שומרת את המתח בין הצדדים ומאפשרת מרחב תאורטי שנותן מקום למורכבות ולפרדוקס. </a:t>
            </a:r>
            <a:endParaRPr dirty="0"/>
          </a:p>
          <a:p>
            <a:pPr marL="502919" lvl="0" indent="-457200" algn="r" rtl="1">
              <a:spcBef>
                <a:spcPts val="0"/>
              </a:spcBef>
              <a:spcAft>
                <a:spcPts val="0"/>
              </a:spcAft>
              <a:buNone/>
            </a:pPr>
            <a:r>
              <a:rPr lang="x-none" dirty="0">
                <a:solidFill>
                  <a:srgbClr val="1F3864"/>
                </a:solidFill>
                <a:latin typeface="David"/>
                <a:ea typeface="David"/>
                <a:cs typeface="David"/>
                <a:sym typeface="David"/>
              </a:rPr>
              <a:t>גישתה מחייבת את הפסיכואנליזה לחקור הן את התוך נפשי והן את האינטרסובייקטיבי </a:t>
            </a:r>
            <a:endParaRPr dirty="0"/>
          </a:p>
          <a:p>
            <a:pPr marL="502919" lvl="0" indent="-457200" algn="r" rtl="1">
              <a:spcBef>
                <a:spcPts val="0"/>
              </a:spcBef>
              <a:spcAft>
                <a:spcPts val="0"/>
              </a:spcAft>
              <a:buNone/>
            </a:pPr>
            <a:r>
              <a:rPr lang="x-none" dirty="0">
                <a:solidFill>
                  <a:srgbClr val="1F3864"/>
                </a:solidFill>
                <a:latin typeface="David"/>
                <a:ea typeface="David"/>
                <a:cs typeface="David"/>
                <a:sym typeface="David"/>
              </a:rPr>
              <a:t>אינטרסוביקטיביות היא הישג התפתחותי הטומן בחובו את היכולת להכרה הדדית, הנרכשת בהדרגה ולא בצורה מושלמת</a:t>
            </a:r>
            <a:endParaRPr dirty="0"/>
          </a:p>
          <a:p>
            <a:pPr marL="502919" lvl="0" indent="-457200" algn="r" rtl="1">
              <a:spcBef>
                <a:spcPts val="0"/>
              </a:spcBef>
              <a:spcAft>
                <a:spcPts val="0"/>
              </a:spcAft>
              <a:buNone/>
            </a:pPr>
            <a:r>
              <a:rPr lang="x-none" dirty="0">
                <a:solidFill>
                  <a:srgbClr val="1F3864"/>
                </a:solidFill>
                <a:latin typeface="David"/>
                <a:ea typeface="David"/>
                <a:cs typeface="David"/>
                <a:sym typeface="David"/>
              </a:rPr>
              <a:t>הצורך בהכרה על ידי האחר את היותנו אדם עצמאי מעלה צורך /תלות באחר (</a:t>
            </a:r>
            <a:r>
              <a:rPr lang="x-none" sz="1800" dirty="0">
                <a:solidFill>
                  <a:srgbClr val="1F3864"/>
                </a:solidFill>
                <a:latin typeface="David"/>
                <a:ea typeface="David"/>
                <a:cs typeface="David"/>
                <a:sym typeface="David"/>
              </a:rPr>
              <a:t>שיכיר</a:t>
            </a:r>
            <a:r>
              <a:rPr lang="x-none" dirty="0">
                <a:solidFill>
                  <a:srgbClr val="1F3864"/>
                </a:solidFill>
                <a:latin typeface="David"/>
                <a:ea typeface="David"/>
                <a:cs typeface="David"/>
                <a:sym typeface="David"/>
              </a:rPr>
              <a:t> בי)</a:t>
            </a:r>
            <a:endParaRPr dirty="0"/>
          </a:p>
          <a:p>
            <a:pPr marL="502919" lvl="0" indent="-457200" algn="r" rtl="1">
              <a:spcBef>
                <a:spcPts val="0"/>
              </a:spcBef>
              <a:spcAft>
                <a:spcPts val="0"/>
              </a:spcAft>
              <a:buNone/>
            </a:pPr>
            <a:r>
              <a:rPr lang="x-none" dirty="0">
                <a:solidFill>
                  <a:srgbClr val="1F3864"/>
                </a:solidFill>
                <a:latin typeface="David"/>
                <a:ea typeface="David"/>
                <a:cs typeface="David"/>
                <a:sym typeface="David"/>
              </a:rPr>
              <a:t>יש להכיר בזולת כסוביקט אחר על מנת שהעצמי יוכל לחוות באופן מלא את הסוביקטיביות שלו או שלה בנוכחות הזולת –כלומר, ראשית יש לנו צורך בהכרה ושנית ביכולתנו להכיר באחרים בתמורה- הכרה הדדית </a:t>
            </a:r>
            <a:endParaRPr dirty="0"/>
          </a:p>
          <a:p>
            <a:pPr marL="502919" lvl="0" indent="-457200" algn="r" rtl="1">
              <a:spcBef>
                <a:spcPts val="0"/>
              </a:spcBef>
              <a:spcAft>
                <a:spcPts val="0"/>
              </a:spcAft>
              <a:buNone/>
            </a:pPr>
            <a:endParaRPr dirty="0">
              <a:solidFill>
                <a:srgbClr val="1F3864"/>
              </a:solidFill>
              <a:latin typeface="David"/>
              <a:ea typeface="David"/>
              <a:cs typeface="David"/>
              <a:sym typeface="David"/>
            </a:endParaRPr>
          </a:p>
          <a:p>
            <a:pPr marL="502919" lvl="0" indent="-457200" algn="r" rtl="1">
              <a:spcBef>
                <a:spcPts val="0"/>
              </a:spcBef>
              <a:spcAft>
                <a:spcPts val="0"/>
              </a:spcAft>
              <a:buNone/>
            </a:pPr>
            <a:endParaRPr dirty="0">
              <a:solidFill>
                <a:srgbClr val="1F3864"/>
              </a:solidFill>
              <a:latin typeface="David"/>
              <a:ea typeface="David"/>
              <a:cs typeface="David"/>
              <a:sym typeface="David"/>
            </a:endParaRPr>
          </a:p>
          <a:p>
            <a:pPr marL="0" lvl="0" indent="0" algn="r" rtl="1">
              <a:spcBef>
                <a:spcPts val="0"/>
              </a:spcBef>
              <a:spcAft>
                <a:spcPts val="0"/>
              </a:spcAft>
              <a:buNone/>
            </a:pPr>
            <a:r>
              <a:rPr lang="x-none" sz="1200" b="1" dirty="0">
                <a:solidFill>
                  <a:schemeClr val="dk1"/>
                </a:solidFill>
                <a:latin typeface="Calibri"/>
                <a:ea typeface="Calibri"/>
                <a:cs typeface="Calibri"/>
                <a:sym typeface="Calibri"/>
              </a:rPr>
              <a:t>בנג'מין מציינת שהמרכיבים החיוניים להתפתחות תחושת עצמי של הילד הם האלמנטים של ההכרזה  (Assertion) וההכרה ((Recognition. ההכרזה—היא הפעולה בה מכריז הסובייקט על היותו. על היותו זה המעצב את בחירותיו ופעולותיו. הוא יכול לפעול  על העולם הפיסי הדומם או על האחרים בסביבתו, הכוללת את מטפליו. אך על מנת שפעולותיו יהדהדו חזרה כבעלות משמעות, עליו לחוות את עצמו כבעל יכולת השפעה, יכולת פעולה כסוכן עצמאי. האינדיבידואל חווה את רגשותיו, מאווייו, ומחוותיו כמשמעותיות, כמשפיעות, כמאשררות, כנותנות תחושת קיימות, על ידי הימצאות עם אדם אחר שמכיר בפעולות ובכוונות אלו. הכרה היא התגובה מהאחר שהופכת את הפעולות, הכוונות והרגשות של העצמי לבעלות משמעות. זוהי פעולה שבה  הילד מרגיש שהוא הסוכן של מעשיו ומעשיו מזוהים ומקבלים הד ואישור מהאחר.  החוויה והידיעה שהוא משפיע מאפשרות לילד לחוש הנאה  בקיאות ושליטה. פגיעה משמעותית בתחושת השליטה וביכולת ליהנות הם תוצאה מפגם וכשל במטריצת העצמי-אחר. הכשל הזה קורה כתוצאה  מהעדר תגובה הולמת או  למשל כאשר תגובת האחר שלילית או נעדרת באופן עקבי. אני מצטטת את בנג'מין: ״ניתן להשוות הכרה לאלמנטים הבסיסיים בפוטוסינתזה. אור השמש, המספק את האנרגיה לצמח,  ומאפשר טרנספורמציה מתמדת של חומר״, ובהקשר לתינוק היא כוללת, את מגוון התגובות והפעולות של האם  ביחס אליו. </a:t>
            </a:r>
            <a:endParaRPr sz="1200" b="1"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b="1"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b="1" dirty="0">
                <a:solidFill>
                  <a:schemeClr val="dk1"/>
                </a:solidFill>
                <a:latin typeface="Calibri"/>
                <a:ea typeface="Calibri"/>
                <a:cs typeface="Calibri"/>
                <a:sym typeface="Calibri"/>
              </a:rPr>
              <a:t>אך יש עוד אלמנט קריטי, תנאי חיוני נוסף על מנת שאותה הכרה  תחווה על ידי התינוק כמשמעותית  ואמיתית . האשרור החיצוני יכול לקבל משמעות רק אם העולל חווה את מקור ההכרה כאותנטי. על מנת שתחווה כאותנטית, ההכרה צריכה להתקבל ממקור אמין. מקור אמין, הינו סובייקט שאינו רק נספח של האגו של הילד, אלא מקור שהינו נפרד ממנו, שהינו סוכן עצמאי. התפתחותו המתמשכת של הילד תלויה בכך שההכרה תגיע מאדם שיש לו קיום עצמאי, קיום סובייקטיבי, עם מטרה נפרדת מזו של קיומו של הילד. על האם לגלם משהו נפרד. השילוב של תהודה ושוני שהאם תורמת לקשר  עם התינוק מוסיף נפח צבע מהות ונוכחות לקשר. אם האם תגיב בחיוך אחיד, בניגוד לחיוך ספונטני, הילד לא יוכל להיות בטוח שהתגובה היא אותנטית ומכוונת. הילד צריך לחוות את מגוון האופנים בהם האם מגיבה. עצם המגוון  והמנעד של תגובותיה מעצים את תחושת הקיום שלו.</a:t>
            </a:r>
            <a:endParaRPr sz="1200" b="1"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b="1" dirty="0">
                <a:solidFill>
                  <a:schemeClr val="dk1"/>
                </a:solidFill>
                <a:latin typeface="Calibri"/>
                <a:ea typeface="Calibri"/>
                <a:cs typeface="Calibri"/>
                <a:sym typeface="Calibri"/>
              </a:rPr>
              <a:t>בנג'מין קוראת לאינטראקציה שבה האם נותנת הכרה להכרזה של הילד, ושבה הילד חווה את הזהות העצמאית  ונותן הכרה לסובייקטיביות של האם . ״הכרה הדדית״,</a:t>
            </a:r>
            <a:endParaRPr sz="1200" b="1"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b="1"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b="1" dirty="0">
                <a:solidFill>
                  <a:schemeClr val="dk1"/>
                </a:solidFill>
                <a:latin typeface="Calibri"/>
                <a:ea typeface="Calibri"/>
                <a:cs typeface="Calibri"/>
                <a:sym typeface="Calibri"/>
              </a:rPr>
              <a:t>חשוב להבהיר שאותה הכרה הדדית אינה בשום אופן סימטרית. א-סיטמריה תמיד תתקיים בין ילד והורה. ביסודה של ההכרה ישנה הבנה שהאחר דומה לנו וגם שונה מאיתנו.</a:t>
            </a:r>
            <a:endParaRPr sz="1200" b="1"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b="1" dirty="0">
                <a:solidFill>
                  <a:schemeClr val="dk1"/>
                </a:solidFill>
                <a:latin typeface="Calibri"/>
                <a:ea typeface="Calibri"/>
                <a:cs typeface="Calibri"/>
                <a:sym typeface="Calibri"/>
              </a:rPr>
              <a:t>אם כך, במצב של הכרה  הדדית, על מנת שהילד יוכל לפתח תחושת עצמי  הוא זקוק להכרה מהדמויות המשמעותיות בסביבתו. על מנת שהאם תוכל להעניק ההכרה הזו במלוא הכנות ובמלוא עוצמתה היא זקוקה לכך שהיותה סובייקט עם קיום משלה יתקיים  ויוכר  על ידי  הילד שלה. </a:t>
            </a:r>
            <a:endParaRPr sz="1200" b="1"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b="1"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b="1" dirty="0">
                <a:solidFill>
                  <a:schemeClr val="dk1"/>
                </a:solidFill>
                <a:latin typeface="Calibri"/>
                <a:ea typeface="Calibri"/>
                <a:cs typeface="Calibri"/>
                <a:sym typeface="Calibri"/>
              </a:rPr>
              <a:t>דרוש בתהליך הזה הרבה  איזון עדין, שכרוך  בשמירה  מתמשכת  על  איזון פרדוקסלי בין ההכרה באחר וההכרזה (assertion) של העצמי, בין חיבור ועצמאות. בנג'מין קוראת למצב זה  ״פרדוקס ההכרה״. פרודוקס ההכרה משמעו הצורך לקבל הכרה מהאחר או להכיר באחר ובו זמנית לשמור על תחושת העצמיות בלי שהדבר יערער אותה. האיזון המתמשך הזה יכול פעמים רבות להשתבש במגוון דרכים משמעותיות יותר ופחות. הצורך של העצמי באחר הוא פרדוקסלי מאחר והעצמי מנסה לבסס את עצמו כישות עצמאית, אך בו בזמן הוא תלוי באחר בשל הצורך שלו לקבל הכרה ממנו. הפרדוקס הזה קיים גם אצל הילד וגם אצל האם. גם לאם יש צורך לבסס את עצמה כהורה בעל ישות עצמאית ובו זמנית היא זקוקה להכרה מהילד באמהות הטובה שלה ו ובהיותה סובייקט נפרד. </a:t>
            </a:r>
            <a:r>
              <a:rPr lang="x-none" sz="1200" dirty="0">
                <a:solidFill>
                  <a:schemeClr val="dk1"/>
                </a:solidFill>
                <a:latin typeface="Calibri"/>
                <a:ea typeface="Calibri"/>
                <a:cs typeface="Calibri"/>
                <a:sym typeface="Calibri"/>
              </a:rPr>
              <a:t>כאשר יש שיבושים משמעותיים בהכרה הא-סימטרית אך ההדדית הזאת, דיאדת הילד-הורה מתחילה להתערער ועלולות להיות לכך השלכות משמעותיות על התפתחות העצמי של הילד. ישנו מגוון של השלכות שליליות שעלולות להתפתח מחוסר איזון מתמשך. חוסר האיזון הזה יכול להוביל למצבים של קונפליקט מתמשך, מאבקי כוח, המלווים סימני אגרסיה, נסיגה וניכור. כל אלה עלולים לסכל את התפתחות הילד, את תחושות ההנאה והשליטה שלו, באופן שישפיע גם על רגשות האושר, הדאגה, או המתח הסובייקטיבים של ההורים. </a:t>
            </a:r>
            <a:endParaRPr sz="120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למשל כאשר חל שיבוש רציני בתהליך ההכרה ההדדית, ילד או מתבגר עלולים להרגיש שעצמאות הינה אפשרית רק על ידי ביטול האחר, בעוד שהקשבה לאחר נחווית ככניעה לו. באופן אחר, ילד שחש באופן עקבי שאחרים הם שלוחות של עצמו, יפחד מאובדן קשר וריקנות כתוצאה מכוחו המאיים, מאחר ורק הוא קיים והאחר נמחק. לחילופין, הורה שאינו יכול לסבול את עצמאות ילדו, יגרום לילד להרגיש שמחיר העצמאות הוא אבדן הקשר וזה עבור הילד מחיר שאינו אפשרי. בנג'מין מתארת מצבים אלו כדפוסי קשר המבוססים על שליטה וכניעה. היא קוראת לצורת האינטראקציה הזו שליטה דיאלקטית, המאופיינת על ידי הצורך של צד אחד לשלוט בעוד שהצד השני חש לחץ להיכנע. </a:t>
            </a:r>
            <a:endParaRPr sz="120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כיצד זה מתקשר ל״אייכה״?-</a:t>
            </a:r>
            <a:endParaRPr sz="120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המטרה הטיפולית של גישת 'אייכה במצבים אלה היא למצוא דרך לייצר מחדש את איזון ההכרזה וההכרה ההדדית באופן שיתרום לקידום התפתחות הילד שנפגעה כתוצאה מדפוסי אינטראקציה בלתי מאוזנים. </a:t>
            </a:r>
            <a:endParaRPr sz="120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הגישה הטיפולית של ״אייכה״ טוענת שכאשר ההורה מאבד את זהותו הנפרדת לאורך זמן, ובאופן עקבי שם בצד את רגשותיו ומתעלם מגבולותיו או ערכיו, תגובותיו מאבדות מכוחן. הוא הופך בכך להיות שלוחה של ילדו, דמות נעדרת, חסרת השפעה מהותית. כאשר זה קורה, הילד בתורו, אינו יכול לחוות את אשרור סוכנותו העצמאית, כי בחוויה שלו ההורה לא קיים כסובייקט נפרד ממנו שיכול לתת הכרה לעצמאותו. הוא מממש את האוטונומיה שלו או בחלל ריק. </a:t>
            </a:r>
            <a:endParaRPr sz="120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האותנטיות של ההורה, ההבעה שלו את עצמיותו, את רגשותיו וצרכיו, הינה הכרחית כדי שהילד יחווה את תגובותיו של ההורה כאמתיות ומשמעותיות. זה הופך להיות רלוונטי במיוחד כאשר התפתחותו של הילד נעצרת או נפגמת. כאשר דיאדת ההורה-ילד מצויה בחוסר איזון, ההורה אינו מסוגל להדריך את ילדו בקשייו ההתפתחותיים מאחר וההשפעה שלו כהורה נפגמת. ההורה, כפי שתואר קודם לכןֿ, מחק עצמו, או הרשה לעצמו להימחק במסגרת יחסיו עם הילד ולכן אינו יכול להוות סובייקט נפרד שייתן לילד את ההכרה לה הוא כל כך זקוק לצורך התפתחותו.</a:t>
            </a:r>
            <a:endParaRPr sz="120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dirty="0">
                <a:solidFill>
                  <a:schemeClr val="dk1"/>
                </a:solidFill>
                <a:latin typeface="Calibri"/>
                <a:ea typeface="Calibri"/>
                <a:cs typeface="Calibri"/>
                <a:sym typeface="Calibri"/>
              </a:rPr>
              <a:t> </a:t>
            </a:r>
            <a:endParaRPr dirty="0"/>
          </a:p>
          <a:p>
            <a:pPr marL="0" lvl="0" indent="0" algn="r" rtl="1">
              <a:spcBef>
                <a:spcPts val="0"/>
              </a:spcBef>
              <a:spcAft>
                <a:spcPts val="0"/>
              </a:spcAft>
              <a:buNone/>
            </a:pPr>
            <a:r>
              <a:rPr lang="x-none" sz="1200" dirty="0">
                <a:solidFill>
                  <a:schemeClr val="dk1"/>
                </a:solidFill>
                <a:latin typeface="Calibri"/>
                <a:ea typeface="Calibri"/>
                <a:cs typeface="Calibri"/>
                <a:sym typeface="Calibri"/>
              </a:rPr>
              <a:t>שיטת ״אייכה״ צמחה מהצורך לתת מענה למצבים בהם ישנה תקיעות התפתחותית אצל הילד ובו זמנית נפגעה יכולת השפעתם של ההורים על התפתחותו. היא מנסה לשנות את הדינמיקה בין ההורה לילד ולהחזיר להורה את ה״קול ההורי״ כך שההורה יוכל לא רק לבטא את עצמו, אלא גם להישמע על ידי הילד.</a:t>
            </a:r>
            <a:endParaRPr sz="1200" dirty="0">
              <a:solidFill>
                <a:schemeClr val="dk1"/>
              </a:solidFill>
              <a:latin typeface="Calibri"/>
              <a:ea typeface="Calibri"/>
              <a:cs typeface="Calibri"/>
              <a:sym typeface="Calibri"/>
            </a:endParaRPr>
          </a:p>
          <a:p>
            <a:pPr marL="0" lvl="0" indent="0" algn="r" rtl="1">
              <a:spcBef>
                <a:spcPts val="0"/>
              </a:spcBef>
              <a:spcAft>
                <a:spcPts val="0"/>
              </a:spcAft>
              <a:buNone/>
            </a:pPr>
            <a:endParaRPr dirty="0">
              <a:solidFill>
                <a:srgbClr val="1F3864"/>
              </a:solidFill>
              <a:latin typeface="David"/>
              <a:ea typeface="David"/>
              <a:cs typeface="David"/>
              <a:sym typeface="David"/>
            </a:endParaRPr>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הפסיכואנליטיקאי דונלד וויניקוט טבע את המונח </a:t>
            </a:r>
            <a:r>
              <a:rPr lang="x-none" sz="1200" b="1" i="0" dirty="0">
                <a:solidFill>
                  <a:schemeClr val="dk1"/>
                </a:solidFill>
                <a:latin typeface="Calibri"/>
                <a:ea typeface="Calibri"/>
                <a:cs typeface="Calibri"/>
                <a:sym typeface="Calibri"/>
              </a:rPr>
              <a:t>שימוש באובייקט</a:t>
            </a:r>
            <a:r>
              <a:rPr lang="x-none" sz="1200" b="0" i="0" dirty="0">
                <a:solidFill>
                  <a:schemeClr val="dk1"/>
                </a:solidFill>
                <a:latin typeface="Calibri"/>
                <a:ea typeface="Calibri"/>
                <a:cs typeface="Calibri"/>
                <a:sym typeface="Calibri"/>
              </a:rPr>
              <a:t> בהתייחסו למעבר שעושה התינוק בין תחושת כל יכולות סובייקטיבית לחווית מציאות אובייקטיבית: בשלב של חווית הכל יכולות, הילד עושה בדמות המטפלת המכונה "אובייקט"  שימוש "חסר רחמים", כביכול,  מאחר ובשלב זה האם נענית לצרכיו באופן מוחלט. כאשר האם מצליחה לשרוד את "חוסר הרחמים" של התינוק ולהמשיך לטפל בו, התינוק מפתח בהדרגה הכרה בנפרדות האם ממנו ובקיומה של מציאות אשר אינה נמצאת בשליטתו. כאשר האם אינה עומדת בשימוש "חסר הרחמים" שהתינוק עושה בה, הילד לומד כי תשוקותיו הרסניות. לדוגמא, אם המאבדת שליטה שוב ושב כאשר תינוקה מתקשה להירגע עשויה לגרום לילדהּ לחוש כי צרכיו בלתי נסבלים והרסניים עבורה. כתוצאה מכך, התינוק מתאים עצמו למציאות האובייקטיבית (למשל, לומד שאין טעם לבכות בעת רעב) ולומד לפחד ממשאלותיו. פחד זה מתבטא, בבגרות, בתחושת חוסר אותנטיות וקשיים במערכות יחסים זוגיות.</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 </a:t>
            </a:r>
            <a:endParaRPr dirty="0"/>
          </a:p>
          <a:p>
            <a:pPr marL="45720" lvl="0" indent="0" algn="r" rtl="1">
              <a:spcBef>
                <a:spcPts val="0"/>
              </a:spcBef>
              <a:spcAft>
                <a:spcPts val="0"/>
              </a:spcAft>
              <a:buClr>
                <a:schemeClr val="accent2"/>
              </a:buClr>
              <a:buSzPts val="1200"/>
              <a:buFont typeface="Calibri"/>
              <a:buNone/>
            </a:pPr>
            <a:endParaRPr dirty="0">
              <a:solidFill>
                <a:srgbClr val="1F3864"/>
              </a:solidFill>
              <a:latin typeface="David"/>
              <a:ea typeface="David"/>
              <a:cs typeface="David"/>
              <a:sym typeface="David"/>
            </a:endParaRPr>
          </a:p>
          <a:p>
            <a:pPr marL="0" lvl="0" indent="0" algn="r" rtl="1">
              <a:spcBef>
                <a:spcPts val="0"/>
              </a:spcBef>
              <a:spcAft>
                <a:spcPts val="0"/>
              </a:spcAft>
              <a:buNone/>
            </a:pPr>
            <a:endParaRPr dirty="0"/>
          </a:p>
        </p:txBody>
      </p:sp>
      <p:sp>
        <p:nvSpPr>
          <p:cNvPr id="407" name="Google Shape;407;p36: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32</a:t>
            </a:fld>
            <a:endParaRPr/>
          </a:p>
        </p:txBody>
      </p:sp>
    </p:spTree>
    <p:extLst>
      <p:ext uri="{BB962C8B-B14F-4D97-AF65-F5344CB8AC3E}">
        <p14:creationId xmlns:p14="http://schemas.microsoft.com/office/powerpoint/2010/main" val="834270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7: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7: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200" b="0" i="0" u="none" strike="noStrike" dirty="0">
                <a:solidFill>
                  <a:schemeClr val="dk1"/>
                </a:solidFill>
                <a:latin typeface="Calibri"/>
                <a:ea typeface="Calibri"/>
                <a:cs typeface="Calibri"/>
                <a:sym typeface="Calibri"/>
              </a:rPr>
              <a:t>בהתאם לכך בטיפול אייכה ניתנת חשיבות להרחבת המודעות ולעיבוד סוגיות רגשיות הקשורות לתלות ההדדית ביחסי הורה ילד, על מנת לסייע להורה לאפשר נבדלות (differentiation) מותאמת גיל בינו לבין ילדו ולכונן יחסים בהם הוא מספק הכרה בנקודת המבט הרגשיתלסובייקטיביות של ילדו ובו זמנית מבטא את הסובייקטיביות שלו עצמו. חשוב להדגיש שהעידוד שמקבל ההורה בטיפול אייכה לביטוי עצמי במפגש עם ילדו, הינו בזיקה מתמדת לשאלה מה נחוץ לילד המסוים שהוא מושא השיח הטיפולי, לצורך קידום התפתחותו.</a:t>
            </a:r>
            <a:endParaRPr b="0" dirty="0"/>
          </a:p>
          <a:p>
            <a:pPr marL="0" lvl="0" indent="0" algn="r" rtl="1">
              <a:spcBef>
                <a:spcPts val="0"/>
              </a:spcBef>
              <a:spcAft>
                <a:spcPts val="0"/>
              </a:spcAft>
              <a:buNone/>
            </a:pPr>
            <a:r>
              <a:rPr lang="x-none" sz="1200" b="0" i="0" u="none" strike="noStrike" dirty="0">
                <a:solidFill>
                  <a:schemeClr val="dk1"/>
                </a:solidFill>
                <a:latin typeface="Calibri"/>
                <a:ea typeface="Calibri"/>
                <a:cs typeface="Calibri"/>
                <a:sym typeface="Calibri"/>
              </a:rPr>
              <a:t>כאשר יש שיבושים בהכרה ההדדית, הקשר הורה ילד מתחיל להתערער ויש לכך השלכות משמעותיות על התפתחות העצמי של הילד. בטיפול אייכה נהיה קשובים לשיבושים מעין אלה. שיבוש רווח של יחסי הכרה הדדית בו אנו נתקלים הוא כאשר ילד או מתבגר מסוגלים לבטא את עצמם רק על ידי ביטול או פגיעה בהורה, בעוד שהקשבה להורה נחווית ככניעה לו או הימחקות על ידו. לחילופין, ניתן לראות הורים שאינם יכולים לסבול את עצמאות ילדם ומגיבים באופן כוחני ופוגעני לנוכח גילויי נבדלות מצידו. שיבושים אלה נוטים להוביל לקונפליקט מתמשך ומאבקי כוח בין ההורים לילד עד לביטויי אגרסיה קשה, נסיגה וניכור. במצב יחסים כזה ההורה אינו יכול לתת כיוון להתפתחות ילדו אלא באמצעים כוחניים פוגעניים לא רצויים. </a:t>
            </a:r>
            <a:endParaRPr b="0" dirty="0"/>
          </a:p>
          <a:p>
            <a:pPr marL="0" lvl="0" indent="0" algn="r" rtl="1">
              <a:spcBef>
                <a:spcPts val="0"/>
              </a:spcBef>
              <a:spcAft>
                <a:spcPts val="0"/>
              </a:spcAft>
              <a:buNone/>
            </a:pPr>
            <a:r>
              <a:rPr lang="x-none" sz="1200" b="0" i="0" u="none" strike="noStrike" dirty="0">
                <a:solidFill>
                  <a:schemeClr val="dk1"/>
                </a:solidFill>
                <a:latin typeface="Calibri"/>
                <a:ea typeface="Calibri"/>
                <a:cs typeface="Calibri"/>
                <a:sym typeface="Calibri"/>
              </a:rPr>
              <a:t>שיבוש שכיח נוסף הוא כאשר ההורה מתקשה לבטא את העצמיות שלו (את רצונותיו, ערכיו, גבולות משאביו וכו') בקשר עם הילד. מצב זה עשוי להוביל לתוצאות שונות ובכלל זה מצב בו הילד חווה את ההורה כשלוחה של עצמו ולמעשה ההורה הופך לדמות נעדרת, חסרת השפעה מהותית (לא כל שכן יכולת הכוונה). כאשר זה קורה, הילד בתורו, הופך פגיע לתחושות של בדידות, אומניפוטנציה ('אני מרכז העולם', 'בעל כוחות על') ומתקשה לפתח יכולות לקיים קשר שיש בו שניים.</a:t>
            </a:r>
            <a:endParaRPr b="0" dirty="0"/>
          </a:p>
          <a:p>
            <a:pPr marL="0" lvl="0" indent="0" algn="r" rtl="1">
              <a:spcBef>
                <a:spcPts val="0"/>
              </a:spcBef>
              <a:spcAft>
                <a:spcPts val="0"/>
              </a:spcAft>
              <a:buNone/>
            </a:pPr>
            <a:r>
              <a:rPr lang="x-none" sz="1200" b="0" i="0" u="none" strike="noStrike" dirty="0">
                <a:solidFill>
                  <a:schemeClr val="dk1"/>
                </a:solidFill>
                <a:latin typeface="Calibri"/>
                <a:ea typeface="Calibri"/>
                <a:cs typeface="Calibri"/>
                <a:sym typeface="Calibri"/>
              </a:rPr>
              <a:t>גם הקושי של ההורה להכיר באופן מדויק ביכולות של ילדו (קושי הניכר בנטייה לגוננות יתר למשל) או במקומו הרגשי של הילד (נתייחס בהמשך למונח 'עמדת היחס של הילד') מבטאים שיבושים שכיחים בהכרה ההדדית שמקשים על ההורה לתת כיוון מגדל. במפגש עם ההורים בטיפול אייכה ניתנת תשומת לב לקשיים ולשיבושים בהיבטים שתוארו, </a:t>
            </a:r>
            <a:r>
              <a:rPr lang="x-none" sz="1200" b="1" i="0" u="none" strike="noStrike" dirty="0">
                <a:solidFill>
                  <a:schemeClr val="dk1"/>
                </a:solidFill>
                <a:latin typeface="Calibri"/>
                <a:ea typeface="Calibri"/>
                <a:cs typeface="Calibri"/>
                <a:sym typeface="Calibri"/>
              </a:rPr>
              <a:t>כאשר חלק חשוב מהעבודה הטיפולית נוגע בשמירת האיזון העדין והמורכב בין היכולת של ההורה להכיר בילדו לבין יכולת ההורה לבטא את עצמיותו במפגש עם ילדו באופן שמעודד את הילד להתפתח.</a:t>
            </a:r>
            <a:endParaRPr b="1" dirty="0"/>
          </a:p>
          <a:p>
            <a:pPr marL="0" marR="0" lvl="0" indent="0" algn="r" rtl="1">
              <a:lnSpc>
                <a:spcPct val="100000"/>
              </a:lnSpc>
              <a:spcBef>
                <a:spcPts val="0"/>
              </a:spcBef>
              <a:spcAft>
                <a:spcPts val="0"/>
              </a:spcAft>
              <a:buClr>
                <a:schemeClr val="dk1"/>
              </a:buClr>
              <a:buSzPts val="1200"/>
              <a:buFont typeface="Calibri"/>
              <a:buNone/>
            </a:pPr>
            <a:endParaRPr dirty="0">
              <a:solidFill>
                <a:srgbClr val="1F3864"/>
              </a:solidFill>
              <a:latin typeface="David"/>
              <a:ea typeface="David"/>
              <a:cs typeface="David"/>
              <a:sym typeface="David"/>
            </a:endParaRPr>
          </a:p>
          <a:p>
            <a:pPr marL="0" marR="0" lvl="0" indent="0" algn="r" rtl="1">
              <a:lnSpc>
                <a:spcPct val="100000"/>
              </a:lnSpc>
              <a:spcBef>
                <a:spcPts val="0"/>
              </a:spcBef>
              <a:spcAft>
                <a:spcPts val="0"/>
              </a:spcAft>
              <a:buClr>
                <a:schemeClr val="dk1"/>
              </a:buClr>
              <a:buSzPts val="1200"/>
              <a:buFont typeface="Calibri"/>
              <a:buNone/>
            </a:pPr>
            <a:endParaRPr dirty="0">
              <a:solidFill>
                <a:srgbClr val="1F3864"/>
              </a:solidFill>
              <a:latin typeface="David"/>
              <a:ea typeface="David"/>
              <a:cs typeface="David"/>
              <a:sym typeface="David"/>
            </a:endParaRPr>
          </a:p>
          <a:p>
            <a:pPr marL="0" marR="0" lvl="0" indent="0" algn="r" rtl="1">
              <a:lnSpc>
                <a:spcPct val="100000"/>
              </a:lnSpc>
              <a:spcBef>
                <a:spcPts val="0"/>
              </a:spcBef>
              <a:spcAft>
                <a:spcPts val="0"/>
              </a:spcAft>
              <a:buClr>
                <a:srgbClr val="1F3864"/>
              </a:buClr>
              <a:buSzPts val="1200"/>
              <a:buFont typeface="David"/>
              <a:buNone/>
            </a:pPr>
            <a:r>
              <a:rPr lang="x-none" dirty="0">
                <a:solidFill>
                  <a:srgbClr val="1F3864"/>
                </a:solidFill>
                <a:latin typeface="David"/>
                <a:ea typeface="David"/>
                <a:cs typeface="David"/>
                <a:sym typeface="David"/>
              </a:rPr>
              <a:t>להיגמל מביטול עצמי או ביטול הילד </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גם ברמות עדינות- לייעץ לילד, למה זה ביטול –שאתה יודע והוא לא, ביטול עצמי- להסכים למשהו שהוא לא רוצה. </a:t>
            </a:r>
            <a:endParaRPr dirty="0"/>
          </a:p>
          <a:p>
            <a:pPr marL="0" lvl="0" indent="0" algn="r" rtl="1">
              <a:spcBef>
                <a:spcPts val="0"/>
              </a:spcBef>
              <a:spcAft>
                <a:spcPts val="0"/>
              </a:spcAft>
              <a:buNone/>
            </a:pPr>
            <a:endParaRPr sz="1200" b="0" i="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ה"הכרה" Recognition). ) -"ההכרה היא תגובת האחר המעניקה משמעות לתחושות, לכוונות ולפעולות של העצמי" (עמ' 20) "והיא יכולה לבוא רק מן האחר, שהוא מוכר על ידנו כיצור מובדל מאתנו". ג'סיקה בנג'מין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x-none" sz="1200" dirty="0">
                <a:solidFill>
                  <a:schemeClr val="dk1"/>
                </a:solidFill>
                <a:latin typeface="Tahoma"/>
                <a:ea typeface="Tahoma"/>
                <a:cs typeface="Tahoma"/>
                <a:sym typeface="Tahoma"/>
              </a:rPr>
              <a:t>אדם לומד להרגיש ש"אני הוא הפועל, אני הוא היוצר את פעולותיי" , על ידי כך שהוא נמצא בחברת אדם אחר המכיר בפעולותיו, ברגשותיו, בכוונותיו, בקיומו, בעצמאותו. הכרה היא התגובה המהותית, המלווה הקבועה של הביטוי העצמי. הסובייקט מכריז "אני קיים, אני פועל" ואז הוא מחכה לתגובה, "אתה קיים, אתה פעלת". ההכרה היא רפלקסיבית. היא כוללת לא רק את תגובתו של האחר, אלא גם את האופן שבו אנו מוצאים את עצמנו בתגובה זו (בנג'מין, 1988)</a:t>
            </a:r>
            <a:endParaRPr dirty="0"/>
          </a:p>
          <a:p>
            <a:pPr marL="0" marR="0" lvl="0" indent="0" algn="r" rtl="1">
              <a:lnSpc>
                <a:spcPct val="100000"/>
              </a:lnSpc>
              <a:spcBef>
                <a:spcPts val="0"/>
              </a:spcBef>
              <a:spcAft>
                <a:spcPts val="0"/>
              </a:spcAft>
              <a:buClr>
                <a:schemeClr val="dk1"/>
              </a:buClr>
              <a:buSzPts val="1200"/>
              <a:buFont typeface="Tahoma"/>
              <a:buNone/>
            </a:pPr>
            <a:r>
              <a:rPr lang="x-none" sz="1200" dirty="0">
                <a:solidFill>
                  <a:schemeClr val="dk1"/>
                </a:solidFill>
                <a:latin typeface="Tahoma"/>
                <a:ea typeface="Tahoma"/>
                <a:cs typeface="Tahoma"/>
                <a:sym typeface="Tahoma"/>
              </a:rPr>
              <a:t>(</a:t>
            </a:r>
            <a:r>
              <a:rPr lang="x-none" dirty="0">
                <a:latin typeface="David"/>
                <a:ea typeface="David"/>
                <a:cs typeface="David"/>
                <a:sym typeface="David"/>
              </a:rPr>
              <a:t>"אדם לומד להרגיש 'אני הוא הפועל, אני הוא היוצר את פעולותיי', על ידי כך שהוא נמצא בחברת אדם אחר המכיר בפעולותיו, ברגשותיו, בכוונותיו, בקיומו, בעצמאותו. ההכרה יכולה לבוא רק מן האחר, שהוא מוכר על ידנו כיצור מובדל מאתנו". </a:t>
            </a:r>
            <a:r>
              <a:rPr lang="x-none" dirty="0">
                <a:solidFill>
                  <a:srgbClr val="1F3864"/>
                </a:solidFill>
                <a:latin typeface="David"/>
                <a:ea typeface="David"/>
                <a:cs typeface="David"/>
                <a:sym typeface="David"/>
              </a:rPr>
              <a:t>(ג'סיקה בנג'מין, 1988))</a:t>
            </a:r>
            <a:endParaRPr dirty="0"/>
          </a:p>
          <a:p>
            <a:pPr marL="0" lvl="0" indent="0" algn="r" rtl="1">
              <a:spcBef>
                <a:spcPts val="0"/>
              </a:spcBef>
              <a:spcAft>
                <a:spcPts val="0"/>
              </a:spcAft>
              <a:buNone/>
            </a:pP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נתייחס בקצרה לג'סיקה בנג'מין, חשיבות ההכרה באחר כתנאי הכרחי להתפתחות בריאה ומה קורה כשאין סובייקט. הגישה ההתייחסותית מדגישה התפתחות בתוך קשר. חוויות מוקדמות הן חוויות של אינטרקציה. התינוק מתפתח מתוך המפגש עם האחר המתבונן ומגיב אליו. התפיסה הזו 'פסיכולוגיה של שנים', קיבלה תיקוף נרחב במחקר התפתחותי .  על פי גישה זו האישיות הבוגרת היא תוצר של חוויות שונות של יחסי גומלין בינאישיים, שממשיכים להתפתח ולהשתנות. התנהגות מובנת בתור תוצר של יחסי גומלין במגוון אינטרקציות, כאשר בכל אחת קיים מימד בינאישי המתרחש בין שניים ומימד תוך אישי –החוויה הסוביקטיבית של כל אחד, וההשפעה ההדדית של חוויות אלה.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ג'סיקה בנג'מין (1999) הגדירה את המושג 'הכרה הדדית' –</a:t>
            </a:r>
            <a:r>
              <a:rPr lang="x-none" sz="1200" b="1" u="sng" dirty="0">
                <a:solidFill>
                  <a:schemeClr val="dk1"/>
                </a:solidFill>
                <a:latin typeface="Tahoma"/>
                <a:ea typeface="Tahoma"/>
                <a:cs typeface="Tahoma"/>
                <a:sym typeface="Tahoma"/>
              </a:rPr>
              <a:t>יכולת לראות את /להכיר ב סוביקטיביות של האחר, מבלי לאבד או להשליט את הסוביקטיביות של העצמי על האחר</a:t>
            </a:r>
            <a:r>
              <a:rPr lang="x-none" sz="1200" dirty="0">
                <a:solidFill>
                  <a:schemeClr val="dk1"/>
                </a:solidFill>
                <a:latin typeface="Tahoma"/>
                <a:ea typeface="Tahoma"/>
                <a:cs typeface="Tahoma"/>
                <a:sym typeface="Tahoma"/>
              </a:rPr>
              <a:t>. לדבריה, היכולת להגיע להכרה הדדית (בקיומה של תודעה אחרת משלי) </a:t>
            </a:r>
            <a:r>
              <a:rPr lang="x-none" sz="1200" b="1" u="sng" dirty="0">
                <a:solidFill>
                  <a:schemeClr val="dk1"/>
                </a:solidFill>
                <a:latin typeface="Tahoma"/>
                <a:ea typeface="Tahoma"/>
                <a:cs typeface="Tahoma"/>
                <a:sym typeface="Tahoma"/>
              </a:rPr>
              <a:t>היא משימה התפתחותית משלימה את תהליך הנפרדות וחיונית להתפתחות העצמי. </a:t>
            </a:r>
            <a:r>
              <a:rPr lang="x-none" sz="1200" b="1" dirty="0">
                <a:solidFill>
                  <a:schemeClr val="dk1"/>
                </a:solidFill>
                <a:latin typeface="Tahoma"/>
                <a:ea typeface="Tahoma"/>
                <a:cs typeface="Tahoma"/>
                <a:sym typeface="Tahoma"/>
              </a:rPr>
              <a:t>לדבריה יש שני אופנים לתפיסת האחר, האחת כאוביקט הממלא צרכים והאחרת- סוביקט בעל עולם של חוויות וצרכים משלו. לא צריך לבחור בינהם, לעתים הם בהשלמה ולעתים בסתירה. במודל זה קיים מתח בין שני קטבים/קצוות- רק הכרה באחר גוררת מחיקה/ביטול של העצמי ואילו ביטול של האחר והשתלטות של צרכי העצמי מובילה להרס. רוב הזמן אנו נעים בין הקטבים האלה. בכל קשר קיימת פנטסיה של שליטה ושלילת האחר ולצדה הכרה באחר. המטרה היא לקיים קשר בו אנו נותנים הכרה באחר ומקבלים הכרה ממנו ללא ביטול עצמי וללא הרס הזולת .  העמדה הזו נמצאת בבסיס התפיסה של אייכה לגבי אופי המפגש והמקום של שני הצדדים בתוך הקשר. </a:t>
            </a:r>
            <a:endParaRPr sz="1200" b="1" dirty="0">
              <a:solidFill>
                <a:schemeClr val="dk1"/>
              </a:solidFill>
              <a:latin typeface="Tahoma"/>
              <a:ea typeface="Tahoma"/>
              <a:cs typeface="Tahoma"/>
              <a:sym typeface="Tahoma"/>
            </a:endParaRPr>
          </a:p>
          <a:p>
            <a:pPr marL="0" lvl="0" indent="0" algn="r" rtl="1">
              <a:spcBef>
                <a:spcPts val="0"/>
              </a:spcBef>
              <a:spcAft>
                <a:spcPts val="0"/>
              </a:spcAft>
              <a:buNone/>
            </a:pP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הורה שהסוביקטיביות שלו אינו זמינה לו, לא יכול לתת משוב לילד, לא מהווה סביבה ברורה, נוכחת, מכוונת. במצב כזה הילד במובנים מסוימים לבד.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אין זה אומר שהקשר סימטרי, שההורה והילד שווים  . ההורה הוא זה שנמצא בעמדה המגדלת, מי שאמור להוות סביבה המקדמת התפתחות בריאה של הילד, הדימוי שאנו משתמשים בו הוא המגדלור (תמונה)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פסיכולוגיה של אחד= האדם מונע בעיקר מתוך דחפים, ייצוגים בעולמו הפנימי, העצמי מתפתח לינארית לקראת אוטונומיה ונפרדות.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רכיבי האינטרקציות –מקצתם מודעים ומקצתם לא מודעים., מרכיבים את מה שנקרא 'מצבי עצמי' , כלומר ביטויים שונים של העצמ בהקשרים שונים. בין מצבי עצמי אלה קיים קשר שהוא המעניק את תחושת הרציפות. ברגעים שונים מצבי עצמו מסויימים הם בקדמת המודעות ואחרים בשוליה ובאחרים המצב משתנה.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 הורה שהסוביקטיביות שלו לא זמינה לו, לא יכול לתת משוב לילד , הסובקיטיביות של ההורה זו הפלטפורמה שעליה אפשר לבנות מגדלור, אם אינני יודע איך אני מרגיש ביחס אליו, מה אני צריך, מה הגבולות שלי ביחס אליו, לא יכול ליצור נורמות, לא יכול להפגיש אותו עם היכולת לשמור על עצמי, עם העוצמות שלי והמשאבים שלי, איך הילד שלי יכול לדעת מהו הכיוון, איפה נמצאות הגדות ל הנהר, גבעות העמק, איך הוא יכול לדעת מהו הכיוון, אם האמא לא מצליחה לתת ביטי לאי נוחות שלה כשמתנהג כאילו בן 4 כשהוא בן 14, אני צריכה להיות מגויס להיות ילד בן 14, כשאני לא רואה את זה רע לי, הוסיבקטיביות מעבירה מידע חיוני להתפתחות. ההתפתחות זה ממקום שהכל פתוח, כמובן שיש דברים שנמצאים שם, אבל עדיין הכל פתוח.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עגבניות- מספיק שתנאי בסיס טובים- תאורה מים, חום התקרבות אהבה, זהו ילד מושלם. מסתבר שילדים בניגוד לעגבניות, בנוסף לתנאים של אהבה חום והתחשבות הם זקוקים לכיוון , כמו ברווזונים, זקוקים לאמא כדי לדעת מה הכיוון ואחרי זמן יודעים מה הכיוון, באינסטינקט אין להם כיוון אלא אחרי אמא, הצלופחים כן, הסלמון כן,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dirty="0">
                <a:solidFill>
                  <a:schemeClr val="dk1"/>
                </a:solidFill>
                <a:latin typeface="Tahoma"/>
                <a:ea typeface="Tahoma"/>
                <a:cs typeface="Tahoma"/>
                <a:sym typeface="Tahoma"/>
              </a:rPr>
              <a:t> </a:t>
            </a:r>
            <a:endParaRPr dirty="0"/>
          </a:p>
          <a:p>
            <a:pPr marL="0" lvl="0" indent="0" algn="r" rtl="1">
              <a:spcBef>
                <a:spcPts val="0"/>
              </a:spcBef>
              <a:spcAft>
                <a:spcPts val="0"/>
              </a:spcAft>
              <a:buNone/>
            </a:pPr>
            <a:r>
              <a:rPr lang="x-none" sz="1200" dirty="0">
                <a:solidFill>
                  <a:schemeClr val="dk1"/>
                </a:solidFill>
                <a:latin typeface="Tahoma"/>
                <a:ea typeface="Tahoma"/>
                <a:cs typeface="Tahoma"/>
                <a:sym typeface="Tahoma"/>
              </a:rPr>
              <a:t> </a:t>
            </a: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דניאל סטרן- מחקר בתחום התפתחות ילדים ו</a:t>
            </a:r>
            <a:r>
              <a:rPr lang="x-none" sz="1200" b="0"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טיפול פסיכודינמי</a:t>
            </a:r>
            <a:r>
              <a:rPr lang="x-none" sz="1200" b="0" i="0" dirty="0">
                <a:solidFill>
                  <a:schemeClr val="dk1"/>
                </a:solidFill>
                <a:latin typeface="Calibri"/>
                <a:ea typeface="Calibri"/>
                <a:cs typeface="Calibri"/>
                <a:sym typeface="Calibri"/>
              </a:rPr>
              <a:t>. הוא ערך </a:t>
            </a:r>
            <a:r>
              <a:rPr lang="x-none" sz="1200" b="0" i="0" u="sng" strike="noStrik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תצפיות</a:t>
            </a:r>
            <a:r>
              <a:rPr lang="x-none" sz="1200" b="0" i="0" dirty="0">
                <a:solidFill>
                  <a:schemeClr val="dk1"/>
                </a:solidFill>
                <a:latin typeface="Calibri"/>
                <a:ea typeface="Calibri"/>
                <a:cs typeface="Calibri"/>
                <a:sym typeface="Calibri"/>
              </a:rPr>
              <a:t> רבות ב</a:t>
            </a:r>
            <a:r>
              <a:rPr lang="x-none" sz="1200" b="0" i="0" u="sng" strike="noStrik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פעוטות</a:t>
            </a:r>
            <a:r>
              <a:rPr lang="x-none" sz="1200" b="0" i="0" dirty="0">
                <a:solidFill>
                  <a:schemeClr val="dk1"/>
                </a:solidFill>
                <a:latin typeface="Calibri"/>
                <a:ea typeface="Calibri"/>
                <a:cs typeface="Calibri"/>
                <a:sym typeface="Calibri"/>
              </a:rPr>
              <a:t>, נתן להן פרשנות קלינית, ויצר תאוריות שתרמו להבנת התפתחות מוקדמת של ילדים. בעיקר התמקד בחקר הקשר הרגשי בין ה</a:t>
            </a:r>
            <a:r>
              <a:rPr lang="x-none" sz="1200" b="0" i="0" u="sng" strike="noStrik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אם</a:t>
            </a:r>
            <a:r>
              <a:rPr lang="x-none" sz="1200" b="0" i="0" dirty="0">
                <a:solidFill>
                  <a:schemeClr val="dk1"/>
                </a:solidFill>
                <a:latin typeface="Calibri"/>
                <a:ea typeface="Calibri"/>
                <a:cs typeface="Calibri"/>
                <a:sym typeface="Calibri"/>
              </a:rPr>
              <a:t> ל</a:t>
            </a:r>
            <a:r>
              <a:rPr lang="x-none" sz="1200" b="0" i="0" u="sng" strike="noStrik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תינוקה</a:t>
            </a:r>
            <a:r>
              <a:rPr lang="x-none" sz="1200" b="0" i="0" dirty="0">
                <a:solidFill>
                  <a:schemeClr val="dk1"/>
                </a:solidFill>
                <a:latin typeface="Calibri"/>
                <a:ea typeface="Calibri"/>
                <a:cs typeface="Calibri"/>
                <a:sym typeface="Calibri"/>
              </a:rPr>
              <a:t>.</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בשנת 1985 יצא ספרו "עולמם הבין אישי של תינוקות", בו תיאר שלבים התפתחותיים רגשיים בקשר בין התינוק לאמו, התהליך ה</a:t>
            </a:r>
            <a:r>
              <a:rPr lang="x-none" sz="1200" b="0" i="0" u="sng" strike="noStrike"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אינטרסובייקטיבי</a:t>
            </a:r>
            <a:r>
              <a:rPr lang="x-none" sz="1200" b="0" i="0" dirty="0">
                <a:solidFill>
                  <a:schemeClr val="dk1"/>
                </a:solidFill>
                <a:latin typeface="Calibri"/>
                <a:ea typeface="Calibri"/>
                <a:cs typeface="Calibri"/>
                <a:sym typeface="Calibri"/>
              </a:rPr>
              <a:t> המאפיין קשר זה, ותופעות שמתבטאות בתהליך זה בשלב הטרום-מילולי, כגון מושג ה</a:t>
            </a:r>
            <a:r>
              <a:rPr lang="x-none" sz="1200" b="0" i="0" u="sng" strike="noStrike"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כוונון הרגשי</a:t>
            </a:r>
            <a:r>
              <a:rPr lang="x-none" sz="1200" b="0" i="0" dirty="0">
                <a:solidFill>
                  <a:schemeClr val="dk1"/>
                </a:solidFill>
                <a:latin typeface="Calibri"/>
                <a:ea typeface="Calibri"/>
                <a:cs typeface="Calibri"/>
                <a:sym typeface="Calibri"/>
              </a:rPr>
              <a:t> אותו הגדיר סטרן. כן כתב ספר על </a:t>
            </a:r>
            <a:r>
              <a:rPr lang="x-none" sz="1200" b="0" i="0" u="sng" strike="noStrike"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הקונסטלציה האימהית</a:t>
            </a:r>
            <a:r>
              <a:rPr lang="x-none" sz="1200" b="0" i="0" dirty="0">
                <a:solidFill>
                  <a:schemeClr val="dk1"/>
                </a:solidFill>
                <a:latin typeface="Calibri"/>
                <a:ea typeface="Calibri"/>
                <a:cs typeface="Calibri"/>
                <a:sym typeface="Calibri"/>
              </a:rPr>
              <a:t> (1995), ועל תחושות האם במהלך ה</a:t>
            </a:r>
            <a:r>
              <a:rPr lang="x-none" sz="1200" b="0" i="0" u="sng" strike="noStrike" dirty="0">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היריון</a:t>
            </a:r>
            <a:r>
              <a:rPr lang="x-none" sz="1200" b="0" i="0" dirty="0">
                <a:solidFill>
                  <a:schemeClr val="dk1"/>
                </a:solidFill>
                <a:latin typeface="Calibri"/>
                <a:ea typeface="Calibri"/>
                <a:cs typeface="Calibri"/>
                <a:sym typeface="Calibri"/>
              </a:rPr>
              <a:t>, ה</a:t>
            </a:r>
            <a:r>
              <a:rPr lang="x-none" sz="1200" b="0" i="0" u="sng" strike="noStrike" dirty="0">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לידה</a:t>
            </a:r>
            <a:r>
              <a:rPr lang="x-none" sz="1200" b="0" i="0" dirty="0">
                <a:solidFill>
                  <a:schemeClr val="dk1"/>
                </a:solidFill>
                <a:latin typeface="Calibri"/>
                <a:ea typeface="Calibri"/>
                <a:cs typeface="Calibri"/>
                <a:sym typeface="Calibri"/>
              </a:rPr>
              <a:t> וההורות (בספרו "הולדתה של אם", 1997). בנוסף כתב על נושאים שקשורים ל</a:t>
            </a:r>
            <a:r>
              <a:rPr lang="x-none" sz="1200" b="0" i="0" u="sng" strike="noStrike" dirty="0">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טיפול פסיכולוגי</a:t>
            </a:r>
            <a:r>
              <a:rPr lang="x-none" sz="1200" b="0" i="0" dirty="0">
                <a:solidFill>
                  <a:schemeClr val="dk1"/>
                </a:solidFill>
                <a:latin typeface="Calibri"/>
                <a:ea typeface="Calibri"/>
                <a:cs typeface="Calibri"/>
                <a:sym typeface="Calibri"/>
              </a:rPr>
              <a:t>, כגון טיפול בילדים תוך מיקוד ביחסי אם-ילד, ועל מושגים מתחום הטיפול כגון "</a:t>
            </a:r>
            <a:r>
              <a:rPr lang="x-none" sz="1200" b="0" i="0" u="sng" strike="noStrike" dirty="0">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רגע הווה</a:t>
            </a:r>
            <a:r>
              <a:rPr lang="x-none" sz="1200" b="0" i="0" dirty="0">
                <a:solidFill>
                  <a:schemeClr val="dk1"/>
                </a:solidFill>
                <a:latin typeface="Calibri"/>
                <a:ea typeface="Calibri"/>
                <a:cs typeface="Calibri"/>
                <a:sym typeface="Calibri"/>
              </a:rPr>
              <a:t>" ו"</a:t>
            </a:r>
            <a:r>
              <a:rPr lang="x-none" sz="1200" b="0" i="0" u="sng" strike="noStrike" dirty="0">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רגע מפגש</a:t>
            </a:r>
            <a:r>
              <a:rPr lang="x-none" sz="1200" b="0" i="0" dirty="0">
                <a:solidFill>
                  <a:schemeClr val="dk1"/>
                </a:solidFill>
                <a:latin typeface="Calibri"/>
                <a:ea typeface="Calibri"/>
                <a:cs typeface="Calibri"/>
                <a:sym typeface="Calibri"/>
              </a:rPr>
              <a:t>" שמתרחשים בין המטפל למטופל במהלך טיפול. גישתו התאורטית נתפסת כ</a:t>
            </a:r>
            <a:r>
              <a:rPr lang="x-none" sz="1200" b="0" i="0" u="sng" strike="noStrike" dirty="0">
                <a:solidFill>
                  <a:schemeClr val="dk1"/>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גישה התייחסותית</a:t>
            </a:r>
            <a:r>
              <a:rPr lang="x-none" sz="1200" b="0" i="0" dirty="0">
                <a:solidFill>
                  <a:schemeClr val="dk1"/>
                </a:solidFill>
                <a:latin typeface="Calibri"/>
                <a:ea typeface="Calibri"/>
                <a:cs typeface="Calibri"/>
                <a:sym typeface="Calibri"/>
              </a:rPr>
              <a:t>, אם כי רעיונותיו עוסקים גם באינטרסובייקטיביות.</a:t>
            </a:r>
            <a:endParaRPr dirty="0"/>
          </a:p>
          <a:p>
            <a:pPr marL="0" lvl="0" indent="0" algn="r" rtl="1">
              <a:spcBef>
                <a:spcPts val="0"/>
              </a:spcBef>
              <a:spcAft>
                <a:spcPts val="0"/>
              </a:spcAft>
              <a:buNone/>
            </a:pP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dirty="0"/>
              <a:t>המודל האינטרסובייקטיבי:</a:t>
            </a:r>
            <a:endParaRPr dirty="0"/>
          </a:p>
          <a:p>
            <a:pPr marL="0" lvl="0" indent="0" algn="r" rtl="1">
              <a:spcBef>
                <a:spcPts val="0"/>
              </a:spcBef>
              <a:spcAft>
                <a:spcPts val="0"/>
              </a:spcAft>
              <a:buNone/>
            </a:pPr>
            <a:r>
              <a:rPr lang="x-none" dirty="0"/>
              <a:t>קשר ייחודי, ספציפי בין שניים הוא צורך מרכזי של הנפש. הוא הגורם המרכזי בהתפתחות התקינה והפתולוגית.  יש להסתכל על חוויות שני המשתתפים בקשר, בהתפתחות ובטיפול,</a:t>
            </a:r>
            <a:endParaRPr dirty="0"/>
          </a:p>
          <a:p>
            <a:pPr marL="0" lvl="0" indent="0" algn="r" rtl="1">
              <a:spcBef>
                <a:spcPts val="0"/>
              </a:spcBef>
              <a:spcAft>
                <a:spcPts val="0"/>
              </a:spcAft>
              <a:buNone/>
            </a:pPr>
            <a:r>
              <a:rPr lang="x-none" dirty="0"/>
              <a:t> • Mitchell (1998-2000) • Ogden(1994-) • Benjamin (1994-) • </a:t>
            </a:r>
            <a:endParaRPr dirty="0"/>
          </a:p>
          <a:p>
            <a:pPr marL="0" lvl="0" indent="0" algn="r" rtl="1">
              <a:spcBef>
                <a:spcPts val="0"/>
              </a:spcBef>
              <a:spcAft>
                <a:spcPts val="0"/>
              </a:spcAft>
              <a:buNone/>
            </a:pPr>
            <a:r>
              <a:rPr lang="x-none" dirty="0"/>
              <a:t>Aron - Inter-subjectivity is the developmentally achieved capacity to recognize another person as a separate center of subjective experience</a:t>
            </a:r>
            <a:endParaRPr dirty="0"/>
          </a:p>
          <a:p>
            <a:pPr marL="0" lvl="0" indent="0" algn="r" rtl="1">
              <a:spcBef>
                <a:spcPts val="0"/>
              </a:spcBef>
              <a:spcAft>
                <a:spcPts val="0"/>
              </a:spcAft>
              <a:buNone/>
            </a:pPr>
            <a:r>
              <a:rPr lang="x-none" dirty="0"/>
              <a:t>הכרה הדדית בין האם לפעוט </a:t>
            </a:r>
            <a:endParaRPr dirty="0"/>
          </a:p>
          <a:p>
            <a:pPr marL="0" lvl="0" indent="0" algn="r" rtl="1">
              <a:spcBef>
                <a:spcPts val="0"/>
              </a:spcBef>
              <a:spcAft>
                <a:spcPts val="0"/>
              </a:spcAft>
              <a:buNone/>
            </a:pPr>
            <a:r>
              <a:rPr lang="x-none" b="1" dirty="0"/>
              <a:t>בנג'מין מרחיבה את התיאוריה של מהלר על תהליך הפרידה-ייחודיות. מרחיבה את קוהוט- מעבר למושג זולת עצמי. מרחיבה את שטרן על התפתחות העצמי האינטרסוביקטיבי. לא די שהתינוק משיג ייצוג מופנם מובחן של האם ושל עצמו. הוא גם צריך להכיר באם כסובייקט, על מנת שההכרה שלה בו כסובייקט תהיה בעלת ערך</a:t>
            </a:r>
            <a:endParaRPr dirty="0"/>
          </a:p>
          <a:p>
            <a:pPr marL="0" lvl="0" indent="0" algn="r" rtl="1">
              <a:spcBef>
                <a:spcPts val="0"/>
              </a:spcBef>
              <a:spcAft>
                <a:spcPts val="0"/>
              </a:spcAft>
              <a:buNone/>
            </a:pPr>
            <a:r>
              <a:rPr lang="x-none" b="1" dirty="0"/>
              <a:t>ביחסי ההורה והפעוט , הפעוט מגיע להכרה שהאובייקט איננו בשליטתו המוחלטת והאובייקט הוא בעצם "סובייקט" כלומר מישהו שיש לו עולם של התענינויות, רגשות, כוונות שאינן קשורות בפעוט. בהתפתחות העצמי והקשר שיא התהליך הוא כאשר התינוק מכיר לא רק בסובייקטיביות של עצמו אלא גם בסובייקטיביות של האם אני סובייקט ואת סובייקט= הכרההדדית </a:t>
            </a:r>
            <a:endParaRPr sz="1200" b="1" dirty="0">
              <a:solidFill>
                <a:schemeClr val="dk1"/>
              </a:solidFill>
              <a:latin typeface="Tahoma"/>
              <a:ea typeface="Tahoma"/>
              <a:cs typeface="Tahoma"/>
              <a:sym typeface="Tahoma"/>
            </a:endParaRPr>
          </a:p>
          <a:p>
            <a:pPr marL="0" lvl="0" indent="0" algn="r" rtl="1">
              <a:spcBef>
                <a:spcPts val="0"/>
              </a:spcBef>
              <a:spcAft>
                <a:spcPts val="0"/>
              </a:spcAft>
              <a:buNone/>
            </a:pPr>
            <a:r>
              <a:rPr lang="x-none" sz="1200" b="1" dirty="0">
                <a:solidFill>
                  <a:schemeClr val="dk1"/>
                </a:solidFill>
                <a:latin typeface="Tahoma"/>
                <a:ea typeface="Tahoma"/>
                <a:cs typeface="Tahoma"/>
                <a:sym typeface="Tahoma"/>
              </a:rPr>
              <a:t> </a:t>
            </a:r>
            <a:endParaRPr dirty="0"/>
          </a:p>
          <a:p>
            <a:pPr marL="0" lvl="0" indent="0" algn="r" rtl="1">
              <a:spcBef>
                <a:spcPts val="0"/>
              </a:spcBef>
              <a:spcAft>
                <a:spcPts val="0"/>
              </a:spcAft>
              <a:buNone/>
            </a:pPr>
            <a:r>
              <a:rPr lang="x-none" sz="1200" b="1" i="0" dirty="0">
                <a:solidFill>
                  <a:schemeClr val="dk1"/>
                </a:solidFill>
                <a:latin typeface="Calibri"/>
                <a:ea typeface="Calibri"/>
                <a:cs typeface="Calibri"/>
                <a:sym typeface="Calibri"/>
              </a:rPr>
              <a:t>לתוך מושג מפתח זה יוצקת בנג'מין את הכורח הפסיכואנליטי העכשוי להבנת התמודדותנו הנפשית לא רק עם האחר כאוביקט מופנם בנו, כזולת עצמי, כסביבה מאפשרת, אלא כסוביקט נפרד, שאנו מכירים מן ההתחלה בנפרדותו, אולם זקוקים מן ההתחלה לאיזון החוזר שלו. זהו פרדוקס קיומי שעלינו להכיר בו ולהתמודד עמו. מבחינתה, גם במישור ההתפתחותי, שני הצדדים מתמודדים עם פרדוקס: האם צריכה להשלים עם העובדה שתינוק שיצא ממנה אינו מוכר לה, היא זקוקה, כמו שהתינוק זקוק, לאותות של זיהוי הדדי. "הוא מזהה אותי" זה הצורך שלה החופף לצורך שלו "היא מזהה אותי, את צרכי". האחרות של האחר קיימת עבור שני הצדדים מן ההתחלה, היא אתגר נפשי לשניהם.</a:t>
            </a:r>
            <a:endParaRPr dirty="0"/>
          </a:p>
          <a:p>
            <a:pPr marL="0" lvl="0" indent="0" algn="r" rtl="1">
              <a:spcBef>
                <a:spcPts val="0"/>
              </a:spcBef>
              <a:spcAft>
                <a:spcPts val="0"/>
              </a:spcAft>
              <a:buNone/>
            </a:pPr>
            <a:r>
              <a:rPr lang="x-none" sz="1200" b="1" i="0" dirty="0">
                <a:solidFill>
                  <a:schemeClr val="dk1"/>
                </a:solidFill>
                <a:latin typeface="Calibri"/>
                <a:ea typeface="Calibri"/>
                <a:cs typeface="Calibri"/>
                <a:sym typeface="Calibri"/>
              </a:rPr>
              <a:t>בנג'מין רואה עצמה כמושפעת גם מחוקרים התפתחותיים לא פסיכואנליטיים כפיאז'ה ובולבי וגם כממשיכה את מחשבתם הפסיכואנליטית של ויניקוט ומהלר לגבי התהליכים ההדרגתיים של ההיפרדות והאינדיוידואציה בעקבות תנאים טיפוליים ראשוניים שישמרו את תחושת האותנטיות שלנו. </a:t>
            </a:r>
            <a:r>
              <a:rPr lang="x-none" sz="1200" b="0" i="0" dirty="0">
                <a:solidFill>
                  <a:schemeClr val="dk1"/>
                </a:solidFill>
                <a:latin typeface="Calibri"/>
                <a:ea typeface="Calibri"/>
                <a:cs typeface="Calibri"/>
                <a:sym typeface="Calibri"/>
              </a:rPr>
              <a:t>ויניקוט ( Winnicott, 1960 ) מלמדנו כיצד ההורה המטפל – "האם הטובה דיה" - לא יגרום לילדו כניעות אלא יאפשר לקולו של העצמי האמיתי המובנה שלנו להשאר חי בקרבנו. </a:t>
            </a:r>
            <a:r>
              <a:rPr lang="x-none" sz="1200" b="1" i="0" dirty="0">
                <a:solidFill>
                  <a:schemeClr val="dk1"/>
                </a:solidFill>
                <a:latin typeface="Calibri"/>
                <a:ea typeface="Calibri"/>
                <a:cs typeface="Calibri"/>
                <a:sym typeface="Calibri"/>
              </a:rPr>
              <a:t>בנג'מין פועלת במסגרת תאוריות יחסי האוביקט ופסיכולוגית העצמי, אולם ממשיכה את הקו המהפכני של הפסיכואנליזה ההתיחסותית – חקר היחסים המוקדמים והעצמי המתפתח אסור לו שיסבול מהיעדר הכרה באחר כסוביקט.</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תהליכי השיקוף (mirroring) וההאדרה (idealization) המוצעים על ידי קוהוט הולידו השקפה בין-סוביקטיבית שעל פיה הפרט גדל בתוך ובאמצעות מערכות יחסים עם סובייקטים אחרים, אלא שהאחר שהעצמי פוגש נתפס כעצמי, כזולת-עצמי. בנג'מין מציעה בין-סוביקטיביות אחרת, שבמסגרתה אנו זקוקים להכרה על ידי סוביקט אחר, הדומה לנו אך גם שונה מאתנו. בנג'מין מעידה על עצמה שרעיון הבין-סוביקטיביות ההתיחסותי שלה "מסיט מחדש את האופן שבו נתפס עולם הנפש – מקשר של סובייקט ואובייקט שלו אל סובייקט הפוגש סובייקט אחר" (עמ' 28).</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גם מושג "Agency ", שהוא מושג מפתח בגישה ההתיחסותית, מאומץ על ידה. הוא הרחבה של משהו הקיים בנו כמנוע פנימי המתפתח כתוצאה מסביבה הורית מחזיקה, קשובה וזמינה, באמצעות ההכרה מצד האוביקט המטפל, לכדי ישות פנימית קיימת. קיומה או העדרה בשל כניעות הופכים להיות המאפיין המרכזי של קיומנו הבוגר. יוזמה, אחריות, עצמאות או ריבונות – הם המושגים שדרכם מושג ה "Agency" יכול להיות מתורגם בעברית והם ליבת הסוביקט. </a:t>
            </a:r>
            <a:endParaRPr dirty="0"/>
          </a:p>
          <a:p>
            <a:pPr marL="0" lvl="0" indent="0" algn="r" rtl="1">
              <a:spcBef>
                <a:spcPts val="0"/>
              </a:spcBef>
              <a:spcAft>
                <a:spcPts val="0"/>
              </a:spcAft>
              <a:buNone/>
            </a:pPr>
            <a:endParaRPr sz="1200" dirty="0">
              <a:solidFill>
                <a:schemeClr val="dk1"/>
              </a:solidFill>
              <a:latin typeface="Tahoma"/>
              <a:ea typeface="Tahoma"/>
              <a:cs typeface="Tahoma"/>
              <a:sym typeface="Tahoma"/>
            </a:endParaRPr>
          </a:p>
          <a:p>
            <a:pPr marL="0" lvl="0" indent="0" algn="r" rtl="1">
              <a:spcBef>
                <a:spcPts val="0"/>
              </a:spcBef>
              <a:spcAft>
                <a:spcPts val="0"/>
              </a:spcAft>
              <a:buNone/>
            </a:pP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b="1" i="0" dirty="0">
                <a:solidFill>
                  <a:schemeClr val="dk1"/>
                </a:solidFill>
                <a:latin typeface="Calibri"/>
                <a:ea typeface="Calibri"/>
                <a:cs typeface="Calibri"/>
                <a:sym typeface="Calibri"/>
              </a:rPr>
              <a:t>סינכרוניות</a:t>
            </a:r>
            <a:r>
              <a:rPr lang="x-none" sz="1200" b="0" i="0" dirty="0">
                <a:solidFill>
                  <a:schemeClr val="dk1"/>
                </a:solidFill>
                <a:latin typeface="Calibri"/>
                <a:ea typeface="Calibri"/>
                <a:cs typeface="Calibri"/>
                <a:sym typeface="Calibri"/>
              </a:rPr>
              <a:t> (Synchronicity)</a:t>
            </a:r>
            <a:endParaRPr sz="1200" b="0" i="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b="1" i="0" dirty="0">
                <a:solidFill>
                  <a:schemeClr val="dk1"/>
                </a:solidFill>
                <a:latin typeface="Calibri"/>
                <a:ea typeface="Calibri"/>
                <a:cs typeface="Calibri"/>
                <a:sym typeface="Calibri"/>
              </a:rPr>
              <a:t>כניסה מוצלחת של תינוקות לעולם החברתי עוברת דרך התנסות חוזרת ביחסי גומלין, הכוללות רצף של מצבים שבהם הם עושים הסתגלות רגישה למבוגר, שמוכוון אליהם ודואג להם. חוויה זו חיונית להתפתחות שימוש בסמלים, יכולת אמפתיה (Empathy), הדהוד רגשי עם האחר וויסות עצמי. היא מניחה את היסוד ליכולתו של התינוק לקירבה במהלך החיים. ישנו קשר בין תבניות סינכרוניזציה מסויימות ובין מצבים של פסיכופתולוגיה התפתחותית, </a:t>
            </a:r>
            <a:endParaRPr dirty="0"/>
          </a:p>
          <a:p>
            <a:pPr marL="0" lvl="0" indent="0" algn="r" rtl="1">
              <a:spcBef>
                <a:spcPts val="0"/>
              </a:spcBef>
              <a:spcAft>
                <a:spcPts val="0"/>
              </a:spcAft>
              <a:buNone/>
            </a:pPr>
            <a:endParaRPr sz="1200" b="1" i="0" dirty="0">
              <a:solidFill>
                <a:schemeClr val="dk1"/>
              </a:solidFill>
              <a:latin typeface="Calibri"/>
              <a:ea typeface="Calibri"/>
              <a:cs typeface="Calibri"/>
              <a:sym typeface="Calibri"/>
            </a:endParaRPr>
          </a:p>
          <a:p>
            <a:pPr marL="0" lvl="0" indent="0" algn="r" rtl="1">
              <a:spcBef>
                <a:spcPts val="0"/>
              </a:spcBef>
              <a:spcAft>
                <a:spcPts val="0"/>
              </a:spcAft>
              <a:buNone/>
            </a:pP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b="1" i="0" dirty="0">
                <a:solidFill>
                  <a:schemeClr val="dk1"/>
                </a:solidFill>
                <a:latin typeface="Calibri"/>
                <a:ea typeface="Calibri"/>
                <a:cs typeface="Calibri"/>
                <a:sym typeface="Calibri"/>
              </a:rPr>
              <a:t>בולבי ביסס את הטענה שגירוי חברתי, חום וחילופי אפקט חיוניים להתפתחות האנושית מתחילת החיים. עבודתו הקבילה למגמה רבת השפעה בפסיכואנליזה הבריטית, תיאוריית יחסי האובייקט, אשר שמה דגש חדש על היחסים המוקדמים של הילד עם אחרים. בולבי ותיאורטיקנים מגישת יחסי האובייקט הציעו לפסיכואנליזה בסיס חדש: ההנחה שאנו בייסודנו יצורים חברתיים. דניאל סטרן (Daniel Stern) פסיכואנליטיקן וחוקר ינקות טוען שהתינוק אף פעם אינו סימביוטי עם אימו, אלא הוא בנוי מלכתחילה להתעניין בעצמו ולהבחין בינו לבין עולם האחרים. הוא טוען שהמבנים והיכולות שצומחים והולכים כבר קיימים בתינוק, וכל שנדרש כדי שיבואו לידי ביטוי הוא אינטראקציה עם אנשים אחרים (Stern, 1985).</a:t>
            </a:r>
            <a:endParaRPr dirty="0"/>
          </a:p>
          <a:p>
            <a:pPr marL="0" lvl="0" indent="0" algn="r" rtl="1">
              <a:spcBef>
                <a:spcPts val="0"/>
              </a:spcBef>
              <a:spcAft>
                <a:spcPts val="0"/>
              </a:spcAft>
              <a:buNone/>
            </a:pPr>
            <a:r>
              <a:rPr lang="x-none" sz="1200" b="1" i="0" dirty="0">
                <a:solidFill>
                  <a:schemeClr val="dk1"/>
                </a:solidFill>
                <a:latin typeface="Calibri"/>
                <a:ea typeface="Calibri"/>
                <a:cs typeface="Calibri"/>
                <a:sym typeface="Calibri"/>
              </a:rPr>
              <a:t>ברגע שאנחנו מקבלים את הרעיון לפיו תינוקות אינם מתחילים את חייהם כחלק מאחדות בלתי מובחנת, השאלה שהופכת למרכזית היא כיצד אנו מתחברים לאחרים ומכירים בהם. כיצד אנו משתתפים באופן פעיל ומגלים את מהותנו בקשר עם האחר (בנג'מין,1988).</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מתוך כך עולה שאלה נוספת והיא איזה סוג של קשר מאפשר לתינוק להתחיל להתקיים, לבנות 'אני' אישי ולהתמודד עם הקשיים שהחיים מעצם טיבם מזמנים? (Winnicot, 1956)</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שאלה זו הסיטה למעשה את מוקד העניין של הפסיכואנליזה מהקונפליקטים האדיפאליים לעבר הקונפליקטים הקדם- אדיפאליים של האני, ההפרעות בתחושת העצמי. בהתאם, חוקרים ותיאורטיקנים החלו לחקור את האופן שבו תחושת העצמי מתגבשת או מתערערת.</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חקר העצמי הסובל מהיעדר הכרה על ידי האחר, וכן התפיסה החדשה של התינוק הפעיל והחברתי שיכול להגיב לאחרים ולהבחין ביניהם, הולידו את ההשקפה הבין- סובייקטיבית על פיה הפרט גדל בתוך ובאמצעות מערכות יחסים עם סובייקטים אחרים. מנקודת מבט זו, גם האחר שהעצמי פוגש נתפס כעצמי, כסובייקט בזכות עצמו או עצמה (בנג'מין, 1988).</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אם כן, </a:t>
            </a:r>
            <a:r>
              <a:rPr lang="x-none" sz="1200" b="1" i="0" dirty="0">
                <a:solidFill>
                  <a:schemeClr val="dk1"/>
                </a:solidFill>
                <a:latin typeface="Calibri"/>
                <a:ea typeface="Calibri"/>
                <a:cs typeface="Calibri"/>
                <a:sym typeface="Calibri"/>
              </a:rPr>
              <a:t>המושג המאחד את התיאוריות הבין- סובייקטיביות של התפתחות העצמי הוא הצורך בהכרה ע"י האחר. אדם לומד להרגיש ש"אני הוא הפועל, אני הוא היוצר את פעולותיי" , על ידי כך שהוא נמצא בחברת אדם אחר המכיר בפעולותיו, ברגשותיו, בכוונותיו, בקיומו, בעצמאותו. הכרה היא התגובה המהותית, המלווה הקבועה של הביטוי העצמי. הסובייקט מכריז "אני קיים, אני פועל" ואז הוא מחכה לתגובה, "אתה קיים, אתה פעלת". ההכרה היא רפלקסיבית. היא כוללת לא רק את תגובתו של האחר, אלא גם את האופן שבו אנו מוצאים את עצמנו בתגובה זו (בנג'מין, 1988).</a:t>
            </a:r>
            <a:endParaRPr dirty="0"/>
          </a:p>
          <a:p>
            <a:pPr marL="0" lvl="0" indent="0" algn="r" rtl="1">
              <a:spcBef>
                <a:spcPts val="0"/>
              </a:spcBef>
              <a:spcAft>
                <a:spcPts val="0"/>
              </a:spcAft>
              <a:buNone/>
            </a:pPr>
            <a:r>
              <a:rPr lang="x-none" sz="1200" b="1" i="0" dirty="0">
                <a:solidFill>
                  <a:schemeClr val="dk1"/>
                </a:solidFill>
                <a:latin typeface="Calibri"/>
                <a:ea typeface="Calibri"/>
                <a:cs typeface="Calibri"/>
                <a:sym typeface="Calibri"/>
              </a:rPr>
              <a:t>מתוך כך, אם נגדיר הכרה הדדית כצורך להכיר באחר כאדם נפרד, שהוא כמוני אך עם זאת שונה, אפשר להסיק שלילד יש צורך לראות את אימו כסובייקט עצמאי ולא רק כחלק מהעולם החיצוני או כאובייקט הסיפוק של צרכיו.</a:t>
            </a:r>
            <a:endParaRPr dirty="0"/>
          </a:p>
          <a:p>
            <a:pPr marL="0" lvl="0" indent="0" algn="r" rtl="1">
              <a:spcBef>
                <a:spcPts val="0"/>
              </a:spcBef>
              <a:spcAft>
                <a:spcPts val="0"/>
              </a:spcAft>
              <a:buNone/>
            </a:pPr>
            <a:br>
              <a:rPr lang="x-none" sz="1200" b="0" i="0" dirty="0">
                <a:solidFill>
                  <a:schemeClr val="dk1"/>
                </a:solidFill>
                <a:latin typeface="Calibri"/>
                <a:ea typeface="Calibri"/>
                <a:cs typeface="Calibri"/>
                <a:sym typeface="Calibri"/>
              </a:rPr>
            </a:br>
            <a:r>
              <a:rPr lang="x-none" sz="1200" b="0" i="0" dirty="0">
                <a:solidFill>
                  <a:schemeClr val="dk1"/>
                </a:solidFill>
                <a:latin typeface="Calibri"/>
                <a:ea typeface="Calibri"/>
                <a:cs typeface="Calibri"/>
                <a:sym typeface="Calibri"/>
              </a:rPr>
              <a:t>האתגר של האם הסובייקטיבית</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האם האמיתית אינה רק אובייקט למימוש תביעותיו של הילד. למעשה, </a:t>
            </a:r>
            <a:r>
              <a:rPr lang="x-none" sz="1200" b="1" i="0" dirty="0">
                <a:solidFill>
                  <a:schemeClr val="dk1"/>
                </a:solidFill>
                <a:latin typeface="Calibri"/>
                <a:ea typeface="Calibri"/>
                <a:cs typeface="Calibri"/>
                <a:sym typeface="Calibri"/>
              </a:rPr>
              <a:t>היא סובייקט אחר, אשר המרכז העצמאי שלו חייב להיות מחוץ לילד אם ברצונה להעניק לו את ההכרה שהוא מבקש.</a:t>
            </a:r>
            <a:r>
              <a:rPr lang="x-none" sz="1200" b="0" i="0" dirty="0">
                <a:solidFill>
                  <a:schemeClr val="dk1"/>
                </a:solidFill>
                <a:latin typeface="Calibri"/>
                <a:ea typeface="Calibri"/>
                <a:cs typeface="Calibri"/>
                <a:sym typeface="Calibri"/>
              </a:rPr>
              <a:t> משימה זו אינה פשוטה: אם מדוכאת מדי בשל בידודה אינה יכולה להתלהב מילדה הלומד ללכת או לדבר; אם הפוחדת מבני אדם אינה יכולה להרגיש נינוחה לגבי התיידדותו של הילד שלה עם ילדים אחרים; אם המחניקה את כמיהותיה, שאיפותיה ותסכוליה אינה יכולה להזדהות עם שמחותיו וכישלונותיו של הילד שלה. </a:t>
            </a:r>
            <a:r>
              <a:rPr lang="x-none" sz="1200" b="1" i="0" dirty="0">
                <a:solidFill>
                  <a:schemeClr val="dk1"/>
                </a:solidFill>
                <a:latin typeface="Calibri"/>
                <a:ea typeface="Calibri"/>
                <a:cs typeface="Calibri"/>
                <a:sym typeface="Calibri"/>
              </a:rPr>
              <a:t>את ההכרה שהילד מבקש יכולה האם להעניק לו רק מכוח זהותה העצמאית.</a:t>
            </a:r>
            <a:endParaRPr sz="1200" b="0" i="0" dirty="0">
              <a:solidFill>
                <a:schemeClr val="dk1"/>
              </a:solidFill>
              <a:latin typeface="Calibri"/>
              <a:ea typeface="Calibri"/>
              <a:cs typeface="Calibri"/>
              <a:sym typeface="Calibri"/>
            </a:endParaRPr>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האם לא צריכה רק לשקף את מה שהילד מבטא, עליה להיות אחר עצמאי המגיב בדרכו השונה. כך, ככל שהילד מבסס בהדרגה את מרכז הקיום העצמאי שלו, ההכרה שלה בו תהיה משמעותית רק אם היא משקפת את הסובייקטיביות שלה, הנפרדת לא פחות (בנג'מין, 1988).</a:t>
            </a:r>
            <a:endParaRPr dirty="0"/>
          </a:p>
          <a:p>
            <a:pPr marL="0" lvl="0" indent="0" algn="r" rtl="1">
              <a:spcBef>
                <a:spcPts val="0"/>
              </a:spcBef>
              <a:spcAft>
                <a:spcPts val="0"/>
              </a:spcAft>
              <a:buNone/>
            </a:pPr>
            <a:r>
              <a:rPr lang="x-none" sz="1200" b="1" i="0" dirty="0">
                <a:solidFill>
                  <a:schemeClr val="dk1"/>
                </a:solidFill>
                <a:latin typeface="Calibri"/>
                <a:ea typeface="Calibri"/>
                <a:cs typeface="Calibri"/>
                <a:sym typeface="Calibri"/>
              </a:rPr>
              <a:t>הכרה הדדית אם כן, היא יעד התפתחותי משמעותי לא פחות מההיפרדות. בכל שלב התפתחותי הקונפליקט המהותי בין כמיהה לביטוי עצמי לבין קבלת הכרה מהאחר מעוצב מחדש.</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לא אחת אני פוגשת אימא מותשת ומתוסכלת מעקשנותו ודרישתו של תינוקה שהיא תהיה נוכחת ותשתתף בכל מעשיו ותגליותיו החדשות. אותן אימהות מתארות בד"כ היצמדות בלתי פוסקת של תינוקן ועקשנות שלו שתענה על תביעותיו. הן מרגישות שדרישותיו לא נראות עוד כתוצאה הגיונית של צרכים שיש לענות עליהם, אלא כתביעות חסרות היגיון ושרירותיות. כל אחת מהן חווה לפתע רגשות חדשים ומורכבים בקשר שלה עם הילד. אחת האמהות, למשל, מצאה את עצמה חווה חוויה זרה ולא מוכרת של דחייה מול תינוקה. היא חוותה צורך להתרחק מהתינוק שכבר לא היה "מושלם" בעיניה. אימא אחרת גילתה בתוכה את הרצון "לנקום" ולהחזיר לילד. לא מעט אימהות חוות פחד מול כוח הרצון והתוקפנות של הילד ופשוט מוותרות לו.</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על פי מרגרט מאהלר, השלב אשר האימהות שתיארתי מתמודדות איתו מתרחש בסביבות גיל שנה, בו מגיע שלב התפתחותי בו הילד חווה אופוריה ותחושה חזקה של "אני בורא את עולמי". לצד חוויה זו, הילד מגלה גם את מגבלותיו ואת התלות שלו בהורה. זאת הסיבה לכך שלצד המסוגלות שלו לעשות יותר, הוא יתעקש ואף יכפה את דרישותיו על מנת לגרום לאימא לאשר את רצונו. הפעוט מתמודד עם מודעות מתעצמת לנפרדותו ועל כן גם לפגיעותו! הוא מבין שהוא יכול להתרחק מאימא אך גם אימא יכולה להתרחק ממנו... בעיניי הילד נדמה עכשיו שחירותו תלויה בשליטה מלאה באימו (בנג'מין, 1988).</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אופן העיבוד של האם בשלב הזה, והיכולת להתמודד ולהכיל את הקשיים הנלווים לו, יושפעו מיכולתה להתמודד באופן ישיר עם תוקפנות ועם תלות, מחוויתה את עצמה כמי שזכאית לקיום נפרד וכן מביטחונה ביכולתו של הילד לשרוד קונפליקט, אובדן וחוסר שלמות (בנג'מין, 1988).</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על ההורה להרגיש נפרד ובטוח דיו כדי להיות מסוגל להתמודד עם כעסו של הילד המתוסכל מבלי לוותר. אחרת בעיניו של הילד, ההורה מושמד, בניסוחו של ויניקוט. לטענתו של ויניקוט, במאמר "השימוש באובייקט"- "The Use of an Object", יש להשמיד את האובייקט בפנים כדי שנדע שהוא שרד בחוץ. במילים אחרות, השמדה היא ניסיון להשיג בידול.</a:t>
            </a:r>
            <a:endParaRPr dirty="0"/>
          </a:p>
          <a:p>
            <a:pPr marL="0" lvl="0" indent="0" algn="r" rtl="1">
              <a:spcBef>
                <a:spcPts val="0"/>
              </a:spcBef>
              <a:spcAft>
                <a:spcPts val="0"/>
              </a:spcAft>
              <a:buNone/>
            </a:pPr>
            <a:r>
              <a:rPr lang="x-none" sz="1200" b="0" i="0" dirty="0">
                <a:solidFill>
                  <a:schemeClr val="dk1"/>
                </a:solidFill>
                <a:latin typeface="Calibri"/>
                <a:ea typeface="Calibri"/>
                <a:cs typeface="Calibri"/>
                <a:sym typeface="Calibri"/>
              </a:rPr>
              <a:t>לכן, אם האם אינה מציבה גבולות לילדה, אם היא מוחקת עצמה ואת טובתה ומאפשרת לעצמה להיות נשלטת כליל, היא חדלה להוות בשבילו אחר בר- קיימא.</a:t>
            </a:r>
            <a:endParaRPr dirty="0"/>
          </a:p>
          <a:p>
            <a:pPr marL="0" lvl="0" indent="0" algn="r" rtl="1">
              <a:spcBef>
                <a:spcPts val="0"/>
              </a:spcBef>
              <a:spcAft>
                <a:spcPts val="0"/>
              </a:spcAft>
              <a:buNone/>
            </a:pPr>
            <a:endParaRPr sz="1200" dirty="0">
              <a:solidFill>
                <a:schemeClr val="dk1"/>
              </a:solidFill>
              <a:latin typeface="Tahoma"/>
              <a:ea typeface="Tahoma"/>
              <a:cs typeface="Tahoma"/>
              <a:sym typeface="Tahoma"/>
            </a:endParaRPr>
          </a:p>
          <a:p>
            <a:pPr marL="0" lvl="0" indent="0" algn="r" rtl="1">
              <a:spcBef>
                <a:spcPts val="0"/>
              </a:spcBef>
              <a:spcAft>
                <a:spcPts val="0"/>
              </a:spcAft>
              <a:buNone/>
            </a:pPr>
            <a:r>
              <a:rPr lang="x-none" sz="1200" b="1" dirty="0">
                <a:solidFill>
                  <a:schemeClr val="dk1"/>
                </a:solidFill>
                <a:latin typeface="Calibri"/>
                <a:ea typeface="Calibri"/>
                <a:cs typeface="Calibri"/>
                <a:sym typeface="Calibri"/>
              </a:rPr>
              <a:t>ויניקוט- קודם היתה לתינוק רק פנטזיה ואימא היתה חלק מהפנטזיה, בעזרת האגרסיה, כיוון שהיא לא נהרסת, מבין שהפנטזיה והמציאות החיצונית הם שני דברים שונים. התוצאה לפי ויניקוט זה שהילד מתחיל לוותר על הפנטזיה, על האומניפוטנטיות, ואז הילד מתחיל להרגיש איכפתיות. אני הורס אותך- אני אוהב אותך. </a:t>
            </a:r>
            <a:endParaRPr dirty="0"/>
          </a:p>
          <a:p>
            <a:pPr marL="0" lvl="0" indent="0" algn="r" rtl="1">
              <a:spcBef>
                <a:spcPts val="0"/>
              </a:spcBef>
              <a:spcAft>
                <a:spcPts val="0"/>
              </a:spcAft>
              <a:buNone/>
            </a:pPr>
            <a:endParaRPr sz="1200" b="1" dirty="0">
              <a:solidFill>
                <a:schemeClr val="dk1"/>
              </a:solidFill>
              <a:latin typeface="Calibri"/>
              <a:ea typeface="Calibri"/>
              <a:cs typeface="Calibri"/>
              <a:sym typeface="Calibri"/>
            </a:endParaRPr>
          </a:p>
          <a:p>
            <a:pPr marL="0" lvl="0" indent="0" algn="r" rtl="1">
              <a:spcBef>
                <a:spcPts val="0"/>
              </a:spcBef>
              <a:spcAft>
                <a:spcPts val="0"/>
              </a:spcAft>
              <a:buNone/>
            </a:pPr>
            <a:endParaRPr sz="1200" b="1" dirty="0">
              <a:solidFill>
                <a:schemeClr val="dk1"/>
              </a:solidFill>
              <a:latin typeface="Calibri"/>
              <a:ea typeface="Calibri"/>
              <a:cs typeface="Calibri"/>
              <a:sym typeface="Calibri"/>
            </a:endParaRPr>
          </a:p>
          <a:p>
            <a:pPr marL="0" marR="0" lvl="0" indent="0" algn="just" rtl="1">
              <a:lnSpc>
                <a:spcPct val="130000"/>
              </a:lnSpc>
              <a:spcBef>
                <a:spcPts val="1800"/>
              </a:spcBef>
              <a:spcAft>
                <a:spcPts val="0"/>
              </a:spcAft>
              <a:buClr>
                <a:srgbClr val="1F3864"/>
              </a:buClr>
              <a:buSzPts val="1812"/>
              <a:buFont typeface="Arial"/>
              <a:buNone/>
            </a:pPr>
            <a:r>
              <a:rPr lang="x-none" sz="1200" b="0" i="0" u="none" strike="noStrike" cap="none" dirty="0">
                <a:solidFill>
                  <a:srgbClr val="1F3864"/>
                </a:solidFill>
                <a:latin typeface="Calibri"/>
                <a:ea typeface="Calibri"/>
                <a:cs typeface="Calibri"/>
                <a:sym typeface="Calibri"/>
              </a:rPr>
              <a:t>מה שהיה כתוב בבועה הכחולה:</a:t>
            </a:r>
            <a:endParaRPr dirty="0"/>
          </a:p>
          <a:p>
            <a:pPr marL="228600" marR="0" lvl="0" indent="-228600" algn="just" rtl="1">
              <a:lnSpc>
                <a:spcPct val="130000"/>
              </a:lnSpc>
              <a:spcBef>
                <a:spcPts val="1800"/>
              </a:spcBef>
              <a:spcAft>
                <a:spcPts val="0"/>
              </a:spcAft>
              <a:buClr>
                <a:srgbClr val="1F3864"/>
              </a:buClr>
              <a:buSzPts val="1812"/>
              <a:buFont typeface="Arial"/>
              <a:buChar char="•"/>
            </a:pPr>
            <a:r>
              <a:rPr lang="x-none" dirty="0">
                <a:solidFill>
                  <a:schemeClr val="dk1"/>
                </a:solidFill>
              </a:rPr>
              <a:t>ההכרה היא תגובת האחר המעניקה משמעות לתחושות, לכוונות ולפעולות של העצמי והיא יכולה לבוא רק מן האחר, שהוא מוכר על ידנו כיצור מובדל מאתנו.</a:t>
            </a:r>
            <a:endParaRPr dirty="0"/>
          </a:p>
          <a:p>
            <a:pPr marL="0" lvl="0" indent="0" algn="r" rtl="1">
              <a:spcBef>
                <a:spcPts val="0"/>
              </a:spcBef>
              <a:spcAft>
                <a:spcPts val="0"/>
              </a:spcAft>
              <a:buNone/>
            </a:pPr>
            <a:endParaRPr sz="1200" b="1" dirty="0">
              <a:solidFill>
                <a:schemeClr val="dk1"/>
              </a:solidFill>
              <a:latin typeface="Tahoma"/>
              <a:ea typeface="Tahoma"/>
              <a:cs typeface="Tahoma"/>
              <a:sym typeface="Tahoma"/>
            </a:endParaRPr>
          </a:p>
          <a:p>
            <a:pPr marL="0" lvl="0" indent="0" algn="r" rtl="1">
              <a:spcBef>
                <a:spcPts val="0"/>
              </a:spcBef>
              <a:spcAft>
                <a:spcPts val="0"/>
              </a:spcAft>
              <a:buNone/>
            </a:pPr>
            <a:endParaRPr b="1" dirty="0"/>
          </a:p>
          <a:p>
            <a:pPr marL="0" lvl="0" indent="0" algn="r" rtl="1">
              <a:spcBef>
                <a:spcPts val="0"/>
              </a:spcBef>
              <a:spcAft>
                <a:spcPts val="0"/>
              </a:spcAft>
              <a:buNone/>
            </a:pPr>
            <a:endParaRPr b="1" dirty="0"/>
          </a:p>
        </p:txBody>
      </p:sp>
      <p:sp>
        <p:nvSpPr>
          <p:cNvPr id="417" name="Google Shape;417;p37: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33</a:t>
            </a:fld>
            <a:endParaRPr/>
          </a:p>
        </p:txBody>
      </p:sp>
    </p:spTree>
    <p:extLst>
      <p:ext uri="{BB962C8B-B14F-4D97-AF65-F5344CB8AC3E}">
        <p14:creationId xmlns:p14="http://schemas.microsoft.com/office/powerpoint/2010/main" val="2192968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117475" algn="just" rtl="1">
              <a:lnSpc>
                <a:spcPct val="130000"/>
              </a:lnSpc>
              <a:spcBef>
                <a:spcPts val="0"/>
              </a:spcBef>
              <a:spcAft>
                <a:spcPts val="0"/>
              </a:spcAft>
              <a:buClr>
                <a:srgbClr val="1F3864"/>
              </a:buClr>
              <a:buSzPts val="1750"/>
              <a:buFont typeface="Arial"/>
              <a:buNone/>
            </a:pPr>
            <a:endParaRPr sz="1200" b="0" i="0" u="none" strike="noStrike" cap="none" dirty="0">
              <a:solidFill>
                <a:srgbClr val="1F3864"/>
              </a:solidFill>
              <a:latin typeface="Calibri"/>
              <a:ea typeface="Calibri"/>
              <a:cs typeface="Calibri"/>
              <a:sym typeface="Calibri"/>
            </a:endParaRPr>
          </a:p>
          <a:p>
            <a:pPr marL="228600" marR="0" lvl="0" indent="-228600" algn="just" rtl="1">
              <a:lnSpc>
                <a:spcPct val="130000"/>
              </a:lnSpc>
              <a:spcBef>
                <a:spcPts val="0"/>
              </a:spcBef>
              <a:spcAft>
                <a:spcPts val="0"/>
              </a:spcAft>
              <a:buClr>
                <a:srgbClr val="1F3864"/>
              </a:buClr>
              <a:buSzPts val="2170"/>
              <a:buFont typeface="Arial"/>
              <a:buChar char="•"/>
            </a:pPr>
            <a:r>
              <a:rPr lang="x-none" sz="1200" b="0" i="0" u="none" strike="noStrike" cap="none" dirty="0">
                <a:solidFill>
                  <a:srgbClr val="1F3864"/>
                </a:solidFill>
                <a:latin typeface="Calibri"/>
                <a:ea typeface="Calibri"/>
                <a:cs typeface="Calibri"/>
                <a:sym typeface="Calibri"/>
              </a:rPr>
              <a:t>אנחנו נולדים עם פוטנציאלים להתפתח בהרבה מאוד תחומים. פוטנציאלים שאנחנו מפעילים ומתרגלים בתהליך הגדילה יתפתחו ויהפכו ליכולות. פוטנציאלים שלא יופעלו ולא יתורגלו לא יבשילו לכלל יכולות. הם יישארו  בחזקת פוטנציאלים או יתנוונו במשך הזמן.  </a:t>
            </a:r>
            <a:endParaRPr sz="1100" b="0" i="0" u="none" strike="noStrike" cap="none" dirty="0">
              <a:solidFill>
                <a:schemeClr val="dk1"/>
              </a:solidFill>
              <a:latin typeface="Calibri"/>
              <a:ea typeface="Calibri"/>
              <a:cs typeface="Calibri"/>
              <a:sym typeface="Calibri"/>
            </a:endParaRPr>
          </a:p>
          <a:p>
            <a:pPr marL="228600" marR="0" lvl="0" indent="-228600" algn="just" rtl="1">
              <a:lnSpc>
                <a:spcPct val="130000"/>
              </a:lnSpc>
              <a:spcBef>
                <a:spcPts val="0"/>
              </a:spcBef>
              <a:spcAft>
                <a:spcPts val="0"/>
              </a:spcAft>
              <a:buClr>
                <a:srgbClr val="1F3864"/>
              </a:buClr>
              <a:buSzPts val="1750"/>
              <a:buFont typeface="Arial"/>
              <a:buChar char="•"/>
            </a:pPr>
            <a:r>
              <a:rPr lang="x-none" sz="1200" b="1" i="0" u="none" strike="noStrike" cap="none" dirty="0">
                <a:solidFill>
                  <a:srgbClr val="1F3864"/>
                </a:solidFill>
                <a:latin typeface="Calibri"/>
                <a:ea typeface="Calibri"/>
                <a:cs typeface="Calibri"/>
                <a:sym typeface="Calibri"/>
              </a:rPr>
              <a:t>אפשר לפתח את היכולת ליצור קשר עם אנשים ולהשתמש בה לכיוונים חיוביים כמו הדרכה, טיפול, ניהול ואפשר להשתמש בה לכיוונים שליליים כמו מניפולציה ותמרון של בני אדם. אלה רק מקצת מהדוגמאות.</a:t>
            </a:r>
            <a:r>
              <a:rPr lang="x-none" sz="1100" b="1" i="0" u="none" strike="noStrike" cap="none" dirty="0">
                <a:solidFill>
                  <a:srgbClr val="1F3864"/>
                </a:solidFill>
                <a:latin typeface="Calibri"/>
                <a:ea typeface="Calibri"/>
                <a:cs typeface="Calibri"/>
                <a:sym typeface="Calibri"/>
              </a:rPr>
              <a:t> </a:t>
            </a:r>
            <a:endParaRPr b="1" dirty="0"/>
          </a:p>
          <a:p>
            <a:pPr marL="228600" marR="0" lvl="0" indent="-228600" algn="just" rtl="1">
              <a:lnSpc>
                <a:spcPct val="130000"/>
              </a:lnSpc>
              <a:spcBef>
                <a:spcPts val="1800"/>
              </a:spcBef>
              <a:spcAft>
                <a:spcPts val="0"/>
              </a:spcAft>
              <a:buClr>
                <a:srgbClr val="1F3864"/>
              </a:buClr>
              <a:buSzPts val="1812"/>
              <a:buFont typeface="Arial"/>
              <a:buChar char="•"/>
            </a:pPr>
            <a:r>
              <a:rPr lang="x-none" sz="1400" b="1" i="0" u="none" strike="noStrike" cap="none" dirty="0">
                <a:solidFill>
                  <a:srgbClr val="1F3864"/>
                </a:solidFill>
                <a:latin typeface="Calibri"/>
                <a:ea typeface="Calibri"/>
                <a:cs typeface="Calibri"/>
                <a:sym typeface="Calibri"/>
              </a:rPr>
              <a:t>אנחנו מניחים עם כן </a:t>
            </a:r>
            <a:r>
              <a:rPr lang="x-none" sz="1400" b="1" i="0" u="sng" strike="noStrike" cap="none" dirty="0">
                <a:solidFill>
                  <a:srgbClr val="1F3864"/>
                </a:solidFill>
                <a:latin typeface="Calibri"/>
                <a:ea typeface="Calibri"/>
                <a:cs typeface="Calibri"/>
                <a:sym typeface="Calibri"/>
              </a:rPr>
              <a:t>שבתוך גבולות מסויימים </a:t>
            </a:r>
            <a:r>
              <a:rPr lang="x-none" sz="1400" b="1" i="0" u="none" strike="noStrike" cap="none" dirty="0">
                <a:solidFill>
                  <a:srgbClr val="1F3864"/>
                </a:solidFill>
                <a:latin typeface="Calibri"/>
                <a:ea typeface="Calibri"/>
                <a:cs typeface="Calibri"/>
                <a:sym typeface="Calibri"/>
              </a:rPr>
              <a:t>התפתחות יכולה להתקדם לכל כיוון לנוע על כל ציר ולקבל כל צורה.</a:t>
            </a:r>
            <a:endParaRPr dirty="0"/>
          </a:p>
          <a:p>
            <a:pPr marL="228600" marR="0" lvl="0" indent="-228600" algn="just" rtl="1">
              <a:lnSpc>
                <a:spcPct val="130000"/>
              </a:lnSpc>
              <a:spcBef>
                <a:spcPts val="1800"/>
              </a:spcBef>
              <a:spcAft>
                <a:spcPts val="0"/>
              </a:spcAft>
              <a:buClr>
                <a:srgbClr val="1F3864"/>
              </a:buClr>
              <a:buSzPts val="1812"/>
              <a:buFont typeface="Arial"/>
              <a:buChar char="•"/>
            </a:pPr>
            <a:r>
              <a:rPr lang="x-none" sz="1400" b="1" i="0" u="none" strike="noStrike" cap="none" dirty="0">
                <a:solidFill>
                  <a:srgbClr val="1F3864"/>
                </a:solidFill>
                <a:latin typeface="Calibri"/>
                <a:ea typeface="Calibri"/>
                <a:cs typeface="Calibri"/>
                <a:sym typeface="Calibri"/>
              </a:rPr>
              <a:t>יכולות נפשיות ורגשיות גם הן מתחילות כפוטנציאלים ומתפתחות מתוך למידה ותרגול </a:t>
            </a:r>
            <a:endParaRPr dirty="0"/>
          </a:p>
          <a:p>
            <a:pPr marL="228600" marR="0" lvl="0" indent="-228600" algn="just" rtl="1">
              <a:lnSpc>
                <a:spcPct val="130000"/>
              </a:lnSpc>
              <a:spcBef>
                <a:spcPts val="1800"/>
              </a:spcBef>
              <a:spcAft>
                <a:spcPts val="0"/>
              </a:spcAft>
              <a:buClr>
                <a:srgbClr val="1F3864"/>
              </a:buClr>
              <a:buSzPts val="1812"/>
              <a:buFont typeface="Arial"/>
              <a:buChar char="•"/>
            </a:pPr>
            <a:r>
              <a:rPr lang="x-none" sz="1400" b="1" i="0" u="none" strike="noStrike" cap="none" dirty="0">
                <a:solidFill>
                  <a:srgbClr val="1F3864"/>
                </a:solidFill>
                <a:latin typeface="Calibri"/>
                <a:ea typeface="Calibri"/>
                <a:cs typeface="Calibri"/>
                <a:sym typeface="Calibri"/>
              </a:rPr>
              <a:t>גם יכולות כמו יכולות ויסות והרגעה עצמית, התמדה, שמירה עצמית, יכולת ליהנות, יכולת להעניק אהבה, יכולת להתחשב בזולת ועוד הרבה יכולות הקשורות ביחסים שבין האדם לבין עצמו ובין האדם לבין חברו נוצרות מתוך פוטנציאלים שמתורגלים לעיתים באופן לא מודע ומתפתחים במהלך הגדילה. יכולות שלא יופעלו ויתורגלו כמו למשל היכולת לדחיית סיפוקים קרוב לוודאי שלא יתפתחו.</a:t>
            </a:r>
            <a:endParaRPr dirty="0"/>
          </a:p>
          <a:p>
            <a:pPr marL="228600" marR="0" lvl="0" indent="-228600" algn="just" rtl="1">
              <a:lnSpc>
                <a:spcPct val="130000"/>
              </a:lnSpc>
              <a:spcBef>
                <a:spcPts val="1800"/>
              </a:spcBef>
              <a:spcAft>
                <a:spcPts val="0"/>
              </a:spcAft>
              <a:buClr>
                <a:srgbClr val="1F3864"/>
              </a:buClr>
              <a:buSzPts val="1812"/>
              <a:buFont typeface="Arial"/>
              <a:buChar char="•"/>
            </a:pPr>
            <a:r>
              <a:rPr lang="x-none" sz="1400" b="1" i="0" u="none" strike="noStrike" cap="none" dirty="0">
                <a:solidFill>
                  <a:srgbClr val="1F3864"/>
                </a:solidFill>
                <a:latin typeface="Calibri"/>
                <a:ea typeface="Calibri"/>
                <a:cs typeface="Calibri"/>
                <a:sym typeface="Calibri"/>
              </a:rPr>
              <a:t>תשתית של קשיי קשב וריכוז יכולה להתפתח להתנהגות של הצקות, קולות, אלימות או עם הכוונה נכונה יכולה לנתב את הפעלתנות להתנהגות אדפטיבית יותר</a:t>
            </a:r>
            <a:endParaRPr sz="1400" b="1" dirty="0"/>
          </a:p>
          <a:p>
            <a:pPr marL="0" marR="0" lvl="0" indent="0" algn="r" rtl="1">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lvl="0" indent="0" algn="r" rtl="1">
              <a:spcBef>
                <a:spcPts val="0"/>
              </a:spcBef>
              <a:spcAft>
                <a:spcPts val="0"/>
              </a:spcAft>
              <a:buNone/>
            </a:pPr>
            <a:r>
              <a:rPr lang="x-none" dirty="0"/>
              <a:t>ילדה שישנה עד גיל 13 עם ההורים- יש שם הורים שאפשרו. </a:t>
            </a:r>
            <a:endParaRPr dirty="0"/>
          </a:p>
          <a:p>
            <a:pPr marL="0" lvl="0" indent="0" algn="r" rtl="1">
              <a:spcBef>
                <a:spcPts val="0"/>
              </a:spcBef>
              <a:spcAft>
                <a:spcPts val="0"/>
              </a:spcAft>
              <a:buNone/>
            </a:pPr>
            <a:r>
              <a:rPr lang="x-none" dirty="0"/>
              <a:t>הורה רוצה שהילד יכניס כלים למדיח, הילד לא מכניס, הוא מקטר ומכניס בעצמו</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x-none" dirty="0"/>
              <a:t>ההתפתחות קורית בתוך (ה) קשר- הורה ילד</a:t>
            </a:r>
            <a:endParaRPr dirty="0"/>
          </a:p>
          <a:p>
            <a:pPr marL="0" lvl="0" indent="0" algn="r" rtl="1">
              <a:spcBef>
                <a:spcPts val="0"/>
              </a:spcBef>
              <a:spcAft>
                <a:spcPts val="0"/>
              </a:spcAft>
              <a:buNone/>
            </a:pPr>
            <a:r>
              <a:rPr lang="x-none" b="1" dirty="0"/>
              <a:t>ההורה=סביבה המשדרת משובים בלתי פוסקים הן מילוליים והן מעשיים. אלה מסמנים לילד איזה התנהגויות רצויות ואיזה אפשריות. </a:t>
            </a:r>
            <a:endParaRPr dirty="0"/>
          </a:p>
          <a:p>
            <a:pPr marL="0" lvl="0" indent="0" algn="r" rtl="1">
              <a:spcBef>
                <a:spcPts val="0"/>
              </a:spcBef>
              <a:spcAft>
                <a:spcPts val="0"/>
              </a:spcAft>
              <a:buNone/>
            </a:pPr>
            <a:r>
              <a:rPr lang="x-none" b="1" dirty="0"/>
              <a:t>התנהגות (גם פתולוגית) צריכה סביבה המאפשרת אותה </a:t>
            </a:r>
            <a:endParaRPr dirty="0"/>
          </a:p>
          <a:p>
            <a:pPr marL="0" lvl="0" indent="0" algn="r" rtl="1">
              <a:spcBef>
                <a:spcPts val="0"/>
              </a:spcBef>
              <a:spcAft>
                <a:spcPts val="0"/>
              </a:spcAft>
              <a:buNone/>
            </a:pPr>
            <a:r>
              <a:rPr lang="x-none" b="1" dirty="0"/>
              <a:t>הורים המתאפיינים בביטול עצמי, ביטול הילד, עשיית יתר:                        	</a:t>
            </a:r>
            <a:endParaRPr dirty="0"/>
          </a:p>
          <a:p>
            <a:pPr marL="0" lvl="0" indent="0" algn="r" rtl="1">
              <a:spcBef>
                <a:spcPts val="0"/>
              </a:spcBef>
              <a:spcAft>
                <a:spcPts val="0"/>
              </a:spcAft>
              <a:buClr>
                <a:schemeClr val="dk1"/>
              </a:buClr>
              <a:buSzPts val="1200"/>
              <a:buFont typeface="Calibri"/>
              <a:buNone/>
            </a:pPr>
            <a:r>
              <a:rPr lang="x-none" b="1" dirty="0"/>
              <a:t> 	לא מעודדים פיתוח יכולות </a:t>
            </a:r>
            <a:endParaRPr dirty="0"/>
          </a:p>
          <a:p>
            <a:pPr marL="0" lvl="0" indent="0" algn="r" rtl="1">
              <a:spcBef>
                <a:spcPts val="0"/>
              </a:spcBef>
              <a:spcAft>
                <a:spcPts val="0"/>
              </a:spcAft>
              <a:buClr>
                <a:schemeClr val="dk1"/>
              </a:buClr>
              <a:buSzPts val="1200"/>
              <a:buFont typeface="Calibri"/>
              <a:buNone/>
            </a:pPr>
            <a:r>
              <a:rPr lang="x-none" b="1" dirty="0"/>
              <a:t>    	מאפשרים ואפילו מחזקים/משמרים התנהג</a:t>
            </a:r>
            <a:r>
              <a:rPr lang="x-none" dirty="0"/>
              <a:t>ויות פתולוגיות</a:t>
            </a:r>
            <a:endParaRPr dirty="0"/>
          </a:p>
          <a:p>
            <a:pPr marL="0" lvl="0" indent="0" algn="r" rtl="1">
              <a:spcBef>
                <a:spcPts val="0"/>
              </a:spcBef>
              <a:spcAft>
                <a:spcPts val="0"/>
              </a:spcAft>
              <a:buNone/>
            </a:pPr>
            <a:r>
              <a:rPr lang="x-none" dirty="0"/>
              <a:t>הורים המתאפיינים בתנועה בין שלושת הדפוסים משדרים לילד מסרים לא בהירים לגבי מה רצוי ומה מותר </a:t>
            </a:r>
            <a:endParaRPr dirty="0"/>
          </a:p>
          <a:p>
            <a:pPr marL="0" lvl="0" indent="0" algn="r" rtl="1">
              <a:spcBef>
                <a:spcPts val="0"/>
              </a:spcBef>
              <a:spcAft>
                <a:spcPts val="0"/>
              </a:spcAft>
              <a:buNone/>
            </a:pPr>
            <a:endParaRPr dirty="0"/>
          </a:p>
          <a:p>
            <a:pPr marL="0" lvl="0" indent="0" algn="r" rtl="1">
              <a:spcBef>
                <a:spcPts val="0"/>
              </a:spcBef>
              <a:spcAft>
                <a:spcPts val="0"/>
              </a:spcAft>
              <a:buNone/>
            </a:pPr>
            <a:endParaRPr dirty="0"/>
          </a:p>
          <a:p>
            <a:pPr marL="0" lvl="0" indent="0" algn="r" rtl="1">
              <a:spcBef>
                <a:spcPts val="0"/>
              </a:spcBef>
              <a:spcAft>
                <a:spcPts val="0"/>
              </a:spcAft>
              <a:buNone/>
            </a:pPr>
            <a:r>
              <a:rPr lang="x-none" dirty="0"/>
              <a:t>בשיטת אייכה מסייעים להורה להיגמל מביטול עצמי, מביטול הילד ומעשיית יתר.</a:t>
            </a:r>
            <a:endParaRPr dirty="0"/>
          </a:p>
          <a:p>
            <a:pPr marL="0" lvl="0" indent="0" algn="r" rtl="1">
              <a:spcBef>
                <a:spcPts val="0"/>
              </a:spcBef>
              <a:spcAft>
                <a:spcPts val="0"/>
              </a:spcAft>
              <a:buClr>
                <a:schemeClr val="dk1"/>
              </a:buClr>
              <a:buSzPts val="1200"/>
              <a:buFont typeface="Calibri"/>
              <a:buNone/>
            </a:pPr>
            <a:endParaRPr dirty="0"/>
          </a:p>
          <a:p>
            <a:pPr marL="0" lvl="0" indent="0" algn="r" rtl="1">
              <a:spcBef>
                <a:spcPts val="0"/>
              </a:spcBef>
              <a:spcAft>
                <a:spcPts val="0"/>
              </a:spcAft>
              <a:buNone/>
            </a:pPr>
            <a:endParaRPr dirty="0"/>
          </a:p>
          <a:p>
            <a:pPr marL="0" marR="0" lvl="0" indent="0" algn="r" rtl="1">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27" name="Google Shape;427;p3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Clr>
                <a:schemeClr val="dk1"/>
              </a:buClr>
              <a:buSzPts val="1200"/>
              <a:buFont typeface="Calibri"/>
              <a:buNone/>
            </a:pPr>
            <a:fld id="{00000000-1234-1234-1234-123412341234}" type="slidenum">
              <a:rPr lang="x-none"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156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9: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9: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a:t>לסיכום, נפרדנו, ובצדק, מהורות דגם אב, וחיפוש דרך חדשה לוקחת זמן. גם לדגם אם יש תקלות, מחירים בדרך. עכשיו הילדים הם אלה אשר "מנצלים" ו"מתעללים" בהורים.  אם פעם ההורה היה צריך לעבוד קשה בשביל הלחם, כיום ההורה צריך לעבוד קשה בשביל האקס בוקס, האייפון, והבתמצווש...ואם כל זה הילדים עדיין לא בהכרח מרוצים יותר, מסופקים יותר, מאושרים יותר, אבל ההורה ממשיך וממשיך לנסות. והוא ממשיך לנסות, כי בהורות "דגם אם" ילד מאושר הוא ילד שלא מרגיש חסך. </a:t>
            </a:r>
            <a:endParaRPr/>
          </a:p>
          <a:p>
            <a:pPr marL="0" lvl="0" indent="0" algn="r" rtl="1">
              <a:spcBef>
                <a:spcPts val="0"/>
              </a:spcBef>
              <a:spcAft>
                <a:spcPts val="0"/>
              </a:spcAft>
              <a:buNone/>
            </a:pPr>
            <a:r>
              <a:rPr lang="x-none" sz="1300"/>
              <a:t>התנועה, הכיוון – נכון. </a:t>
            </a:r>
            <a:endParaRPr/>
          </a:p>
          <a:p>
            <a:pPr marL="0" lvl="0" indent="0" algn="r" rtl="1">
              <a:spcBef>
                <a:spcPts val="0"/>
              </a:spcBef>
              <a:spcAft>
                <a:spcPts val="0"/>
              </a:spcAft>
              <a:buNone/>
            </a:pPr>
            <a:endParaRPr sz="1300"/>
          </a:p>
          <a:p>
            <a:pPr marL="0" lvl="0" indent="0" algn="r" rtl="1">
              <a:spcBef>
                <a:spcPts val="0"/>
              </a:spcBef>
              <a:spcAft>
                <a:spcPts val="0"/>
              </a:spcAft>
              <a:buNone/>
            </a:pPr>
            <a:r>
              <a:rPr lang="x-none" sz="1300"/>
              <a:t>המעבר מהורות "דגם אב" להורות "דגם אם" הביא איתו בשורה חשובה להורות: חום, אהבה, התחשבות, כבוד. צרכים קריטיים להתפתחות. אך המעבר הביא עמו אתגרים חדשים - אבד גורם מאוד משמעותי להתפתחות והוא הצורך בכיוון. </a:t>
            </a:r>
            <a:endParaRPr/>
          </a:p>
          <a:p>
            <a:pPr marL="0" lvl="0" indent="0" algn="r" rtl="1">
              <a:spcBef>
                <a:spcPts val="0"/>
              </a:spcBef>
              <a:spcAft>
                <a:spcPts val="0"/>
              </a:spcAft>
              <a:buNone/>
            </a:pPr>
            <a:endParaRPr sz="1300"/>
          </a:p>
          <a:p>
            <a:pPr marL="0" lvl="0" indent="0" algn="r" rtl="1">
              <a:spcBef>
                <a:spcPts val="0"/>
              </a:spcBef>
              <a:spcAft>
                <a:spcPts val="0"/>
              </a:spcAft>
              <a:buNone/>
            </a:pPr>
            <a:r>
              <a:rPr lang="x-none" sz="1300"/>
              <a:t>שקופית: אייכה התפתחה כתגובת לתנועת המטוטלת הזאת, מקיצוניות אחת ("דגם אב") לקיצוניות שנייה ("דגם אם"). היא מייצרת אלטרנטיבה מאוזנת יותר, המשלבת בין המרכיבים החיובים של כל אחד מהמודלים הקודמים. </a:t>
            </a:r>
            <a:endParaRPr sz="1300"/>
          </a:p>
          <a:p>
            <a:pPr marL="0" lvl="0" indent="0" algn="r" rtl="1">
              <a:spcBef>
                <a:spcPts val="0"/>
              </a:spcBef>
              <a:spcAft>
                <a:spcPts val="0"/>
              </a:spcAft>
              <a:buNone/>
            </a:pPr>
            <a:endParaRPr sz="1300"/>
          </a:p>
          <a:p>
            <a:pPr marL="0" lvl="0" indent="0" algn="r" rtl="1">
              <a:spcBef>
                <a:spcPts val="0"/>
              </a:spcBef>
              <a:spcAft>
                <a:spcPts val="0"/>
              </a:spcAft>
              <a:buNone/>
            </a:pPr>
            <a:endParaRPr sz="1300"/>
          </a:p>
          <a:p>
            <a:pPr marL="0" lvl="0" indent="0" algn="r" rtl="1">
              <a:spcBef>
                <a:spcPts val="0"/>
              </a:spcBef>
              <a:spcAft>
                <a:spcPts val="0"/>
              </a:spcAft>
              <a:buNone/>
            </a:pPr>
            <a:endParaRPr/>
          </a:p>
        </p:txBody>
      </p:sp>
      <p:sp>
        <p:nvSpPr>
          <p:cNvPr id="440" name="Google Shape;440;p39: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35</a:t>
            </a:fld>
            <a:endParaRPr/>
          </a:p>
        </p:txBody>
      </p:sp>
    </p:spTree>
    <p:extLst>
      <p:ext uri="{BB962C8B-B14F-4D97-AF65-F5344CB8AC3E}">
        <p14:creationId xmlns:p14="http://schemas.microsoft.com/office/powerpoint/2010/main" val="822296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he-IL" sz="1300" dirty="0"/>
              <a:t>בואו נראה איך ברווזים עושים את זה...</a:t>
            </a:r>
          </a:p>
          <a:p>
            <a:pPr rtl="1"/>
            <a:r>
              <a:rPr lang="he-IL" sz="1300" b="1" dirty="0"/>
              <a:t>סרטון ברווזים</a:t>
            </a:r>
            <a:r>
              <a:rPr lang="he-IL" sz="1300" u="sng" dirty="0"/>
              <a:t>:</a:t>
            </a:r>
            <a:r>
              <a:rPr lang="he-IL" sz="1300" dirty="0"/>
              <a:t> תחשבו על המושגים שאנו מדברים  עליהם</a:t>
            </a:r>
            <a:endParaRPr lang="en-US" sz="1300" dirty="0"/>
          </a:p>
          <a:p>
            <a:pPr rtl="1"/>
            <a:r>
              <a:rPr lang="he-IL" sz="1300" dirty="0"/>
              <a:t>איך עמדתם בזה? זה קשה! כואב לנו. הים סוער, המדרגות גבוהות. קשה להיות שמה. מתהפכת לנו הבטן. בואו נחשוב על זה במונחים שרשמנו. איפה הבהירות, מה המסר, הסביבה...</a:t>
            </a:r>
            <a:endParaRPr lang="en-US" sz="1300" dirty="0"/>
          </a:p>
          <a:p>
            <a:pPr rtl="1"/>
            <a:r>
              <a:rPr lang="he-IL" sz="1300" dirty="0"/>
              <a:t> </a:t>
            </a:r>
            <a:endParaRPr lang="en-US" sz="1300" dirty="0"/>
          </a:p>
          <a:p>
            <a:pPr rtl="1"/>
            <a:r>
              <a:rPr lang="he-IL" sz="1300" dirty="0"/>
              <a:t>איזה מסר הברווזה מעבירה? </a:t>
            </a:r>
            <a:endParaRPr lang="en-US" sz="1300" dirty="0"/>
          </a:p>
          <a:p>
            <a:pPr rtl="1"/>
            <a:r>
              <a:rPr lang="he-IL" sz="1300" dirty="0"/>
              <a:t>אתם מסוגלים</a:t>
            </a:r>
            <a:endParaRPr lang="en-US" sz="1300" dirty="0"/>
          </a:p>
          <a:p>
            <a:pPr rtl="1"/>
            <a:r>
              <a:rPr lang="he-IL" sz="1300" dirty="0"/>
              <a:t>תצמצמו את הפער, צריך להתקדם</a:t>
            </a:r>
            <a:endParaRPr lang="en-US" sz="1300" dirty="0"/>
          </a:p>
          <a:p>
            <a:pPr rtl="1"/>
            <a:r>
              <a:rPr lang="he-IL" sz="1300" dirty="0"/>
              <a:t> </a:t>
            </a:r>
            <a:endParaRPr lang="en-US" sz="1300" dirty="0"/>
          </a:p>
          <a:p>
            <a:pPr rtl="1"/>
            <a:r>
              <a:rPr lang="he-IL" sz="1300" dirty="0"/>
              <a:t>איזה מסר היינו מעבירים אם היינו כל הזמן עסוקים ובחרדה?</a:t>
            </a:r>
            <a:endParaRPr lang="en-US" sz="1300" dirty="0"/>
          </a:p>
          <a:p>
            <a:pPr rtl="1"/>
            <a:r>
              <a:rPr lang="he-IL" sz="1300" dirty="0"/>
              <a:t> </a:t>
            </a:r>
            <a:endParaRPr lang="en-US" sz="1300" dirty="0"/>
          </a:p>
          <a:p>
            <a:pPr rtl="1"/>
            <a:r>
              <a:rPr lang="he-IL" sz="1300" dirty="0"/>
              <a:t>ומה לגבי חופש?</a:t>
            </a:r>
            <a:endParaRPr lang="en-US" sz="1300" dirty="0"/>
          </a:p>
          <a:p>
            <a:pPr rtl="1"/>
            <a:r>
              <a:rPr lang="he-IL" sz="1300" dirty="0"/>
              <a:t>כל הברווזים היו נחושים. רצו להינצל. </a:t>
            </a:r>
            <a:endParaRPr lang="en-US" sz="1300" dirty="0"/>
          </a:p>
          <a:p>
            <a:pPr defTabSz="966155">
              <a:defRPr/>
            </a:pPr>
            <a:endParaRPr lang="en-US" sz="1300" dirty="0"/>
          </a:p>
          <a:p>
            <a:endParaRPr lang="he-IL" dirty="0"/>
          </a:p>
        </p:txBody>
      </p:sp>
      <p:sp>
        <p:nvSpPr>
          <p:cNvPr id="4" name="Slide Number Placeholder 3"/>
          <p:cNvSpPr>
            <a:spLocks noGrp="1"/>
          </p:cNvSpPr>
          <p:nvPr>
            <p:ph type="sldNum" sz="quarter" idx="10"/>
          </p:nvPr>
        </p:nvSpPr>
        <p:spPr/>
        <p:txBody>
          <a:bodyPr/>
          <a:lstStyle/>
          <a:p>
            <a:fld id="{32DB3185-CA56-455C-B25F-3A692F8D8B4B}" type="slidenum">
              <a:rPr lang="he-IL" smtClean="0"/>
              <a:t>36</a:t>
            </a:fld>
            <a:endParaRPr lang="he-IL"/>
          </a:p>
        </p:txBody>
      </p:sp>
    </p:spTree>
    <p:extLst>
      <p:ext uri="{BB962C8B-B14F-4D97-AF65-F5344CB8AC3E}">
        <p14:creationId xmlns:p14="http://schemas.microsoft.com/office/powerpoint/2010/main" val="3302080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1: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41: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dirty="0"/>
              <a:t>פעילות</a:t>
            </a:r>
            <a:endParaRPr dirty="0"/>
          </a:p>
        </p:txBody>
      </p:sp>
      <p:sp>
        <p:nvSpPr>
          <p:cNvPr id="460" name="Google Shape;460;p41: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37</a:t>
            </a:fld>
            <a:endParaRPr/>
          </a:p>
        </p:txBody>
      </p:sp>
    </p:spTree>
    <p:extLst>
      <p:ext uri="{BB962C8B-B14F-4D97-AF65-F5344CB8AC3E}">
        <p14:creationId xmlns:p14="http://schemas.microsoft.com/office/powerpoint/2010/main" val="1232216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2: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42: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b="1"/>
              <a:t>תרגיל המגדלור:</a:t>
            </a:r>
            <a:r>
              <a:rPr lang="x-none" sz="1300"/>
              <a:t> נזמין אתכם לתרגיל ובו נשתמש בדמיון. (תמונת ים שקט. תמונה ים סוער) </a:t>
            </a:r>
            <a:endParaRPr sz="1300"/>
          </a:p>
          <a:p>
            <a:pPr marL="0" lvl="0" indent="0" algn="r" rtl="1">
              <a:spcBef>
                <a:spcPts val="0"/>
              </a:spcBef>
              <a:spcAft>
                <a:spcPts val="0"/>
              </a:spcAft>
              <a:buNone/>
            </a:pPr>
            <a:r>
              <a:rPr lang="x-none" sz="1300"/>
              <a:t>נלך לנו לחוף הים. לתוך הים השקט. </a:t>
            </a:r>
            <a:endParaRPr sz="1300"/>
          </a:p>
          <a:p>
            <a:pPr marL="0" lvl="0" indent="0" algn="r" rtl="1">
              <a:spcBef>
                <a:spcPts val="0"/>
              </a:spcBef>
              <a:spcAft>
                <a:spcPts val="0"/>
              </a:spcAft>
              <a:buNone/>
            </a:pPr>
            <a:endParaRPr/>
          </a:p>
        </p:txBody>
      </p:sp>
      <p:sp>
        <p:nvSpPr>
          <p:cNvPr id="468" name="Google Shape;468;p42: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38</a:t>
            </a:fld>
            <a:endParaRPr/>
          </a:p>
        </p:txBody>
      </p:sp>
    </p:spTree>
    <p:extLst>
      <p:ext uri="{BB962C8B-B14F-4D97-AF65-F5344CB8AC3E}">
        <p14:creationId xmlns:p14="http://schemas.microsoft.com/office/powerpoint/2010/main" val="859726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3: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3: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dirty="0"/>
              <a:t>לאט לאט תתחילו לראות איך הים נהיה סוער.</a:t>
            </a:r>
            <a:endParaRPr sz="1300" dirty="0"/>
          </a:p>
          <a:p>
            <a:pPr marL="0" lvl="0" indent="0" algn="r" rtl="1">
              <a:spcBef>
                <a:spcPts val="0"/>
              </a:spcBef>
              <a:spcAft>
                <a:spcPts val="0"/>
              </a:spcAft>
              <a:buNone/>
            </a:pPr>
            <a:r>
              <a:rPr lang="x-none" sz="1300" dirty="0"/>
              <a:t>מי שמתאים לו מוזמן לעצום עיניים.</a:t>
            </a:r>
            <a:endParaRPr sz="1300" dirty="0"/>
          </a:p>
          <a:p>
            <a:pPr marL="0" lvl="0" indent="0" algn="r" rtl="1">
              <a:spcBef>
                <a:spcPts val="0"/>
              </a:spcBef>
              <a:spcAft>
                <a:spcPts val="0"/>
              </a:spcAft>
              <a:buNone/>
            </a:pPr>
            <a:r>
              <a:rPr lang="x-none" sz="1300" dirty="0"/>
              <a:t>רחוק אי שם בין הגלים אתם רואים ספינה קטנה במצוקה.</a:t>
            </a:r>
            <a:endParaRPr sz="1300" dirty="0"/>
          </a:p>
          <a:p>
            <a:pPr marL="0" lvl="0" indent="0" algn="r" rtl="1">
              <a:spcBef>
                <a:spcPts val="0"/>
              </a:spcBef>
              <a:spcAft>
                <a:spcPts val="0"/>
              </a:spcAft>
              <a:buNone/>
            </a:pPr>
            <a:r>
              <a:rPr lang="x-none" sz="1300" dirty="0"/>
              <a:t>אתם על החוף. מזמינה אותכם לדמיין את המגדלור שמחפש לאותת לספינה את הכיוון לחוף. איך הוא נראה, מה הגודל, ממה הוא בנוי, איך הוא מאיר, מה הספינה רואה.</a:t>
            </a:r>
            <a:endParaRPr sz="1300" dirty="0"/>
          </a:p>
          <a:p>
            <a:pPr marL="0" lvl="0" indent="0" algn="r" rtl="1">
              <a:spcBef>
                <a:spcPts val="0"/>
              </a:spcBef>
              <a:spcAft>
                <a:spcPts val="0"/>
              </a:spcAft>
              <a:buNone/>
            </a:pPr>
            <a:r>
              <a:rPr lang="x-none" sz="1300" dirty="0"/>
              <a:t>הסירה שטה בין הגלים, רגע מתקרבת, רגע מתרחקת, רגע נעלמת מהעין של המגדלור.</a:t>
            </a:r>
            <a:endParaRPr sz="1300" dirty="0"/>
          </a:p>
          <a:p>
            <a:pPr marL="0" lvl="0" indent="0" algn="r" rtl="1">
              <a:spcBef>
                <a:spcPts val="0"/>
              </a:spcBef>
              <a:spcAft>
                <a:spcPts val="0"/>
              </a:spcAft>
              <a:buNone/>
            </a:pPr>
            <a:r>
              <a:rPr lang="x-none" sz="1300" dirty="0"/>
              <a:t>האם הסירה תגיע לחוף? מה קורה בסיפור בין הסירה למגדלור? מי שמוכן שיפקח את העיניים.</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r>
              <a:rPr lang="x-none" sz="1300" dirty="0"/>
              <a:t>סבב: לשתף:</a:t>
            </a:r>
            <a:endParaRPr sz="1300" dirty="0"/>
          </a:p>
          <a:p>
            <a:pPr marL="0" lvl="0" indent="0" algn="r" rtl="1">
              <a:spcBef>
                <a:spcPts val="0"/>
              </a:spcBef>
              <a:spcAft>
                <a:spcPts val="0"/>
              </a:spcAft>
              <a:buNone/>
            </a:pPr>
            <a:r>
              <a:rPr lang="x-none" sz="1300" dirty="0"/>
              <a:t>אצל מי הסירה הגיעה לחוף?</a:t>
            </a:r>
            <a:endParaRPr sz="1300" dirty="0"/>
          </a:p>
          <a:p>
            <a:pPr marL="0" lvl="0" indent="0" algn="r" rtl="1">
              <a:spcBef>
                <a:spcPts val="0"/>
              </a:spcBef>
              <a:spcAft>
                <a:spcPts val="0"/>
              </a:spcAft>
              <a:buNone/>
            </a:pPr>
            <a:r>
              <a:rPr lang="x-none" sz="1300" dirty="0"/>
              <a:t>אצל מי הסירה נעלמה?</a:t>
            </a:r>
            <a:endParaRPr sz="1300" dirty="0"/>
          </a:p>
          <a:p>
            <a:pPr marL="0" lvl="0" indent="0" algn="r" rtl="1">
              <a:spcBef>
                <a:spcPts val="0"/>
              </a:spcBef>
              <a:spcAft>
                <a:spcPts val="0"/>
              </a:spcAft>
              <a:buNone/>
            </a:pPr>
            <a:r>
              <a:rPr lang="x-none" sz="1300" dirty="0"/>
              <a:t>אצל מי טבעה?</a:t>
            </a:r>
            <a:endParaRPr sz="1300" dirty="0"/>
          </a:p>
          <a:p>
            <a:pPr marL="0" lvl="0" indent="0" algn="r" rtl="1">
              <a:spcBef>
                <a:spcPts val="0"/>
              </a:spcBef>
              <a:spcAft>
                <a:spcPts val="0"/>
              </a:spcAft>
              <a:buNone/>
            </a:pPr>
            <a:r>
              <a:rPr lang="x-none" sz="1300" dirty="0"/>
              <a:t>עדיין מטלטלת?</a:t>
            </a:r>
            <a:endParaRPr sz="1300" dirty="0"/>
          </a:p>
          <a:p>
            <a:pPr marL="0" lvl="0" indent="0" algn="r" rtl="1">
              <a:spcBef>
                <a:spcPts val="0"/>
              </a:spcBef>
              <a:spcAft>
                <a:spcPts val="0"/>
              </a:spcAft>
              <a:buNone/>
            </a:pPr>
            <a:r>
              <a:rPr lang="x-none" sz="1300" dirty="0"/>
              <a:t>מי רוצה לתאר מה ראה?</a:t>
            </a:r>
            <a:endParaRPr sz="1300" dirty="0"/>
          </a:p>
          <a:p>
            <a:pPr marL="0" lvl="0" indent="0" algn="r" rtl="1">
              <a:spcBef>
                <a:spcPts val="0"/>
              </a:spcBef>
              <a:spcAft>
                <a:spcPts val="0"/>
              </a:spcAft>
              <a:buNone/>
            </a:pPr>
            <a:r>
              <a:rPr lang="x-none" sz="1300" dirty="0"/>
              <a:t>מה הרגישה הסירה? היה קשה, מפחיד?</a:t>
            </a:r>
            <a:endParaRPr sz="1300" dirty="0"/>
          </a:p>
          <a:p>
            <a:pPr marL="0" lvl="0" indent="0" algn="r" rtl="1">
              <a:spcBef>
                <a:spcPts val="0"/>
              </a:spcBef>
              <a:spcAft>
                <a:spcPts val="0"/>
              </a:spcAft>
              <a:buNone/>
            </a:pPr>
            <a:r>
              <a:rPr lang="x-none" sz="1300" dirty="0"/>
              <a:t>מה הרגיש המגדלור? דאגה? אחריות?</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r>
              <a:rPr lang="x-none" sz="1300" dirty="0"/>
              <a:t>אתם בעצם פרסתם את כל הסיפור שמתייחס לשאלה: איך אנו מכוונים את הילד. </a:t>
            </a:r>
            <a:endParaRPr sz="1300" dirty="0"/>
          </a:p>
          <a:p>
            <a:pPr marL="0" lvl="0" indent="0" algn="r" rtl="1">
              <a:spcBef>
                <a:spcPts val="0"/>
              </a:spcBef>
              <a:spcAft>
                <a:spcPts val="0"/>
              </a:spcAft>
              <a:buNone/>
            </a:pPr>
            <a:r>
              <a:rPr lang="x-none" sz="1300" dirty="0"/>
              <a:t>רוצים שיגיע לחוף. </a:t>
            </a:r>
            <a:endParaRPr sz="1300" dirty="0"/>
          </a:p>
          <a:p>
            <a:pPr marL="0" lvl="0" indent="0" algn="r" rtl="1">
              <a:spcBef>
                <a:spcPts val="0"/>
              </a:spcBef>
              <a:spcAft>
                <a:spcPts val="0"/>
              </a:spcAft>
              <a:buNone/>
            </a:pPr>
            <a:r>
              <a:rPr lang="x-none" sz="1300" dirty="0"/>
              <a:t>בלי לתקוף.</a:t>
            </a:r>
            <a:endParaRPr sz="1300" dirty="0"/>
          </a:p>
          <a:p>
            <a:pPr marL="0" lvl="0" indent="0" algn="r" rtl="1">
              <a:spcBef>
                <a:spcPts val="0"/>
              </a:spcBef>
              <a:spcAft>
                <a:spcPts val="0"/>
              </a:spcAft>
              <a:buNone/>
            </a:pPr>
            <a:r>
              <a:rPr lang="x-none" sz="1300" dirty="0"/>
              <a:t>בלי לנטוש.</a:t>
            </a:r>
            <a:endParaRPr sz="1300" dirty="0"/>
          </a:p>
          <a:p>
            <a:pPr marL="0" lvl="0" indent="0" algn="r" rtl="1">
              <a:spcBef>
                <a:spcPts val="0"/>
              </a:spcBef>
              <a:spcAft>
                <a:spcPts val="0"/>
              </a:spcAft>
              <a:buNone/>
            </a:pPr>
            <a:r>
              <a:rPr lang="x-none" sz="1300" dirty="0"/>
              <a:t>לכוון דרך צורכי הכיוון, בלי שהילד בהכרח מבקש.</a:t>
            </a:r>
            <a:endParaRPr sz="1300" dirty="0"/>
          </a:p>
          <a:p>
            <a:pPr marL="0" lvl="0" indent="0" algn="r" rtl="1">
              <a:spcBef>
                <a:spcPts val="0"/>
              </a:spcBef>
              <a:spcAft>
                <a:spcPts val="0"/>
              </a:spcAft>
              <a:buNone/>
            </a:pPr>
            <a:r>
              <a:rPr lang="x-none" sz="1300" dirty="0"/>
              <a:t>לא בטוח ב100% שהסירה תגיע לחוף.</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r>
              <a:rPr lang="x-none" sz="1300" dirty="0"/>
              <a:t>הסירה היא הגדל שלנו, שנמצא בים. לפעמים הים שקט, לפעמים הים סוער. הסירה בסופו של דבר צריכה למצוא את דרכה. הסירה והמגדלור הם לא אותו הדבר, והם לא אפילו מחוברים. הם גופים נפרדים מצד אחד, אך מאוד מחוברים. יש קשר ויש תקשורת. למרות שלפעמים קשה לסירה לראות את המגדלור, או קשה למגדלור לראות את הסירה. מה שבטוח – ככל שהים יותר סוער – כולם נמצאים במאמץ. המגדלור צריך להיות בגובה המתאים עם האור המתאים שיראו אותו תחת כל מיני תנאים. הסירה עלולה לטבוע. זה קטע מאוד מפחיד. לרוב היא לא טובעת למרות שאנחנו בחרדה מכך. למרות החרדה והסכנה, המגדלור מאיר את עצמו. לא תולש את עצמו מהקרקע ולא מושיט חבל. </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r>
              <a:rPr lang="x-none" sz="1300" dirty="0"/>
              <a:t>הים הסוער מייצג את החיים, המורכבויות והאתגרים. המניע. </a:t>
            </a:r>
            <a:endParaRPr sz="1300" dirty="0"/>
          </a:p>
          <a:p>
            <a:pPr marL="0" lvl="0" indent="0" algn="r" rtl="1">
              <a:spcBef>
                <a:spcPts val="0"/>
              </a:spcBef>
              <a:spcAft>
                <a:spcPts val="0"/>
              </a:spcAft>
              <a:buNone/>
            </a:pPr>
            <a:endParaRPr dirty="0"/>
          </a:p>
        </p:txBody>
      </p:sp>
      <p:sp>
        <p:nvSpPr>
          <p:cNvPr id="474" name="Google Shape;474;p43: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39</a:t>
            </a:fld>
            <a:endParaRPr/>
          </a:p>
        </p:txBody>
      </p:sp>
    </p:spTree>
    <p:extLst>
      <p:ext uri="{BB962C8B-B14F-4D97-AF65-F5344CB8AC3E}">
        <p14:creationId xmlns:p14="http://schemas.microsoft.com/office/powerpoint/2010/main" val="202576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200" b="1" i="0" u="none" strike="noStrike" dirty="0">
                <a:solidFill>
                  <a:schemeClr val="dk1"/>
                </a:solidFill>
                <a:latin typeface="Calibri"/>
                <a:ea typeface="Calibri"/>
                <a:cs typeface="Calibri"/>
                <a:sym typeface="Calibri"/>
              </a:rPr>
              <a:t>שיטת אייכה מזמינה התבוננות בקשר הורה-ילד, מתוך הנחת המוצא שתפקידו המרכזי של ההורה הוא לכוון את ילדו לפתח ולחזק יכולות רגשיות, חברתיות, ותפקודיות הנחוצות לו להתפתחות בריאה.</a:t>
            </a:r>
            <a:endParaRPr sz="1400" b="1" dirty="0"/>
          </a:p>
          <a:p>
            <a:pPr marL="0" lvl="0" indent="0" algn="r" rtl="1">
              <a:spcBef>
                <a:spcPts val="0"/>
              </a:spcBef>
              <a:spcAft>
                <a:spcPts val="0"/>
              </a:spcAft>
              <a:buNone/>
            </a:pPr>
            <a:r>
              <a:rPr lang="x-none" sz="1200" b="1" i="0" u="none" strike="noStrike" dirty="0">
                <a:solidFill>
                  <a:schemeClr val="dk1"/>
                </a:solidFill>
                <a:latin typeface="Calibri"/>
                <a:ea typeface="Calibri"/>
                <a:cs typeface="Calibri"/>
                <a:sym typeface="Calibri"/>
              </a:rPr>
              <a:t>שיטת הטיפול מתמקדת בשדה האינטרסובייקטיבי של ההורה והילד. היא מזמינה את ההורה לתהליך הכולל מפגש מעמיק עם קשייו והתנהלותו מול הילד המטופל, בד בבד עם לימוד כלים פרקטיים וצורת תקשורת חדשה עם הילד(שפה מגדלת). מטרת התהליך היא לסייע להורה להפוך לסביבה המכוונת ומקדמת את התפתחות ילדו  באופן שיביא לשיפור משמעותי בקשיי הילד וביחסים בינו לבין הוריו. ההישענות על מחקרים התפתחותיים, עקרונות של הפסיכולוגיה ההומניסטית, הזרם הפסיכונאליטי ההתייחסותי ורעיונות מתחום החקר של העברת מידע במערכות מורכבות מסתגלות יוצרת מודל אינטגרטיבי המתרגם תובנות פסיכולוגיות מורכבות לפרוטוקול טיפולי יעיל מעשי ונגיש למטפל ולהורה.</a:t>
            </a:r>
            <a:endParaRPr sz="1400" b="1" dirty="0"/>
          </a:p>
          <a:p>
            <a:pPr marL="0" lvl="0" indent="0" algn="r" rtl="1">
              <a:spcBef>
                <a:spcPts val="0"/>
              </a:spcBef>
              <a:spcAft>
                <a:spcPts val="0"/>
              </a:spcAft>
              <a:buNone/>
            </a:pPr>
            <a:br>
              <a:rPr lang="x-none" sz="1400" dirty="0"/>
            </a:br>
            <a:r>
              <a:rPr lang="x-none" sz="1300" dirty="0"/>
              <a:t>הניסיון להבין מה חולל את הניסים הבלתי צפויים הביא את איתן לחיפוש ארוך שנים אחרי תיאוריות שיסבירו איך ולמה השינוי התאפשר, הן ברמה הרעיונית והן ברמה המעשית. כך התפתחה והתחדדה לה אייכה </a:t>
            </a:r>
            <a:r>
              <a:rPr lang="x-none" sz="1300" b="1" dirty="0"/>
              <a:t>כגישה </a:t>
            </a:r>
            <a:r>
              <a:rPr lang="x-none" sz="1300" dirty="0"/>
              <a:t>הנשענת על תיאוריה </a:t>
            </a:r>
            <a:r>
              <a:rPr lang="x-none" sz="1300" b="1" dirty="0"/>
              <a:t>וכשיטה </a:t>
            </a:r>
            <a:r>
              <a:rPr lang="x-none" sz="1300" dirty="0"/>
              <a:t>מאוד פרקטית, כפי שאנו מכירים אותה כיום.  </a:t>
            </a:r>
            <a:endParaRPr sz="1300" dirty="0"/>
          </a:p>
          <a:p>
            <a:pPr marL="0" lvl="0" indent="0" algn="r" rtl="1">
              <a:spcBef>
                <a:spcPts val="0"/>
              </a:spcBef>
              <a:spcAft>
                <a:spcPts val="0"/>
              </a:spcAft>
              <a:buNone/>
            </a:pPr>
            <a:r>
              <a:rPr lang="x-none" sz="1300" dirty="0"/>
              <a:t>חשוב להדגיש שהטיפול הוא </a:t>
            </a:r>
            <a:r>
              <a:rPr lang="x-none" sz="1300" b="1" dirty="0"/>
              <a:t>טיפול לילד</a:t>
            </a:r>
            <a:r>
              <a:rPr lang="x-none" sz="1300" dirty="0"/>
              <a:t>, ממוקד בילד, בבעיית הילד ובהתפתחות שלו אך הוא נעשה </a:t>
            </a:r>
            <a:r>
              <a:rPr lang="x-none" sz="1300" b="1" dirty="0"/>
              <a:t>באמצעות הוריו</a:t>
            </a:r>
            <a:r>
              <a:rPr lang="x-none" sz="1300" dirty="0"/>
              <a:t> ואינו מותנה כלל בשיתוף הפעולה של הילד (להבדיל מהדרכת הורים).</a:t>
            </a:r>
            <a:endParaRPr sz="1300" dirty="0"/>
          </a:p>
          <a:p>
            <a:pPr marL="0" lvl="0" indent="0" algn="r" rtl="1">
              <a:spcBef>
                <a:spcPts val="0"/>
              </a:spcBef>
              <a:spcAft>
                <a:spcPts val="0"/>
              </a:spcAft>
              <a:buNone/>
            </a:pPr>
            <a:r>
              <a:rPr lang="x-none" sz="1300" dirty="0"/>
              <a:t>חשוב להדגיש שאייכה היא </a:t>
            </a:r>
            <a:r>
              <a:rPr lang="x-none" sz="1300" b="1" dirty="0"/>
              <a:t>גישה התפתחותית</a:t>
            </a:r>
            <a:r>
              <a:rPr lang="x-none" sz="1300" dirty="0"/>
              <a:t>. מהווה ניסיון להמשיג מצבים שבהם המסלול ההתפתחות הטבעי השתבש למרות שהילדים נהנו ממה שנראה כהורות טובה דיה. לא היה מודל שיסביר מספיק טוב את הפער בין ההורים הטובים, הדואגים, המגויסים לבין עומק הקושי. וכיצד ניתן להשיב את הגדל למסלול ההתפתחות התקין.</a:t>
            </a:r>
            <a:endParaRPr sz="1300" dirty="0"/>
          </a:p>
          <a:p>
            <a:pPr marL="0" lvl="0" indent="0" algn="r" rtl="1">
              <a:spcBef>
                <a:spcPts val="0"/>
              </a:spcBef>
              <a:spcAft>
                <a:spcPts val="0"/>
              </a:spcAft>
              <a:buNone/>
            </a:pPr>
            <a:r>
              <a:rPr lang="x-none" sz="1300" dirty="0"/>
              <a:t>חשוב גם להדגיש שאייכה </a:t>
            </a:r>
            <a:r>
              <a:rPr lang="x-none" sz="1300" b="1" dirty="0"/>
              <a:t>אינה נגד</a:t>
            </a:r>
            <a:r>
              <a:rPr lang="x-none" sz="1300" dirty="0"/>
              <a:t>, אינה פוסלת, אינה </a:t>
            </a:r>
            <a:r>
              <a:rPr lang="x-none" sz="1300" b="1" dirty="0"/>
              <a:t>באה במקום</a:t>
            </a:r>
            <a:r>
              <a:rPr lang="x-none" sz="1300" dirty="0"/>
              <a:t> שיטות התפתחותיות אחרות. היא  מהווה תוספת לסל הכלים שלנו כהורים, כמורים, שנותנת מענה במקרים בהם גישות אחרות לא מצליחות לתת מענה, כמו באותם מקרים של סרבני ותקועי טיפול. זה היה המקור. </a:t>
            </a:r>
            <a:endParaRPr sz="1300" dirty="0"/>
          </a:p>
          <a:p>
            <a:pPr marL="0" lvl="0" indent="0" algn="r" rtl="1">
              <a:spcBef>
                <a:spcPts val="0"/>
              </a:spcBef>
              <a:spcAft>
                <a:spcPts val="0"/>
              </a:spcAft>
              <a:buNone/>
            </a:pPr>
            <a:r>
              <a:rPr lang="x-none" sz="1300" dirty="0"/>
              <a:t>אט לאט לאורך השנים, עם התנסויות שונות בשטח, אייכה התרחבה ונמצאה יעילה גם לאוכלוסיות נוספות, ולמעשה היא יכולה לשרת כל </a:t>
            </a:r>
            <a:r>
              <a:rPr lang="x-none" sz="1300" b="1" dirty="0"/>
              <a:t>מצב שיש בו קונפליקט בתוך קשר משמעותי</a:t>
            </a:r>
            <a:r>
              <a:rPr lang="x-none" sz="1300" dirty="0"/>
              <a:t> ועוזרת לתקשר באופן יעיל ומכבד. כיום אחוז ניכר מהעיסוק של אנשי אייכה נוגע </a:t>
            </a:r>
            <a:r>
              <a:rPr lang="x-none" sz="1300" b="1" dirty="0"/>
              <a:t>לתחום מניעתי-חיסוני</a:t>
            </a:r>
            <a:r>
              <a:rPr lang="x-none" sz="1300" dirty="0"/>
              <a:t> ולא עוסק בהכרח בפתולוגיה שרואים בקליניקה. וכאן החיבור הכל כך טבעי של אייכה לשדה החינוכי.</a:t>
            </a:r>
            <a:endParaRPr sz="1300" dirty="0"/>
          </a:p>
          <a:p>
            <a:pPr marL="0" lvl="0" indent="0" algn="r" rtl="1">
              <a:spcBef>
                <a:spcPts val="0"/>
              </a:spcBef>
              <a:spcAft>
                <a:spcPts val="0"/>
              </a:spcAft>
              <a:buNone/>
            </a:pPr>
            <a:r>
              <a:rPr lang="x-none" sz="1300" dirty="0"/>
              <a:t>אז מה הוא המשתנה הקריטי שהוביל ליציאה מתקיעות, לכיוון התפתחותי?</a:t>
            </a:r>
            <a:endParaRPr sz="1300" dirty="0"/>
          </a:p>
          <a:p>
            <a:pPr marL="0" lvl="0" indent="0" algn="r" rtl="1">
              <a:spcBef>
                <a:spcPts val="0"/>
              </a:spcBef>
              <a:spcAft>
                <a:spcPts val="0"/>
              </a:spcAft>
              <a:buNone/>
            </a:pPr>
            <a:endParaRPr dirty="0"/>
          </a:p>
          <a:p>
            <a:pPr marL="0" lvl="0" indent="0" algn="r" rtl="1">
              <a:spcBef>
                <a:spcPts val="0"/>
              </a:spcBef>
              <a:spcAft>
                <a:spcPts val="0"/>
              </a:spcAft>
              <a:buNone/>
            </a:pPr>
            <a:r>
              <a:rPr lang="x-none" dirty="0"/>
              <a:t>תוספת:</a:t>
            </a:r>
            <a:endParaRPr dirty="0"/>
          </a:p>
          <a:p>
            <a:pPr marL="0" lvl="0" indent="-76200" algn="r" rtl="1">
              <a:spcBef>
                <a:spcPts val="0"/>
              </a:spcBef>
              <a:spcAft>
                <a:spcPts val="0"/>
              </a:spcAft>
              <a:buClr>
                <a:schemeClr val="accent2"/>
              </a:buClr>
              <a:buSzPts val="1200"/>
              <a:buFont typeface="Noto Sans Symbols"/>
              <a:buChar char="▪"/>
            </a:pPr>
            <a:r>
              <a:rPr lang="x-none" dirty="0">
                <a:solidFill>
                  <a:srgbClr val="1F3864"/>
                </a:solidFill>
                <a:latin typeface="David"/>
                <a:ea typeface="David"/>
                <a:cs typeface="David"/>
                <a:sym typeface="David"/>
              </a:rPr>
              <a:t>מאפשרת לטפל בילד באמצעות עבודה עם ההורה, גם כשהילד אינו שותף פעיל.</a:t>
            </a:r>
            <a:endParaRPr dirty="0"/>
          </a:p>
          <a:p>
            <a:pPr marL="0" lvl="0" indent="-76200" algn="r" rtl="1">
              <a:spcBef>
                <a:spcPts val="0"/>
              </a:spcBef>
              <a:spcAft>
                <a:spcPts val="0"/>
              </a:spcAft>
              <a:buClr>
                <a:schemeClr val="accent2"/>
              </a:buClr>
              <a:buSzPts val="1200"/>
              <a:buFont typeface="Noto Sans Symbols"/>
              <a:buChar char="▪"/>
            </a:pPr>
            <a:r>
              <a:rPr lang="x-none" dirty="0">
                <a:solidFill>
                  <a:srgbClr val="1F3864"/>
                </a:solidFill>
                <a:latin typeface="David"/>
                <a:ea typeface="David"/>
                <a:cs typeface="David"/>
                <a:sym typeface="David"/>
              </a:rPr>
              <a:t>נותנת מענה לאתגרים עכשוויים רווחים בקשר הורה-ילד. </a:t>
            </a:r>
            <a:endParaRPr dirty="0"/>
          </a:p>
          <a:p>
            <a:pPr marL="0" lvl="0" indent="-76200" algn="r" rtl="1">
              <a:spcBef>
                <a:spcPts val="0"/>
              </a:spcBef>
              <a:spcAft>
                <a:spcPts val="0"/>
              </a:spcAft>
              <a:buClr>
                <a:schemeClr val="accent2"/>
              </a:buClr>
              <a:buSzPts val="1200"/>
              <a:buFont typeface="Noto Sans Symbols"/>
              <a:buChar char="▪"/>
            </a:pPr>
            <a:r>
              <a:rPr lang="x-none" dirty="0">
                <a:solidFill>
                  <a:srgbClr val="1F3864"/>
                </a:solidFill>
                <a:latin typeface="David"/>
                <a:ea typeface="David"/>
                <a:cs typeface="David"/>
                <a:sym typeface="David"/>
              </a:rPr>
              <a:t>בסיס תאורטי עשיר שמתורגם לכלים פרקטיים בהירים.</a:t>
            </a:r>
            <a:endParaRPr dirty="0"/>
          </a:p>
          <a:p>
            <a:pPr marL="0" lvl="0" indent="-76200" algn="r" rtl="1">
              <a:spcBef>
                <a:spcPts val="0"/>
              </a:spcBef>
              <a:spcAft>
                <a:spcPts val="0"/>
              </a:spcAft>
              <a:buClr>
                <a:schemeClr val="accent2"/>
              </a:buClr>
              <a:buSzPts val="1200"/>
              <a:buFont typeface="Noto Sans Symbols"/>
              <a:buChar char="▪"/>
            </a:pPr>
            <a:r>
              <a:rPr lang="x-none" dirty="0">
                <a:solidFill>
                  <a:srgbClr val="1F3864"/>
                </a:solidFill>
                <a:latin typeface="David"/>
                <a:ea typeface="David"/>
                <a:cs typeface="David"/>
                <a:sym typeface="David"/>
              </a:rPr>
              <a:t>רלוונטית לטווח רחב של גילאים וקשיים:</a:t>
            </a:r>
            <a:endParaRPr dirty="0"/>
          </a:p>
          <a:p>
            <a:pPr marL="0" lvl="0" indent="0" algn="r" rtl="1">
              <a:spcBef>
                <a:spcPts val="0"/>
              </a:spcBef>
              <a:spcAft>
                <a:spcPts val="0"/>
              </a:spcAft>
              <a:buNone/>
            </a:pPr>
            <a:endParaRPr dirty="0"/>
          </a:p>
        </p:txBody>
      </p:sp>
      <p:sp>
        <p:nvSpPr>
          <p:cNvPr id="114" name="Google Shape;114;p4: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1765176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300" b="0" i="0" u="none" strike="noStrike" cap="none" smtClean="0">
                <a:solidFill>
                  <a:schemeClr val="dk1"/>
                </a:solidFill>
                <a:latin typeface="Calibri"/>
                <a:ea typeface="Calibri"/>
                <a:cs typeface="Calibri"/>
                <a:sym typeface="Calibri"/>
              </a:rPr>
              <a:t>40</a:t>
            </a:fld>
            <a:endParaRPr lang="x-none"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187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4: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4: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x-none" sz="1300" dirty="0"/>
              <a:t>המגדלור מייצג את ההורה: יציב, בולט, נותן כיוון, נפרד, מאיר את עצמו</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r>
              <a:rPr lang="x-none" sz="1300" dirty="0"/>
              <a:t>הידיעה שאופן הגידול יש השפעה משמעותית בילדים. יש לנו יכולת לעשות נזק. המקום הזה נורא מפחיד ונורא מנהל אותנו. השם מגיע משם. המסתתר הוא ההורה, מסתתר מהמקום שיחשוף אותו מהחרדה שהוא חושש ממנה לפגוע את הילד. נוטה לא להאיר את עצמו מרוב פחד. </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r>
              <a:rPr lang="x-none" sz="1300" dirty="0"/>
              <a:t>הסירה צריכה לרצות להינצל וצריכה להיות אקטיבית, לנקוט בצעדים. הסירה היא זו שבתנועה.</a:t>
            </a:r>
            <a:endParaRPr sz="1300" dirty="0"/>
          </a:p>
          <a:p>
            <a:pPr marL="0" lvl="0" indent="0" algn="r" rtl="1">
              <a:spcBef>
                <a:spcPts val="0"/>
              </a:spcBef>
              <a:spcAft>
                <a:spcPts val="0"/>
              </a:spcAft>
              <a:buNone/>
            </a:pPr>
            <a:r>
              <a:rPr lang="x-none" sz="1300" dirty="0"/>
              <a:t> </a:t>
            </a:r>
            <a:endParaRPr sz="1300" dirty="0"/>
          </a:p>
          <a:p>
            <a:pPr marL="0" lvl="0" indent="0" algn="r" rtl="1">
              <a:spcBef>
                <a:spcPts val="0"/>
              </a:spcBef>
              <a:spcAft>
                <a:spcPts val="0"/>
              </a:spcAft>
              <a:buNone/>
            </a:pPr>
            <a:r>
              <a:rPr lang="x-none" sz="1300" dirty="0"/>
              <a:t>המגדלור מכוונת את היעד אך הסירה היא זו שצריכה לסגור את הפער.</a:t>
            </a:r>
            <a:endParaRPr sz="1300" dirty="0"/>
          </a:p>
          <a:p>
            <a:pPr marL="0" lvl="0" indent="0" algn="r" rtl="1">
              <a:spcBef>
                <a:spcPts val="0"/>
              </a:spcBef>
              <a:spcAft>
                <a:spcPts val="0"/>
              </a:spcAft>
              <a:buNone/>
            </a:pPr>
            <a:r>
              <a:rPr lang="x-none" sz="1300" dirty="0"/>
              <a:t>הנחת היסוד – שהסירה רוצה להגיע לחוף. דרך הקשר והתקשורת.</a:t>
            </a:r>
            <a:endParaRPr dirty="0"/>
          </a:p>
        </p:txBody>
      </p:sp>
      <p:sp>
        <p:nvSpPr>
          <p:cNvPr id="481" name="Google Shape;481;p44: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41</a:t>
            </a:fld>
            <a:endParaRPr/>
          </a:p>
        </p:txBody>
      </p:sp>
    </p:spTree>
    <p:extLst>
      <p:ext uri="{BB962C8B-B14F-4D97-AF65-F5344CB8AC3E}">
        <p14:creationId xmlns:p14="http://schemas.microsoft.com/office/powerpoint/2010/main" val="3802691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300" b="1" dirty="0"/>
              <a:t>סרטון של ריי צ'ארלס: </a:t>
            </a:r>
            <a:r>
              <a:rPr lang="he-IL" sz="1300" dirty="0"/>
              <a:t>ממשיכים להיכנס עמוק לתוך הבטן המתהפכת, לא קל להיות הורה. בואו נראה תגובות. איפה זה פוגש אותכם? איפה זה פוגש מושגים שכבר דיברנו?</a:t>
            </a:r>
            <a:endParaRPr lang="en-US" sz="1300" dirty="0"/>
          </a:p>
          <a:p>
            <a:pPr rtl="1"/>
            <a:r>
              <a:rPr lang="he-IL" sz="1300" dirty="0"/>
              <a:t>לראות בשבילו מה שהוא לא יכול לראות. מישהו שאכפת לו שרואה אותו ואת צרכי הכיוון שלו איפה שהוא לא יכול, כי צורכי הכיוון לא זמינים לו. האם זו אמפאתי?  האם זה לא אמפאתי?</a:t>
            </a:r>
            <a:endParaRPr lang="en-US" sz="1300" dirty="0"/>
          </a:p>
          <a:p>
            <a:endParaRPr lang="he-IL" dirty="0"/>
          </a:p>
        </p:txBody>
      </p:sp>
      <p:sp>
        <p:nvSpPr>
          <p:cNvPr id="4" name="Slide Number Placeholder 3"/>
          <p:cNvSpPr>
            <a:spLocks noGrp="1"/>
          </p:cNvSpPr>
          <p:nvPr>
            <p:ph type="sldNum" sz="quarter" idx="10"/>
          </p:nvPr>
        </p:nvSpPr>
        <p:spPr/>
        <p:txBody>
          <a:bodyPr/>
          <a:lstStyle/>
          <a:p>
            <a:fld id="{32DB3185-CA56-455C-B25F-3A692F8D8B4B}" type="slidenum">
              <a:rPr lang="he-IL" smtClean="0"/>
              <a:t>42</a:t>
            </a:fld>
            <a:endParaRPr lang="he-IL"/>
          </a:p>
        </p:txBody>
      </p:sp>
    </p:spTree>
    <p:extLst>
      <p:ext uri="{BB962C8B-B14F-4D97-AF65-F5344CB8AC3E}">
        <p14:creationId xmlns:p14="http://schemas.microsoft.com/office/powerpoint/2010/main" val="2352980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5:notes"/>
          <p:cNvSpPr txBox="1">
            <a:spLocks noGrp="1"/>
          </p:cNvSpPr>
          <p:nvPr>
            <p:ph type="body" idx="1"/>
          </p:nvPr>
        </p:nvSpPr>
        <p:spPr>
          <a:xfrm>
            <a:off x="688817" y="4823034"/>
            <a:ext cx="5510530" cy="394611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489" name="Google Shape;489;p45: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2385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בחלקה הראשון של ההרצאה אתמקד בהבנה של בנג'מין את התהליך ההתפתחותי, ואקדיש תשומת לב  למושגים ״הכרה הדדית״ ו-״פרדוקס ההכרה״ בהם היא עושה שימוש.</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בספרה, </a:t>
            </a:r>
            <a:r>
              <a:rPr lang="en-US" sz="1200" kern="1200" dirty="0">
                <a:solidFill>
                  <a:schemeClr val="tx1"/>
                </a:solidFill>
                <a:effectLst/>
                <a:latin typeface="+mn-lt"/>
                <a:ea typeface="+mn-ea"/>
                <a:cs typeface="+mn-cs"/>
              </a:rPr>
              <a:t>The Bonds of Love</a:t>
            </a:r>
            <a:r>
              <a:rPr lang="he-IL" sz="1200" kern="1200" dirty="0">
                <a:solidFill>
                  <a:schemeClr val="tx1"/>
                </a:solidFill>
                <a:effectLst/>
                <a:latin typeface="+mn-lt"/>
                <a:ea typeface="+mn-ea"/>
                <a:cs typeface="+mn-cs"/>
              </a:rPr>
              <a:t>,  בנג'מין בוחרת לפתוח את תיאור ראשיתה של דיאדת הילד-הורה מנקודת מבטה של האם. בחירה זו היא יוצאת דופן בכתיבה פסיכואנליטית, ומדגישה  באופן בולט מן ההתחלה את אופייה הסובייקטיבי של מערכת היחסים המוקדמת בין העולל והאם. באופן מרגש ופואטי בנג'מין מתארת את החוויה הרגשית והפסיכולוגית הראשונית של האם כשזו סקרנית ללמוד  לזהות את עוללה החדש, דרך  חיפוש של סימני שייכות והיכרות וגם דרך זיהוי של החדש והאחר. "אז  אתה זה שנשאתי בתוכי" האם אומרת לעצמה ולו—מחברת  בדמיונה את הנוכחות של הרך הנולד עם עברו ברחמה. היא בעיקר קשובה לצרכי הרך הנולד כדי לטפל בו בזהירות, וללמוד ממנו מה עובד באופן המיטבי. האם שמה לב לתגובות העולל לטיפולה, ואסירת תודה על שיתוף הפעולה שלו, על יכולתו ומוכנותו להיות מורגע על ידה. האלמנטים הללו הם סממנים מוקדמים של הכרה, לה זקוקה האם מתינוקה. היא עלולה להרגיש חסרת ביטחון או מתוסכלת מהניסיון לרצות את תינוקה, וחסרת סבלנות לרגע/לכך שהתינוק יגלה את עצמו. ״מה שמחזיק אותה מרגע לרגע היא מערכת היחסים שהיא בונה עם התינוק שלה, תחושת הסיפוק אותה היא חשה כאשר התינוק—בכל עוצמתו הגולמית—מגיב אליה.״ בעוד שהאם מגיעה למערכת היחסים הזו עם סבלנות מתמדת, רצון אינהרנטי ועמוק לאהוב, להאכיל, להגן ולשים את עצמה בצד למען צרכיו הפיסיים והרגשיים של עוללה, יש לה צורך בהכרה, ובידיעה שלחלב שלה ולמגע שלה יש אפקט חיובי. החוויה הסובייקטיבית של האם נוכחת בבירור, ומשפיעה, מן הרגע הראשון, על יצירת הדיאדה בין התינוק והאם. </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בתוך כך, מושקעת האם בתהליך מתמשך של גילוי זהותו של התינוק- ״אתה שייך לי, אך אינך כבר חלק פיסי ממני״. שמחתה של האם בקיומו של עוללה כוללת הן את שמחתה על הקשר ביניהם, והן את שמחתה על קיומו העצמאי. לעיתים, היא מתחילה לייחס משמעויות לתגובותיו ומנהגיו של תינוקה. היא חווה את תינוקה הן כשלה, והן כישות עצמאית. מנקודת מבט אינטר-סובייקטיבית, הקשר בין שני הסובייקטים הללו-האם והתינוק- הוא זה שמעצב את התפתחות העצמי. כלומר חווית התינוק את סביבתו ובהמשך את חווית העצמי שלו מתפתחת בתוך סביבה שכוללת את  החוויה הסובייקטיבית של אמו ביחס איליו. ניתן </a:t>
            </a:r>
            <a:r>
              <a:rPr lang="he-IL" sz="1200" kern="1200" dirty="0" err="1">
                <a:solidFill>
                  <a:schemeClr val="tx1"/>
                </a:solidFill>
                <a:effectLst/>
                <a:latin typeface="+mn-lt"/>
                <a:ea typeface="+mn-ea"/>
                <a:cs typeface="+mn-cs"/>
              </a:rPr>
              <a:t>לאמר</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כפראפרזה</a:t>
            </a:r>
            <a:r>
              <a:rPr lang="he-IL" sz="1200" kern="1200" dirty="0">
                <a:solidFill>
                  <a:schemeClr val="tx1"/>
                </a:solidFill>
                <a:effectLst/>
                <a:latin typeface="+mn-lt"/>
                <a:ea typeface="+mn-ea"/>
                <a:cs typeface="+mn-cs"/>
              </a:rPr>
              <a:t> על האמירה של ויניקוט שלא רק "אין תינוק בלי אם" אלא  גם אין אם בלי תינוקה.</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בנקודה זו אנחנו כבר יכולים לשאול את עצמנו, מה קרה לאם בזמן התפתחות תינוקה. מה האופי של חווייתה הסובייקטיבית של האם שמגיעה אלינו לקליניקה. באיזה  מידה היא מרגישה שהיא הצליחה להשפיע לטובה על הילד שלה ובאיזה מידה  היא מרגישה שהחיבור ביניהם קיים ומספק.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ועכשיו נסיר את המבט מהאם ונתבונן בתינוק, בילד.</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נשאלת השאלה כיצד התפתח העולל כעצמי. המושג המרכזי לפי בנג'מין שמאחד את התיאוריות </a:t>
            </a:r>
            <a:r>
              <a:rPr lang="he-IL" sz="1200" kern="1200" dirty="0" err="1">
                <a:solidFill>
                  <a:schemeClr val="tx1"/>
                </a:solidFill>
                <a:effectLst/>
                <a:latin typeface="+mn-lt"/>
                <a:ea typeface="+mn-ea"/>
                <a:cs typeface="+mn-cs"/>
              </a:rPr>
              <a:t>האינטר</a:t>
            </a:r>
            <a:r>
              <a:rPr lang="he-IL" sz="1200" kern="1200" dirty="0">
                <a:solidFill>
                  <a:schemeClr val="tx1"/>
                </a:solidFill>
                <a:effectLst/>
                <a:latin typeface="+mn-lt"/>
                <a:ea typeface="+mn-ea"/>
                <a:cs typeface="+mn-cs"/>
              </a:rPr>
              <a:t>-סובייקטיביות של התפתחות העצמי הוא מושג  "ההכרה". בתיאוריות יחסי אובייקט הגישה הרווחת מתמקדת בהפנמה. ביכולת של התינוק להפנים חוויה מיטיבה מסביבתו שמאפשרת לו ברמה האינטרה-פסיכית חוויה טובה מגובשת ואינטגרטיבית של העצמיות שלו. הגישה </a:t>
            </a:r>
            <a:r>
              <a:rPr lang="he-IL" sz="1200" kern="1200" dirty="0" err="1">
                <a:solidFill>
                  <a:schemeClr val="tx1"/>
                </a:solidFill>
                <a:effectLst/>
                <a:latin typeface="+mn-lt"/>
                <a:ea typeface="+mn-ea"/>
                <a:cs typeface="+mn-cs"/>
              </a:rPr>
              <a:t>האינטר</a:t>
            </a:r>
            <a:r>
              <a:rPr lang="he-IL" sz="1200" kern="1200" dirty="0">
                <a:solidFill>
                  <a:schemeClr val="tx1"/>
                </a:solidFill>
                <a:effectLst/>
                <a:latin typeface="+mn-lt"/>
                <a:ea typeface="+mn-ea"/>
                <a:cs typeface="+mn-cs"/>
              </a:rPr>
              <a:t>-סובייקטיבית לעומת זאת טוענת שהעצמי מתפתח דרך הצורך של התינוק בהכרה בקונטקסט של יחסים עם סובייקט אחר.</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b="1" kern="1200" dirty="0">
                <a:solidFill>
                  <a:schemeClr val="tx1"/>
                </a:solidFill>
                <a:effectLst/>
                <a:latin typeface="+mn-lt"/>
                <a:ea typeface="+mn-ea"/>
                <a:cs typeface="+mn-cs"/>
              </a:rPr>
              <a:t>בנג'מין מציינת שהמרכיבים החיוניים להתפתחות תחושת עצמי של הילד הם האלמנטים של ההכרזה  </a:t>
            </a:r>
            <a:r>
              <a:rPr lang="en-US" sz="1200" b="1" kern="1200" dirty="0">
                <a:solidFill>
                  <a:schemeClr val="tx1"/>
                </a:solidFill>
                <a:effectLst/>
                <a:latin typeface="+mn-lt"/>
                <a:ea typeface="+mn-ea"/>
                <a:cs typeface="+mn-cs"/>
              </a:rPr>
              <a:t>(Assertion) </a:t>
            </a:r>
            <a:r>
              <a:rPr lang="he-IL" sz="1200" b="1" kern="1200" dirty="0">
                <a:solidFill>
                  <a:schemeClr val="tx1"/>
                </a:solidFill>
                <a:effectLst/>
                <a:latin typeface="+mn-lt"/>
                <a:ea typeface="+mn-ea"/>
                <a:cs typeface="+mn-cs"/>
              </a:rPr>
              <a:t>וההכרה (</a:t>
            </a:r>
            <a:r>
              <a:rPr lang="en-US" sz="1200" b="1" kern="1200" dirty="0">
                <a:solidFill>
                  <a:schemeClr val="tx1"/>
                </a:solidFill>
                <a:effectLst/>
                <a:latin typeface="+mn-lt"/>
                <a:ea typeface="+mn-ea"/>
                <a:cs typeface="+mn-cs"/>
              </a:rPr>
              <a:t>(Recognition</a:t>
            </a:r>
            <a:r>
              <a:rPr lang="he-IL" sz="1200" b="1" kern="1200" dirty="0">
                <a:solidFill>
                  <a:schemeClr val="tx1"/>
                </a:solidFill>
                <a:effectLst/>
                <a:latin typeface="+mn-lt"/>
                <a:ea typeface="+mn-ea"/>
                <a:cs typeface="+mn-cs"/>
              </a:rPr>
              <a:t>. ההכרזה—היא הפעולה בה מכריז הסובייקט על היותו. על היותו זה המעצב את בחירותיו ופעולותיו. הוא יכול לפעול  על העולם הפיסי הדומם או על האחרים בסביבתו, הכוללת את מטפליו. אך על מנת שפעולותיו יהדהדו חזרה כבעלות משמעות, עליו לחוות את עצמו כבעל יכולת השפעה, יכולת פעולה כסוכן עצמאי. האינדיבידואל חווה את רגשותיו, מאווייו, ומחוותיו כמשמעותיות, כמשפיעות, כמאשררות, כנותנות תחושת קיימות, על ידי הימצאות עם אדם אחר שמכיר בפעולות ובכוונות אלו. הכרה היא התגובה מהאחר שהופכת את הפעולות, הכוונות והרגשות של העצמי לבעלות משמעות. זוהי פעולה שבה  הילד מרגיש שהוא הסוכן של מעשיו ומעשיו מזוהים ומקבלים הד ואישור מהאחר.  החוויה והידיעה שהוא משפיע מאפשרות לילד לחוש הנאה  בקיאות ושליטה. פגיעה משמעותית בתחושת השליטה וביכולת ליהנות הם תוצאה מפגם וכשל במטריצת העצמי-אחר. הכשל הזה קורה כתוצאה  מהעדר תגובה הולמת או  למשל כאשר תגובת האחר שלילית או נעדרת באופן עקבי. אני מצטטת את בנג'מין: ״ניתן להשוות הכרה לאלמנטים הבסיסיים בפוטוסינתזה. אור השמש, המספק את האנרגיה לצמח,  ומאפשר טרנספורמציה מתמדת של חומר״, ובהקשר לתינוק היא כוללת, את מגוון התגובות והפעולות של האם  ביחס אליו. </a:t>
            </a:r>
            <a:endParaRPr lang="en-US" sz="1200" b="1" kern="1200" dirty="0">
              <a:solidFill>
                <a:schemeClr val="tx1"/>
              </a:solidFill>
              <a:effectLst/>
              <a:latin typeface="+mn-lt"/>
              <a:ea typeface="+mn-ea"/>
              <a:cs typeface="+mn-cs"/>
            </a:endParaRPr>
          </a:p>
          <a:p>
            <a:pPr rtl="1"/>
            <a:r>
              <a:rPr lang="en-US" sz="1200" b="1" kern="1200" dirty="0">
                <a:solidFill>
                  <a:schemeClr val="tx1"/>
                </a:solidFill>
                <a:effectLst/>
                <a:latin typeface="+mn-lt"/>
                <a:ea typeface="+mn-ea"/>
                <a:cs typeface="+mn-cs"/>
              </a:rPr>
              <a:t> </a:t>
            </a:r>
          </a:p>
          <a:p>
            <a:pPr rtl="1"/>
            <a:r>
              <a:rPr lang="he-IL" sz="1200" b="1" kern="1200" dirty="0">
                <a:solidFill>
                  <a:schemeClr val="tx1"/>
                </a:solidFill>
                <a:effectLst/>
                <a:latin typeface="+mn-lt"/>
                <a:ea typeface="+mn-ea"/>
                <a:cs typeface="+mn-cs"/>
              </a:rPr>
              <a:t>אך יש עוד אלמנט קריטי, תנאי חיוני נוסף על מנת שאותה הכרה  תחווה על ידי התינוק כמשמעותית  </a:t>
            </a:r>
            <a:r>
              <a:rPr lang="he-IL" sz="1200" b="1" kern="1200" dirty="0" err="1">
                <a:solidFill>
                  <a:schemeClr val="tx1"/>
                </a:solidFill>
                <a:effectLst/>
                <a:latin typeface="+mn-lt"/>
                <a:ea typeface="+mn-ea"/>
                <a:cs typeface="+mn-cs"/>
              </a:rPr>
              <a:t>ואמיתית</a:t>
            </a:r>
            <a:r>
              <a:rPr lang="he-IL" sz="1200" b="1" kern="1200" dirty="0">
                <a:solidFill>
                  <a:schemeClr val="tx1"/>
                </a:solidFill>
                <a:effectLst/>
                <a:latin typeface="+mn-lt"/>
                <a:ea typeface="+mn-ea"/>
                <a:cs typeface="+mn-cs"/>
              </a:rPr>
              <a:t> . האשרור החיצוני יכול לקבל משמעות רק אם העולל חווה את מקור ההכרה כאותנטי. על מנת שתחווה כאותנטית, ההכרה צריכה להתקבל ממקור אמין. מקור אמין, הינו סובייקט שאינו רק נספח של האגו של הילד, אלא מקור שהינו נפרד ממנו, שהינו סוכן עצמאי. התפתחותו המתמשכת של הילד תלויה בכך שההכרה תגיע מאדם שיש לו קיום עצמאי, קיום סובייקטיבי, עם מטרה נפרדת מזו של קיומו של הילד. על האם לגלם משהו נפרד. השילוב של תהודה ושוני שהאם תורמת לקשר  עם התינוק מוסיף נפח צבע מהות ונוכחות לקשר. אם האם תגיב בחיוך אחיד, בניגוד לחיוך ספונטני, הילד לא יוכל להיות בטוח שהתגובה היא אותנטית ומכוונת. הילד צריך לחוות את מגוון האופנים בהם האם מגיבה. עצם המגוון  והמנעד של תגובותיה מעצים את תחושת הקיום שלו.</a:t>
            </a:r>
            <a:endParaRPr lang="en-US" sz="1200" b="1"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בנג'מין קוראת לאינטראקציה שבה האם נותנת הכרה להכרזה של הילד, ושבה הילד חווה את הזהות העצמאית  ונותן הכרה לסובייקטיביות של האם . ״הכרה הדדית״,</a:t>
            </a:r>
            <a:endParaRPr lang="en-US" sz="1200" b="1" kern="1200" dirty="0">
              <a:solidFill>
                <a:schemeClr val="tx1"/>
              </a:solidFill>
              <a:effectLst/>
              <a:latin typeface="+mn-lt"/>
              <a:ea typeface="+mn-ea"/>
              <a:cs typeface="+mn-cs"/>
            </a:endParaRPr>
          </a:p>
          <a:p>
            <a:pPr rtl="1"/>
            <a:r>
              <a:rPr lang="en-US" sz="1200" b="1" kern="1200" dirty="0">
                <a:solidFill>
                  <a:schemeClr val="tx1"/>
                </a:solidFill>
                <a:effectLst/>
                <a:latin typeface="+mn-lt"/>
                <a:ea typeface="+mn-ea"/>
                <a:cs typeface="+mn-cs"/>
              </a:rPr>
              <a:t> </a:t>
            </a:r>
          </a:p>
          <a:p>
            <a:pPr rtl="1"/>
            <a:r>
              <a:rPr lang="he-IL" sz="1200" b="1" kern="1200" dirty="0">
                <a:solidFill>
                  <a:schemeClr val="tx1"/>
                </a:solidFill>
                <a:effectLst/>
                <a:latin typeface="+mn-lt"/>
                <a:ea typeface="+mn-ea"/>
                <a:cs typeface="+mn-cs"/>
              </a:rPr>
              <a:t>חשוב להבהיר שאותה הכרה הדדית אינה בשום אופן סימטרית. א-</a:t>
            </a:r>
            <a:r>
              <a:rPr lang="he-IL" sz="1200" b="1" kern="1200" dirty="0" err="1">
                <a:solidFill>
                  <a:schemeClr val="tx1"/>
                </a:solidFill>
                <a:effectLst/>
                <a:latin typeface="+mn-lt"/>
                <a:ea typeface="+mn-ea"/>
                <a:cs typeface="+mn-cs"/>
              </a:rPr>
              <a:t>סיטמריה</a:t>
            </a:r>
            <a:r>
              <a:rPr lang="he-IL" sz="1200" b="1" kern="1200" dirty="0">
                <a:solidFill>
                  <a:schemeClr val="tx1"/>
                </a:solidFill>
                <a:effectLst/>
                <a:latin typeface="+mn-lt"/>
                <a:ea typeface="+mn-ea"/>
                <a:cs typeface="+mn-cs"/>
              </a:rPr>
              <a:t> תמיד תתקיים בין ילד והורה. ביסודה של ההכרה ישנה הבנה שהאחר דומה לנו וגם שונה </a:t>
            </a:r>
            <a:r>
              <a:rPr lang="he-IL" sz="1200" b="1" kern="1200" dirty="0" err="1">
                <a:solidFill>
                  <a:schemeClr val="tx1"/>
                </a:solidFill>
                <a:effectLst/>
                <a:latin typeface="+mn-lt"/>
                <a:ea typeface="+mn-ea"/>
                <a:cs typeface="+mn-cs"/>
              </a:rPr>
              <a:t>מאיתנו</a:t>
            </a:r>
            <a:r>
              <a:rPr lang="he-IL"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אם כך, במצב של הכרה  הדדית, על מנת שהילד יוכל לפתח תחושת עצמי  הוא זקוק להכרה מהדמויות המשמעותיות בסביבתו. על מנת שהאם תוכל להעניק ההכרה הזו במלוא הכנות ובמלוא עוצמתה היא זקוקה לכך שהיותה סובייקט עם קיום משלה יתקיים  ויוכר  על ידי  הילד שלה. </a:t>
            </a:r>
            <a:endParaRPr lang="en-US" sz="1200" b="1" kern="1200" dirty="0">
              <a:solidFill>
                <a:schemeClr val="tx1"/>
              </a:solidFill>
              <a:effectLst/>
              <a:latin typeface="+mn-lt"/>
              <a:ea typeface="+mn-ea"/>
              <a:cs typeface="+mn-cs"/>
            </a:endParaRPr>
          </a:p>
          <a:p>
            <a:pPr rtl="1"/>
            <a:r>
              <a:rPr lang="en-US" sz="1200" b="1" kern="1200" dirty="0">
                <a:solidFill>
                  <a:schemeClr val="tx1"/>
                </a:solidFill>
                <a:effectLst/>
                <a:latin typeface="+mn-lt"/>
                <a:ea typeface="+mn-ea"/>
                <a:cs typeface="+mn-cs"/>
              </a:rPr>
              <a:t> </a:t>
            </a:r>
          </a:p>
          <a:p>
            <a:pPr rtl="1"/>
            <a:r>
              <a:rPr lang="he-IL" sz="1200" b="1" kern="1200" dirty="0">
                <a:solidFill>
                  <a:schemeClr val="tx1"/>
                </a:solidFill>
                <a:effectLst/>
                <a:latin typeface="+mn-lt"/>
                <a:ea typeface="+mn-ea"/>
                <a:cs typeface="+mn-cs"/>
              </a:rPr>
              <a:t>דרוש בתהליך הזה הרבה  איזון עדין, שכרוך  בשמירה  מתמשכת  על  איזון פרדוקסלי בין ההכרה באחר וההכרזה (</a:t>
            </a:r>
            <a:r>
              <a:rPr lang="en-US" sz="1200" b="1" kern="1200" dirty="0">
                <a:solidFill>
                  <a:schemeClr val="tx1"/>
                </a:solidFill>
                <a:effectLst/>
                <a:latin typeface="+mn-lt"/>
                <a:ea typeface="+mn-ea"/>
                <a:cs typeface="+mn-cs"/>
              </a:rPr>
              <a:t>assertion</a:t>
            </a:r>
            <a:r>
              <a:rPr lang="he-IL" sz="1200" b="1" kern="1200" dirty="0">
                <a:solidFill>
                  <a:schemeClr val="tx1"/>
                </a:solidFill>
                <a:effectLst/>
                <a:latin typeface="+mn-lt"/>
                <a:ea typeface="+mn-ea"/>
                <a:cs typeface="+mn-cs"/>
              </a:rPr>
              <a:t>) של העצמי, בין חיבור ועצמאות. בנג'מין קוראת למצב זה  ״פרדוקס ההכרה״. </a:t>
            </a:r>
            <a:r>
              <a:rPr lang="he-IL" sz="1200" b="1" kern="1200" dirty="0" err="1">
                <a:solidFill>
                  <a:schemeClr val="tx1"/>
                </a:solidFill>
                <a:effectLst/>
                <a:latin typeface="+mn-lt"/>
                <a:ea typeface="+mn-ea"/>
                <a:cs typeface="+mn-cs"/>
              </a:rPr>
              <a:t>פרודוקס</a:t>
            </a:r>
            <a:r>
              <a:rPr lang="he-IL" sz="1200" b="1" kern="1200" dirty="0">
                <a:solidFill>
                  <a:schemeClr val="tx1"/>
                </a:solidFill>
                <a:effectLst/>
                <a:latin typeface="+mn-lt"/>
                <a:ea typeface="+mn-ea"/>
                <a:cs typeface="+mn-cs"/>
              </a:rPr>
              <a:t> ההכרה משמעו הצורך לקבל הכרה מהאחר או להכיר באחר ובו זמנית לשמור על תחושת העצמיות בלי שהדבר יערער אותה. האיזון המתמשך הזה יכול פעמים רבות להשתבש במגוון דרכים משמעותיות יותר ופחות. הצורך של העצמי באחר הוא פרדוקסלי מאחר והעצמי מנסה לבסס את עצמו כישות עצמאית, אך בו בזמן הוא תלוי באחר בשל הצורך שלו לקבל הכרה ממנו. הפרדוקס הזה קיים גם אצל הילד וגם אצל האם. גם לאם יש צורך לבסס את עצמה כהורה בעל ישות עצמאית ובו זמנית היא זקוקה להכרה מהילד </a:t>
            </a:r>
            <a:r>
              <a:rPr lang="he-IL" sz="1200" b="1" kern="1200" dirty="0" err="1">
                <a:solidFill>
                  <a:schemeClr val="tx1"/>
                </a:solidFill>
                <a:effectLst/>
                <a:latin typeface="+mn-lt"/>
                <a:ea typeface="+mn-ea"/>
                <a:cs typeface="+mn-cs"/>
              </a:rPr>
              <a:t>באמהות</a:t>
            </a:r>
            <a:r>
              <a:rPr lang="he-IL" sz="1200" b="1" kern="1200" dirty="0">
                <a:solidFill>
                  <a:schemeClr val="tx1"/>
                </a:solidFill>
                <a:effectLst/>
                <a:latin typeface="+mn-lt"/>
                <a:ea typeface="+mn-ea"/>
                <a:cs typeface="+mn-cs"/>
              </a:rPr>
              <a:t> הטובה שלה ו ובהיותה סובייקט נפרד. </a:t>
            </a:r>
            <a:endParaRPr lang="en-US" sz="1200" b="1" kern="1200" dirty="0">
              <a:solidFill>
                <a:schemeClr val="tx1"/>
              </a:solidFill>
              <a:effectLst/>
              <a:latin typeface="+mn-lt"/>
              <a:ea typeface="+mn-ea"/>
              <a:cs typeface="+mn-cs"/>
            </a:endParaRPr>
          </a:p>
          <a:p>
            <a:pPr rtl="1"/>
            <a:r>
              <a:rPr lang="en-US" sz="1200" b="1"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כאשר יש שיבושים משמעותיים בהכרה הא-סימטרית אך ההדדית הזאת, דיאדת הילד-הורה מתחילה להתערער ועלולות להיות לכך השלכות משמעותיות על התפתחות העצמי של הילד. ישנו מגוון של השלכות שליליות שעלולות להתפתח מחוסר איזון מתמשך. חוסר האיזון הזה יכול להוביל למצבים של קונפליקט מתמשך, מאבקי כוח, המלווים סימני אגרסיה, נסיגה וניכור. כל אלה עלולים לסכל את התפתחות הילד, את תחושות ההנאה והשליטה שלו, באופן שישפיע גם על רגשות האושר, הדאגה, או המתח </a:t>
            </a:r>
            <a:r>
              <a:rPr lang="he-IL" sz="1200" kern="1200" dirty="0" err="1">
                <a:solidFill>
                  <a:schemeClr val="tx1"/>
                </a:solidFill>
                <a:effectLst/>
                <a:latin typeface="+mn-lt"/>
                <a:ea typeface="+mn-ea"/>
                <a:cs typeface="+mn-cs"/>
              </a:rPr>
              <a:t>הסובייקטיבים</a:t>
            </a:r>
            <a:r>
              <a:rPr lang="he-IL" sz="1200" kern="1200" dirty="0">
                <a:solidFill>
                  <a:schemeClr val="tx1"/>
                </a:solidFill>
                <a:effectLst/>
                <a:latin typeface="+mn-lt"/>
                <a:ea typeface="+mn-ea"/>
                <a:cs typeface="+mn-cs"/>
              </a:rPr>
              <a:t> של ההורים. </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למשל כאשר חל שיבוש רציני בתהליך ההכרה ההדדית, ילד או מתבגר עלולים להרגיש שעצמאות הינה אפשרית רק על ידי ביטול האחר, בעוד שהקשבה לאחר נחווית ככניעה לו. באופן אחר, ילד שחש באופן עקבי שאחרים הם שלוחות של עצמו, יפחד מאובדן קשר וריקנות כתוצאה מכוחו המאיים, מאחר ורק הוא קיים והאחר נמחק. לחילופין, הורה שאינו יכול לסבול את עצמאות ילדו, יגרום לילד להרגיש שמחיר העצמאות הוא אבדן הקשר וזה עבור הילד מחיר שאינו אפשרי. בנג'מין מתארת מצבים אלו כדפוסי קשר המבוססים על שליטה וכניעה. היא קוראת לצורת האינטראקציה הזו שליטה דיאלקטית, המאופיינת על ידי הצורך של צד אחד לשלוט בעוד שהצד השני חש לחץ להיכנע. </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כיצד זה מתקשר </a:t>
            </a:r>
            <a:r>
              <a:rPr lang="he-IL" sz="1200" kern="1200" dirty="0" err="1">
                <a:solidFill>
                  <a:schemeClr val="tx1"/>
                </a:solidFill>
                <a:effectLst/>
                <a:latin typeface="+mn-lt"/>
                <a:ea typeface="+mn-ea"/>
                <a:cs typeface="+mn-cs"/>
              </a:rPr>
              <a:t>ל״אייכה</a:t>
            </a:r>
            <a:r>
              <a:rPr lang="he-I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המטרה הטיפולית של גישת 'אייכה במצבים אלה היא למצוא דרך לייצר מחדש את איזון ההכרזה וההכרה ההדדית באופן שיתרום לקידום התפתחות הילד שנפגעה כתוצאה מדפוסי אינטראקציה בלתי מאוזנים. </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הגישה הטיפולית של ״אייכה״ טוענת שכאשר ההורה מאבד את זהותו הנפרדת לאורך זמן, ובאופן עקבי שם בצד את רגשותיו ומתעלם מגבולותיו או ערכיו, תגובותיו מאבדות מכוחן. הוא הופך בכך להיות שלוחה של ילדו, דמות נעדרת, חסרת השפעה מהותית. כאשר זה קורה, הילד בתורו, אינו יכול לחוות את אשרור סוכנותו העצמאית, כי בחוויה שלו ההורה לא קיים כסובייקט נפרד ממנו שיכול לתת הכרה לעצמאותו. הוא מממש את האוטונומיה שלו או בחלל ריק. </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האותנטיות של ההורה, ההבעה שלו את עצמיותו, את רגשותיו וצרכיו, הינה הכרחית כדי שהילד יחווה את תגובותיו של ההורה כאמתיות ומשמעותיות. זה הופך להיות רלוונטי במיוחד כאשר התפתחותו של הילד נעצרת או נפגמת. כאשר דיאדת ההורה-ילד מצויה בחוסר איזון, ההורה אינו מסוגל להדריך את ילדו בקשייו ההתפתחותיים מאחר וההשפעה שלו כהורה נפגמת. ההורה, כפי שתואר קודם לכןֿ, מחק עצמו, או הרשה לעצמו להימחק במסגרת יחסיו עם הילד ולכן אינו יכול להוות סובייקט נפרד שייתן לילד את ההכרה לה הוא כל כך זקוק לצורך התפתחותו.</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שיטת ״אייכה״ צמחה מהצורך לתת מענה למצבים בהם ישנה תקיעות התפתחותית אצל הילד ובו זמנית נפגעה יכולת השפעתם של ההורים על התפתחותו. היא מנסה לשנות את הדינמיקה בין ההורה לילד ולהחזיר להורה את </a:t>
            </a:r>
            <a:r>
              <a:rPr lang="he-IL" sz="1200" kern="1200" dirty="0" err="1">
                <a:solidFill>
                  <a:schemeClr val="tx1"/>
                </a:solidFill>
                <a:effectLst/>
                <a:latin typeface="+mn-lt"/>
                <a:ea typeface="+mn-ea"/>
                <a:cs typeface="+mn-cs"/>
              </a:rPr>
              <a:t>ה״קול</a:t>
            </a:r>
            <a:r>
              <a:rPr lang="he-IL" sz="1200" kern="1200" dirty="0">
                <a:solidFill>
                  <a:schemeClr val="tx1"/>
                </a:solidFill>
                <a:effectLst/>
                <a:latin typeface="+mn-lt"/>
                <a:ea typeface="+mn-ea"/>
                <a:cs typeface="+mn-cs"/>
              </a:rPr>
              <a:t> ההורי״ כך שההורה יוכל לא רק לבטא את עצמו, אלא גם להישמע על ידי הילד.</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באיזה אופן תרפויטי עושה שיטת ״אייכה״ שימוש במושגים האלה?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הגישה מכוונת לחולל שינוי על ידי כך שהיא מתבוננת בדינמיקה, שבין ההורה והילד, ומציעה ששינוי מצד ההורה יוביל לשינוי אצל הילד—ליכולת של הילד להתייחס לרעיונות ולערכים של האחר בכלל ושל ההורה בפרט. </a:t>
            </a:r>
            <a:endParaRPr lang="en-US"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 </a:t>
            </a:r>
          </a:p>
          <a:p>
            <a:pPr rtl="1"/>
            <a:r>
              <a:rPr lang="he-IL" sz="1200" kern="1200" dirty="0">
                <a:solidFill>
                  <a:schemeClr val="tx1"/>
                </a:solidFill>
                <a:effectLst/>
                <a:latin typeface="+mn-lt"/>
                <a:ea typeface="+mn-ea"/>
                <a:cs typeface="+mn-cs"/>
              </a:rPr>
              <a:t>על מנת להשיג זאת ההורה מתבקש להימנע מצורות אינטראקציה שלא התגלו כאפקטיביות בעבר. פעמים רבות זה כשלעצמו תופס את תשומת ליבו של הילד, שלעיתים מפעיל את כפתור ה״ השתק״ על קולם של הוריו. כאשר הילד נתקל בתגובה חדשה, הקשב שלו מתחדד. השפה החדשה בה עושה ההורה שימוש מבוססת כולה על פניות של ההורה אל הילד בגוף ראשון, ובהן ההורה אומר משהו על עצמו. רגשותיו, רצונותיו או מגבלותיו. שפה זו מנכיחה ומביאה אל קדמת הבמה את קיומו הסובייקטיבי של ההורה. במקום לשמוע מה עליו לעשות, או מה הוא אינו עושה בסדרֿ, הילד שומע את ההורה מבטא את עצמו. הדגש עובר מהילד להורה, באופן שמאפשר לילד לחוות את ההורה כישות נפרדת ומובחנתֿ, ומפחית את הצורך של הילד להיות במגננה. ההורה בתהליך מקביל, מרגיש משוחרר יותר, ומועצם על ידי כך שאומר את אשר מרגיש וצריך מבלי לצפות לציות מידי מצד הילד כפי שמנחה השיטה. על ידי יצירת איזון חדש באינטראקציה הורה -ילד, ראשית ברובד ההתנהגותי, נוצרת אפשרות לשינוי בדינמיקה ובאיזון של מערכת ההכרה ההדדית.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כמובן שהביטוי העצמי של ההורה הינו בתוך הקונטקסט של תפקידו כהורה תוך הכרה באי-הסימטריה החיונית ביחסי הורה ילד. </a:t>
            </a:r>
            <a:r>
              <a:rPr lang="he-IL" sz="1200" b="1" kern="1200" dirty="0">
                <a:solidFill>
                  <a:schemeClr val="tx1"/>
                </a:solidFill>
                <a:effectLst/>
                <a:latin typeface="+mn-lt"/>
                <a:ea typeface="+mn-ea"/>
                <a:cs typeface="+mn-cs"/>
              </a:rPr>
              <a:t>העידוד שמקבל ההורה לביטוי עצמי במפגש עם ילדו הינו בזיקה מתמדת לשאלה מה נחוץ לילד המסוים שהוא מושא השיח הטיפולי, לצורך קידום התפתחותו</a:t>
            </a:r>
            <a:r>
              <a:rPr lang="he-IL" sz="1200" kern="1200" dirty="0">
                <a:solidFill>
                  <a:schemeClr val="tx1"/>
                </a:solidFill>
                <a:effectLst/>
                <a:latin typeface="+mn-lt"/>
                <a:ea typeface="+mn-ea"/>
                <a:cs typeface="+mn-cs"/>
              </a:rPr>
              <a:t>.  איזה יכולות </a:t>
            </a:r>
            <a:r>
              <a:rPr lang="he-IL" sz="1200" b="1" kern="1200" dirty="0">
                <a:solidFill>
                  <a:schemeClr val="tx1"/>
                </a:solidFill>
                <a:effectLst/>
                <a:latin typeface="+mn-lt"/>
                <a:ea typeface="+mn-ea"/>
                <a:cs typeface="+mn-cs"/>
              </a:rPr>
              <a:t>ילד זה צריך לחזק או לפתח</a:t>
            </a:r>
            <a:r>
              <a:rPr lang="he-IL" sz="1200" kern="1200" dirty="0">
                <a:solidFill>
                  <a:schemeClr val="tx1"/>
                </a:solidFill>
                <a:effectLst/>
                <a:latin typeface="+mn-lt"/>
                <a:ea typeface="+mn-ea"/>
                <a:cs typeface="+mn-cs"/>
              </a:rPr>
              <a:t> לאור קשייו.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הקול הסובייקטיבי של ההורה האחראי ביחס למה שנחוץ לילד לצורך קידום התפתחותו הוא קול שמכוון את הילד מנקודת המבט של ההורה. היכולת והנכונות של הילד לתת מקום לקול המכוון של ההורה, נמצאת על רצף ועשויה לנוע במנעד שבין שותפות, התחשבות, כדאיות ועד ליחס מבטל ולאלימות. שיטת אייכה נותנת להורה כלים שכוללים גם אבחון של מידת חוסר האיזון בתהליך ההכרזה וההכרה וגם דרכים לא אלימות ויעילות בהם ההורה יכול להנכיח את עצמו כסובייקט בקשר גם כשהילד לא מעוניין לתת הכרה לקולו המכוון ולעיתים אף בוחר להיות במאבק ולשמור על עצמיותו באמצעות ביטול עמדת הוריו. השימוש בכלים של אייכה מאפשר להחזיר את המערכת למצב של איזון בהכרה ההדדית.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19E3DB3A-59C6-4C64-B4BC-769086755D21}" type="slidenum">
              <a:rPr lang="he-IL" smtClean="0"/>
              <a:t>44</a:t>
            </a:fld>
            <a:endParaRPr lang="he-IL"/>
          </a:p>
        </p:txBody>
      </p:sp>
    </p:spTree>
    <p:extLst>
      <p:ext uri="{BB962C8B-B14F-4D97-AF65-F5344CB8AC3E}">
        <p14:creationId xmlns:p14="http://schemas.microsoft.com/office/powerpoint/2010/main" val="2673901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dirty="0"/>
          </a:p>
        </p:txBody>
      </p:sp>
      <p:sp>
        <p:nvSpPr>
          <p:cNvPr id="106" name="Google Shape;106;p3: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45</a:t>
            </a:fld>
            <a:endParaRPr/>
          </a:p>
        </p:txBody>
      </p:sp>
    </p:spTree>
    <p:extLst>
      <p:ext uri="{BB962C8B-B14F-4D97-AF65-F5344CB8AC3E}">
        <p14:creationId xmlns:p14="http://schemas.microsoft.com/office/powerpoint/2010/main" val="25239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a:p>
        </p:txBody>
      </p:sp>
      <p:sp>
        <p:nvSpPr>
          <p:cNvPr id="125" name="Google Shape;125;p5: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5</a:t>
            </a:fld>
            <a:endParaRPr/>
          </a:p>
        </p:txBody>
      </p:sp>
    </p:spTree>
    <p:extLst>
      <p:ext uri="{BB962C8B-B14F-4D97-AF65-F5344CB8AC3E}">
        <p14:creationId xmlns:p14="http://schemas.microsoft.com/office/powerpoint/2010/main" val="379929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ctr" rtl="1">
              <a:spcBef>
                <a:spcPts val="0"/>
              </a:spcBef>
              <a:spcAft>
                <a:spcPts val="0"/>
              </a:spcAft>
              <a:buClr>
                <a:schemeClr val="accent6"/>
              </a:buClr>
              <a:buSzPts val="1400"/>
              <a:buFont typeface="David"/>
              <a:buNone/>
            </a:pPr>
            <a:r>
              <a:rPr lang="x-none" sz="1400" b="1" dirty="0">
                <a:solidFill>
                  <a:srgbClr val="548135"/>
                </a:solidFill>
                <a:latin typeface="David"/>
                <a:ea typeface="David"/>
                <a:cs typeface="David"/>
                <a:sym typeface="David"/>
              </a:rPr>
              <a:t>איכה פותחה על ידי דר' איתן לבוב בתגובה לפניות של הורים  </a:t>
            </a:r>
            <a:br>
              <a:rPr lang="x-none" sz="1400" b="1" dirty="0">
                <a:solidFill>
                  <a:srgbClr val="548135"/>
                </a:solidFill>
                <a:latin typeface="David"/>
                <a:ea typeface="David"/>
                <a:cs typeface="David"/>
                <a:sym typeface="David"/>
              </a:rPr>
            </a:br>
            <a:r>
              <a:rPr lang="x-none" sz="1400" b="1" dirty="0">
                <a:solidFill>
                  <a:srgbClr val="548135"/>
                </a:solidFill>
                <a:latin typeface="David"/>
                <a:ea typeface="David"/>
                <a:cs typeface="David"/>
                <a:sym typeface="David"/>
              </a:rPr>
              <a:t>בעלות מאפיינים משותפים</a:t>
            </a:r>
            <a:endParaRPr dirty="0"/>
          </a:p>
          <a:p>
            <a:pPr marL="0" lvl="0" indent="0" algn="ctr" rtl="1">
              <a:spcBef>
                <a:spcPts val="0"/>
              </a:spcBef>
              <a:spcAft>
                <a:spcPts val="0"/>
              </a:spcAft>
              <a:buClr>
                <a:schemeClr val="accent6"/>
              </a:buClr>
              <a:buSzPts val="1400"/>
              <a:buFont typeface="Calibri"/>
              <a:buNone/>
            </a:pPr>
            <a:endParaRPr sz="1400" b="1" dirty="0">
              <a:solidFill>
                <a:srgbClr val="548135"/>
              </a:solidFill>
              <a:latin typeface="David"/>
              <a:ea typeface="David"/>
              <a:cs typeface="David"/>
              <a:sym typeface="David"/>
            </a:endParaRPr>
          </a:p>
          <a:p>
            <a:pPr marL="0" lvl="0" indent="0" algn="ctr" rtl="1">
              <a:spcBef>
                <a:spcPts val="0"/>
              </a:spcBef>
              <a:spcAft>
                <a:spcPts val="0"/>
              </a:spcAft>
              <a:buClr>
                <a:schemeClr val="accent6"/>
              </a:buClr>
              <a:buSzPts val="1400"/>
              <a:buFont typeface="David"/>
              <a:buNone/>
            </a:pPr>
            <a:r>
              <a:rPr lang="x-none" sz="1400" b="1" dirty="0">
                <a:solidFill>
                  <a:srgbClr val="548135"/>
                </a:solidFill>
                <a:latin typeface="David"/>
                <a:ea typeface="David"/>
                <a:cs typeface="David"/>
                <a:sym typeface="David"/>
              </a:rPr>
              <a:t>המשגת הבעיה </a:t>
            </a:r>
            <a:endParaRPr dirty="0"/>
          </a:p>
          <a:p>
            <a:pPr marL="0" lvl="0" indent="0" algn="ctr" rtl="1">
              <a:spcBef>
                <a:spcPts val="0"/>
              </a:spcBef>
              <a:spcAft>
                <a:spcPts val="0"/>
              </a:spcAft>
              <a:buClr>
                <a:schemeClr val="accent6"/>
              </a:buClr>
              <a:buSzPts val="1400"/>
              <a:buFont typeface="Calibri"/>
              <a:buNone/>
            </a:pPr>
            <a:endParaRPr sz="1400" b="1" dirty="0">
              <a:solidFill>
                <a:srgbClr val="548135"/>
              </a:solidFill>
              <a:latin typeface="David"/>
              <a:ea typeface="David"/>
              <a:cs typeface="David"/>
              <a:sym typeface="David"/>
            </a:endParaRPr>
          </a:p>
          <a:p>
            <a:pPr marL="0" lvl="0" indent="0" algn="ctr" rtl="1">
              <a:spcBef>
                <a:spcPts val="0"/>
              </a:spcBef>
              <a:spcAft>
                <a:spcPts val="0"/>
              </a:spcAft>
              <a:buClr>
                <a:schemeClr val="accent6"/>
              </a:buClr>
              <a:buSzPts val="1400"/>
              <a:buFont typeface="David"/>
              <a:buNone/>
            </a:pPr>
            <a:r>
              <a:rPr lang="x-none" sz="1400" b="1" dirty="0">
                <a:solidFill>
                  <a:srgbClr val="548135"/>
                </a:solidFill>
                <a:latin typeface="David"/>
                <a:ea typeface="David"/>
                <a:cs typeface="David"/>
                <a:sym typeface="David"/>
              </a:rPr>
              <a:t>פיתוח התערבות טיפולית</a:t>
            </a:r>
            <a:endParaRPr dirty="0"/>
          </a:p>
          <a:p>
            <a:pPr marL="0" lvl="0" indent="-88900" algn="r" rtl="1">
              <a:spcBef>
                <a:spcPts val="0"/>
              </a:spcBef>
              <a:spcAft>
                <a:spcPts val="0"/>
              </a:spcAft>
              <a:buClr>
                <a:schemeClr val="accent6"/>
              </a:buClr>
              <a:buSzPts val="1400"/>
              <a:buFont typeface="Noto Sans Symbols"/>
              <a:buChar char="▪"/>
            </a:pPr>
            <a:r>
              <a:rPr lang="x-none" sz="1400" dirty="0">
                <a:solidFill>
                  <a:srgbClr val="002060"/>
                </a:solidFill>
                <a:latin typeface="David"/>
                <a:ea typeface="David"/>
                <a:cs typeface="David"/>
                <a:sym typeface="David"/>
              </a:rPr>
              <a:t>ילדים שמצבם הנפשי והתפקודי קשה </a:t>
            </a:r>
            <a:endParaRPr dirty="0"/>
          </a:p>
          <a:p>
            <a:pPr marL="0" lvl="0" indent="-88900" algn="r" rtl="1">
              <a:spcBef>
                <a:spcPts val="0"/>
              </a:spcBef>
              <a:spcAft>
                <a:spcPts val="0"/>
              </a:spcAft>
              <a:buClr>
                <a:schemeClr val="accent6"/>
              </a:buClr>
              <a:buSzPts val="1400"/>
              <a:buFont typeface="Noto Sans Symbols"/>
              <a:buChar char="▪"/>
            </a:pPr>
            <a:r>
              <a:rPr lang="x-none" sz="1400" dirty="0">
                <a:solidFill>
                  <a:srgbClr val="002060"/>
                </a:solidFill>
                <a:latin typeface="David"/>
                <a:ea typeface="David"/>
                <a:cs typeface="David"/>
                <a:sym typeface="David"/>
              </a:rPr>
              <a:t>סרבני/ תקועי טיפול</a:t>
            </a:r>
            <a:endParaRPr dirty="0"/>
          </a:p>
          <a:p>
            <a:pPr marL="0" lvl="0" indent="-88900" algn="r" rtl="1">
              <a:spcBef>
                <a:spcPts val="0"/>
              </a:spcBef>
              <a:spcAft>
                <a:spcPts val="0"/>
              </a:spcAft>
              <a:buClr>
                <a:schemeClr val="accent6"/>
              </a:buClr>
              <a:buSzPts val="1400"/>
              <a:buFont typeface="Noto Sans Symbols"/>
              <a:buChar char="▪"/>
            </a:pPr>
            <a:r>
              <a:rPr lang="x-none" sz="1400" dirty="0">
                <a:solidFill>
                  <a:srgbClr val="002060"/>
                </a:solidFill>
                <a:latin typeface="David"/>
                <a:ea typeface="David"/>
                <a:cs typeface="David"/>
                <a:sym typeface="David"/>
              </a:rPr>
              <a:t>יחסים בהם ההורה מתקשה להשפיע על ילדו </a:t>
            </a:r>
            <a:endParaRPr dirty="0"/>
          </a:p>
          <a:p>
            <a:pPr marL="0" lvl="0" indent="-88900" algn="r" rtl="1">
              <a:spcBef>
                <a:spcPts val="0"/>
              </a:spcBef>
              <a:spcAft>
                <a:spcPts val="0"/>
              </a:spcAft>
              <a:buClr>
                <a:schemeClr val="accent6"/>
              </a:buClr>
              <a:buSzPts val="1400"/>
              <a:buFont typeface="Noto Sans Symbols"/>
              <a:buChar char="▪"/>
            </a:pPr>
            <a:r>
              <a:rPr lang="x-none" sz="1400" dirty="0">
                <a:solidFill>
                  <a:srgbClr val="002060"/>
                </a:solidFill>
                <a:latin typeface="David"/>
                <a:ea typeface="David"/>
                <a:cs typeface="David"/>
                <a:sym typeface="David"/>
              </a:rPr>
              <a:t>מצוקה הורית </a:t>
            </a:r>
            <a:endParaRPr dirty="0"/>
          </a:p>
          <a:p>
            <a:pPr marL="0" lvl="0" indent="0" algn="r" rtl="1">
              <a:spcBef>
                <a:spcPts val="0"/>
              </a:spcBef>
              <a:spcAft>
                <a:spcPts val="0"/>
              </a:spcAft>
              <a:buNone/>
            </a:pPr>
            <a:endParaRPr sz="1300" dirty="0"/>
          </a:p>
          <a:p>
            <a:pPr marL="0" lvl="0" indent="0" algn="r" rtl="1">
              <a:spcBef>
                <a:spcPts val="0"/>
              </a:spcBef>
              <a:spcAft>
                <a:spcPts val="0"/>
              </a:spcAft>
              <a:buNone/>
            </a:pPr>
            <a:r>
              <a:rPr lang="x-none" sz="1300" dirty="0"/>
              <a:t>זה התחיל מילדים שלמרות הצורך הברור בטיפול והמצוקה הקשה של ההורים, </a:t>
            </a:r>
            <a:r>
              <a:rPr lang="x-none" sz="1300" b="1" dirty="0"/>
              <a:t>סרבו </a:t>
            </a:r>
            <a:r>
              <a:rPr lang="x-none" sz="1300" dirty="0"/>
              <a:t>לקבל טיפול. סרבו להיכנס לדיאלוג. </a:t>
            </a:r>
            <a:r>
              <a:rPr lang="x-none" sz="1300" b="1" u="sng" dirty="0"/>
              <a:t>מה שהשאיר את הבעיה חיה וקיימת, אבל אצל ההורה, לא אצל הילד עצמו. </a:t>
            </a:r>
            <a:endParaRPr sz="1300" b="1" u="sng" dirty="0"/>
          </a:p>
          <a:p>
            <a:pPr marL="0" lvl="0" indent="0" algn="r" rtl="1">
              <a:spcBef>
                <a:spcPts val="0"/>
              </a:spcBef>
              <a:spcAft>
                <a:spcPts val="0"/>
              </a:spcAft>
              <a:buNone/>
            </a:pPr>
            <a:r>
              <a:rPr lang="x-none" sz="1300" dirty="0"/>
              <a:t>זה המשיך עם ילדים אשר כן הסכימו וכן קבלו טיפול אך מידת ההשקעה של זמן ומשאבים בהם, לא תאמו את מידת ההתקדמות הרצויה ואת הדחיפות ההתפתחותית. </a:t>
            </a:r>
            <a:r>
              <a:rPr lang="x-none" sz="1300" b="1" dirty="0"/>
              <a:t>תקועי טיפול</a:t>
            </a:r>
            <a:r>
              <a:rPr lang="x-none" sz="1300" dirty="0"/>
              <a:t>.</a:t>
            </a:r>
            <a:endParaRPr sz="1300" dirty="0"/>
          </a:p>
          <a:p>
            <a:pPr marL="0" lvl="0" indent="0" algn="r" rtl="1">
              <a:spcBef>
                <a:spcPts val="0"/>
              </a:spcBef>
              <a:spcAft>
                <a:spcPts val="0"/>
              </a:spcAft>
              <a:buNone/>
            </a:pPr>
            <a:r>
              <a:rPr lang="x-none" sz="1300" dirty="0"/>
              <a:t>מתוך התסכול של איתן מן המקרים האלו, ובזכות המשיכה שלו לבלתי שגרתי, הוא לא וויתר והתחיל לעבוד עם ההורים חסרי האונים באופן שונה, קצת פרדוקסלי, קצת אסטרטגי. ההורים שהגיעו אל איתן כתחנה אחרונה לפני אשפוז, אף הם בחוסר אונים, היו פתוחים לדרך אחרת והשינוי הביא להצלחות מפתיעות.</a:t>
            </a:r>
            <a:endParaRPr sz="1300" dirty="0"/>
          </a:p>
        </p:txBody>
      </p:sp>
      <p:sp>
        <p:nvSpPr>
          <p:cNvPr id="132" name="Google Shape;132;p6: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103559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marR="0" lvl="0" indent="0" algn="r" rtl="1">
              <a:lnSpc>
                <a:spcPct val="100000"/>
              </a:lnSpc>
              <a:spcBef>
                <a:spcPts val="0"/>
              </a:spcBef>
              <a:spcAft>
                <a:spcPts val="0"/>
              </a:spcAft>
              <a:buClr>
                <a:schemeClr val="dk1"/>
              </a:buClr>
              <a:buSzPts val="1200"/>
              <a:buFont typeface="Calibri"/>
              <a:buNone/>
            </a:pPr>
            <a:endParaRPr b="1"/>
          </a:p>
        </p:txBody>
      </p:sp>
      <p:sp>
        <p:nvSpPr>
          <p:cNvPr id="153" name="Google Shape;153;p8: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1283485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endParaRPr dirty="0"/>
          </a:p>
          <a:p>
            <a:pPr marL="0" lvl="0" indent="0" algn="r" rtl="1">
              <a:spcBef>
                <a:spcPts val="0"/>
              </a:spcBef>
              <a:spcAft>
                <a:spcPts val="0"/>
              </a:spcAft>
              <a:buClr>
                <a:schemeClr val="dk1"/>
              </a:buClr>
              <a:buFont typeface="Arial"/>
              <a:buNone/>
            </a:pPr>
            <a:r>
              <a:rPr lang="x-none" dirty="0"/>
              <a:t>לאורך רוב שנות ההיסטוריה, למעשה עד למחצית השנייה של המאה העשרים, כשילד נולד, הסביבה ההורית /חינוכית החברתית דרשה ממנו התאמה  ללא הקשבה משמעותית לצרכיו ורגשותיו. הורות נשענה על עליונות כוחו (פיסי, כלכלי, משפטי) של ההורה ויכולתו לגרום לילדו לציית על ידי שימוש בכוחו</a:t>
            </a:r>
            <a:r>
              <a:rPr lang="he-IL" dirty="0"/>
              <a:t> </a:t>
            </a:r>
            <a:r>
              <a:rPr lang="x-none" dirty="0"/>
              <a:t>. </a:t>
            </a:r>
            <a:endParaRPr lang="he-IL" dirty="0"/>
          </a:p>
          <a:p>
            <a:pPr marL="0" lvl="0" indent="0" algn="r" rtl="1">
              <a:spcBef>
                <a:spcPts val="0"/>
              </a:spcBef>
              <a:spcAft>
                <a:spcPts val="0"/>
              </a:spcAft>
              <a:buClr>
                <a:schemeClr val="dk1"/>
              </a:buClr>
              <a:buFont typeface="Arial"/>
              <a:buNone/>
            </a:pPr>
            <a:r>
              <a:rPr lang="x-none" dirty="0"/>
              <a:t>החשיבה הפסיכואנליטית הביאה אל מרכז הבמה את עולמו הפנימי של הילד, את מאווייו, תשוקותיו, חרדותיו ומצוקותיו כסובייקט לכל דבר</a:t>
            </a:r>
            <a:r>
              <a:rPr lang="he-IL" dirty="0"/>
              <a:t> </a:t>
            </a:r>
            <a:r>
              <a:rPr lang="x-none" dirty="0"/>
              <a:t>את סבלו.</a:t>
            </a:r>
            <a:endParaRPr dirty="0"/>
          </a:p>
          <a:p>
            <a:pPr marL="0" lvl="0" indent="0" algn="r" rtl="1">
              <a:spcBef>
                <a:spcPts val="0"/>
              </a:spcBef>
              <a:spcAft>
                <a:spcPts val="0"/>
              </a:spcAft>
              <a:buClr>
                <a:schemeClr val="dk1"/>
              </a:buClr>
              <a:buFont typeface="Arial"/>
              <a:buNone/>
            </a:pPr>
            <a:r>
              <a:rPr lang="x-none" dirty="0"/>
              <a:t>פרויד היה החלוץ שתאר את המחירים הנלווים לנפשו של הילד כתוצאה מהמצב "הטבעי" וההכרחי בו הילד נדרש  להתאים את עצמו לציפיות ולדרישות הסביבה על מנת לשרוד ולגדול. פרויד האמין שוויתור הילד על "עקרון העונג"  והתפתחותו לבן תרבות (תהליך המכונה היום מזווית אחרת "סוציאליזציה") גובים מהילד מחירים בלתי נמנעים בצורת "סירוס", "אשמה" ו"חרדה". מצב זה היה בעיני פרויד חלק הכרחי ואינטגרלי של הטבע. </a:t>
            </a:r>
            <a:endParaRPr dirty="0"/>
          </a:p>
          <a:p>
            <a:pPr marL="0" lvl="0" indent="0" algn="r" rtl="1">
              <a:spcBef>
                <a:spcPts val="0"/>
              </a:spcBef>
              <a:spcAft>
                <a:spcPts val="0"/>
              </a:spcAft>
              <a:buClr>
                <a:schemeClr val="dk1"/>
              </a:buClr>
              <a:buFont typeface="Arial"/>
              <a:buNone/>
            </a:pPr>
            <a:r>
              <a:rPr lang="x-none" dirty="0"/>
              <a:t>בריאות נפשית היתה קשורה בעיניו רק בצמצום סביר של המחירים הבלתי נמנעים הכרוכים בתהליכי ההתפתחות והגדילה. אדם בריא הוא זה שמידת הסירוס והאשם והחרדה שלו מצומצמת מספיק כדי לא למנוע ממנו את  האפשרות ליצור ולאהוב.</a:t>
            </a:r>
            <a:endParaRPr dirty="0"/>
          </a:p>
          <a:p>
            <a:pPr marL="0" lvl="0" indent="0" algn="r" rtl="1">
              <a:spcBef>
                <a:spcPts val="0"/>
              </a:spcBef>
              <a:spcAft>
                <a:spcPts val="0"/>
              </a:spcAft>
              <a:buClr>
                <a:schemeClr val="dk1"/>
              </a:buClr>
              <a:buFont typeface="Arial"/>
              <a:buNone/>
            </a:pPr>
            <a:r>
              <a:rPr lang="x-none" dirty="0"/>
              <a:t>מהדגש שניתן בחשיבה האנליטית המוקדמת לתהליכים, למבנים, לדינאמיקה </a:t>
            </a:r>
            <a:r>
              <a:rPr lang="x-none" b="1" dirty="0"/>
              <a:t>הפנים נפשית,</a:t>
            </a:r>
            <a:r>
              <a:rPr lang="x-none" dirty="0"/>
              <a:t> התרחש שינוי משמעותי עם הופעתן של תאוריות יחסי אוביקט.</a:t>
            </a:r>
            <a:r>
              <a:rPr lang="he-IL" dirty="0"/>
              <a:t>(בתחילת</a:t>
            </a:r>
            <a:r>
              <a:rPr lang="he-IL" baseline="0" dirty="0"/>
              <a:t> שנות החמישים)</a:t>
            </a:r>
            <a:r>
              <a:rPr lang="x-none" dirty="0"/>
              <a:t> הציר המניע את ההתפתחות הוא היחסים הראשוניים בין התינוק לסביבתו המטפלת והדפוסים התוך נפשיים והבינאישיים שהם תוצאת רישומם של יחסים אלה בנפשו של האדם. תאורטיקנים שונים בזרם יחסי האוביקט ובפסיכולוגית העצמי תארו נזקים העלולים להתפתח בנפשו של הילד כתוצאה מחוסר התאמה של האוביקט  לתכונותיו וצרכיו של הילד. </a:t>
            </a:r>
            <a:endParaRPr dirty="0"/>
          </a:p>
          <a:p>
            <a:pPr marL="0" lvl="0" indent="0" algn="r" rtl="1">
              <a:spcBef>
                <a:spcPts val="0"/>
              </a:spcBef>
              <a:spcAft>
                <a:spcPts val="0"/>
              </a:spcAft>
              <a:buClr>
                <a:schemeClr val="dk1"/>
              </a:buClr>
              <a:buFont typeface="Arial"/>
              <a:buNone/>
            </a:pPr>
            <a:r>
              <a:rPr lang="x-none" dirty="0"/>
              <a:t>דונלד ויניקוט Winnicott התייחס לאובדן העצמיות והאותנטיות הנובע מחודרנות (impingement) של האוביקט המבקש להתאים אליו את הילד. </a:t>
            </a:r>
            <a:endParaRPr dirty="0"/>
          </a:p>
          <a:p>
            <a:pPr marL="0" lvl="0" indent="0" algn="r" rtl="1">
              <a:spcBef>
                <a:spcPts val="0"/>
              </a:spcBef>
              <a:spcAft>
                <a:spcPts val="0"/>
              </a:spcAft>
              <a:buClr>
                <a:schemeClr val="dk1"/>
              </a:buClr>
              <a:buFont typeface="Arial"/>
              <a:buNone/>
            </a:pPr>
            <a:r>
              <a:rPr lang="x-none" dirty="0"/>
              <a:t>היינץ קוהוט (Kohut) התמקד בפגיעה ביכולתו של הילד להרגיש בעל ערך  ולווסת תחושות של מתח ואי נוחות כתוצאה מקשר עם אוביקט שאינו נותן מענה לצרכי הסלף-אוביקט שלו.  </a:t>
            </a:r>
            <a:endParaRPr dirty="0"/>
          </a:p>
          <a:p>
            <a:pPr marL="0" lvl="0" indent="0" algn="r" rtl="1">
              <a:spcBef>
                <a:spcPts val="0"/>
              </a:spcBef>
              <a:spcAft>
                <a:spcPts val="0"/>
              </a:spcAft>
              <a:buClr>
                <a:schemeClr val="dk1"/>
              </a:buClr>
              <a:buFont typeface="Arial"/>
              <a:buNone/>
            </a:pPr>
            <a:r>
              <a:rPr lang="x-none" dirty="0"/>
              <a:t>בהתאם לזווית היחודית של התאורטיקנים השונים תוארו דרישות מגוונות </a:t>
            </a:r>
            <a:r>
              <a:rPr lang="x-none" u="sng" dirty="0"/>
              <a:t>אותן האוביקט ההורי אמור למלא כדי </a:t>
            </a:r>
            <a:r>
              <a:rPr lang="x-none" dirty="0"/>
              <a:t>לעודד התפתחות בריאה אצל ילדו. כך ההורה הוויניקוטיאני אמור לספק בתחילת חייו של התינוק primary maternal preoccupation, מירורינג, holding ההורה על פי מודל ההתקשרות אמור להיות 'גן עדן בטוח' ( safe haven) , ההורה הקוהוטיאני אמור להיות סלף אובייקט , לתת מענה לצרכי תיקוף, הכלה, וויסות, אמפטיה והרשימה ארוכה.  בעוד שתיאוריות אלה מייחסות תפקיד משמעותי לסביבה המוקדמת ולאוביקטים ההוריים הן אינן מתייחסות באופן בהיר להבדל בין אוביקט ל-זולת- בין אחרים 'אמיתיים' לבין יצוגיהם הפנימיים (בנג'מין 1990).</a:t>
            </a:r>
            <a:endParaRPr dirty="0"/>
          </a:p>
          <a:p>
            <a:pPr marL="0" lvl="0" indent="0" algn="r" rtl="1">
              <a:spcBef>
                <a:spcPts val="0"/>
              </a:spcBef>
              <a:spcAft>
                <a:spcPts val="0"/>
              </a:spcAft>
              <a:buClr>
                <a:schemeClr val="dk1"/>
              </a:buClr>
              <a:buFont typeface="Arial"/>
              <a:buNone/>
            </a:pPr>
            <a:br>
              <a:rPr lang="x-none" dirty="0"/>
            </a:br>
            <a:r>
              <a:rPr lang="x-none" dirty="0"/>
              <a:t>מחקרים התפתחותיים מהמחצית השנייה של המאה ה-20 ועד תחילת המאה ה-21 (בולבי, סטרן, פלדמן) סיפקו תמיכה לחשיבות היחסים המוקדמים הורה- </a:t>
            </a:r>
            <a:r>
              <a:rPr lang="x-none" b="1" dirty="0"/>
              <a:t>תינוק בעיצוב דפוסים רגשיים התנהגותיים, בינאישיים שמהווים תשתיות מעצבות של נפש האדם הבוגר.</a:t>
            </a:r>
            <a:r>
              <a:rPr lang="x-none" dirty="0"/>
              <a:t>  מחקרי הורות (דיאנה באומרינד שנות השישים עד השמונים) הראו שהורים סמכותיים המתאפיינים בדרישות מחמירות וכוחניות כלפי הילד תוך הקשבה מועטת לצרכיו, גידלו ילדים צייתנים אך פחות שמחים, עם קשיים בדימוי העצמי ועם קומפיטנטיות חברתית נמוכה.    </a:t>
            </a:r>
            <a:endParaRPr dirty="0"/>
          </a:p>
          <a:p>
            <a:pPr marL="0" lvl="0" indent="0" algn="r" rtl="1">
              <a:spcBef>
                <a:spcPts val="0"/>
              </a:spcBef>
              <a:spcAft>
                <a:spcPts val="0"/>
              </a:spcAft>
              <a:buClr>
                <a:schemeClr val="dk1"/>
              </a:buClr>
              <a:buFont typeface="Arial"/>
              <a:buNone/>
            </a:pPr>
            <a:r>
              <a:rPr lang="x-none" dirty="0"/>
              <a:t>בהשראת המודלים האנליטים טרום החשיבה האינטרסובייקטיבית, ההורה הוא 'אוביקט', כלומר מי שממלא פונקציות הנחוצות להתפתחות נפשו של ילדו. הוא אינו 'נראה' על ידי הילד כאדם אלא דרך פריזמה צרה של צרכי הילד. </a:t>
            </a:r>
            <a:endParaRPr dirty="0"/>
          </a:p>
          <a:p>
            <a:pPr marL="0" lvl="0" indent="0" algn="r" rtl="1">
              <a:spcBef>
                <a:spcPts val="0"/>
              </a:spcBef>
              <a:spcAft>
                <a:spcPts val="0"/>
              </a:spcAft>
              <a:buClr>
                <a:schemeClr val="dk1"/>
              </a:buClr>
              <a:buFont typeface="Arial"/>
              <a:buNone/>
            </a:pPr>
            <a:r>
              <a:rPr lang="x-none" dirty="0"/>
              <a:t>חוסר התאמה של ההורה לצרכיו של הילד, נתפס כמוביל לנזק נפשי ולהתפתחות בלתי תקינה. זה ייצר לחץ, תחושת אחראיות מאוד גדולה ואשמה. אשמה שגדלה עם מהפכת שנות ה-70, שוויון זכויות האדם בכלל, שחרור האישה וזכויות הילד בפרט. </a:t>
            </a:r>
            <a:endParaRPr dirty="0"/>
          </a:p>
          <a:p>
            <a:pPr marL="0" lvl="0" indent="0" algn="r" rtl="1">
              <a:spcBef>
                <a:spcPts val="0"/>
              </a:spcBef>
              <a:spcAft>
                <a:spcPts val="0"/>
              </a:spcAft>
              <a:buClr>
                <a:schemeClr val="dk1"/>
              </a:buClr>
              <a:buFont typeface="Arial"/>
              <a:buNone/>
            </a:pPr>
            <a:r>
              <a:rPr lang="x-none" dirty="0"/>
              <a:t>כל אלה תרמו להתפתחות</a:t>
            </a:r>
            <a:r>
              <a:rPr lang="x-none" b="1" dirty="0"/>
              <a:t> עמדה של אחריות הורית המגויסת ומכוונת לעשות כל מה שניתן על מנת להגן על הילד מפני פגיעות (מצד ההורה עצמו, ממחירי דרישות התאמה, מהתמודדויות קיצוניות) ומאידך לסייע להתפתחות מיטבית על ידי סיפוק צרכיו. עמדה זו הובילה לתמורות משמעותיות בהורות. </a:t>
            </a:r>
            <a:br>
              <a:rPr lang="x-none" dirty="0"/>
            </a:b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None/>
            </a:pPr>
            <a:endParaRPr dirty="0"/>
          </a:p>
          <a:p>
            <a:pPr marL="0" lvl="0" indent="0" algn="r" rtl="1">
              <a:spcBef>
                <a:spcPts val="0"/>
              </a:spcBef>
              <a:spcAft>
                <a:spcPts val="0"/>
              </a:spcAft>
              <a:buNone/>
            </a:pPr>
            <a:endParaRPr sz="1200" dirty="0"/>
          </a:p>
          <a:p>
            <a:pPr marL="0" marR="0" lvl="0" indent="0" algn="r" rtl="1">
              <a:lnSpc>
                <a:spcPct val="100000"/>
              </a:lnSpc>
              <a:spcBef>
                <a:spcPts val="0"/>
              </a:spcBef>
              <a:spcAft>
                <a:spcPts val="0"/>
              </a:spcAft>
              <a:buClr>
                <a:schemeClr val="dk1"/>
              </a:buClr>
              <a:buSzPts val="1200"/>
              <a:buFont typeface="Calibri"/>
              <a:buNone/>
            </a:pPr>
            <a:endParaRPr b="1" dirty="0"/>
          </a:p>
        </p:txBody>
      </p:sp>
      <p:sp>
        <p:nvSpPr>
          <p:cNvPr id="163" name="Google Shape;163;p9: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128752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Clr>
                <a:srgbClr val="000000"/>
              </a:buClr>
              <a:buFont typeface="Arial"/>
              <a:buNone/>
            </a:pPr>
            <a:endParaRPr dirty="0"/>
          </a:p>
          <a:p>
            <a:pPr marL="0" lvl="0" indent="0" algn="r" rtl="1">
              <a:spcBef>
                <a:spcPts val="0"/>
              </a:spcBef>
              <a:spcAft>
                <a:spcPts val="0"/>
              </a:spcAft>
              <a:buNone/>
            </a:pPr>
            <a:r>
              <a:rPr lang="he-IL" dirty="0"/>
              <a:t>הגברת ההבנה לגבי צרכי הילד- צרכי </a:t>
            </a:r>
            <a:r>
              <a:rPr lang="he-IL" dirty="0" err="1"/>
              <a:t>ההענות</a:t>
            </a:r>
            <a:r>
              <a:rPr lang="he-IL" dirty="0"/>
              <a:t> – חום, אהבה, קבלה, </a:t>
            </a:r>
            <a:r>
              <a:rPr lang="he-IL" dirty="0" err="1"/>
              <a:t>מירורינג</a:t>
            </a:r>
            <a:r>
              <a:rPr lang="he-IL" dirty="0"/>
              <a:t>, אמפתיה, </a:t>
            </a:r>
          </a:p>
          <a:p>
            <a:pPr marL="0" lvl="0" indent="0" algn="r" rtl="1">
              <a:spcBef>
                <a:spcPts val="0"/>
              </a:spcBef>
              <a:spcAft>
                <a:spcPts val="0"/>
              </a:spcAft>
              <a:buNone/>
            </a:pPr>
            <a:r>
              <a:rPr lang="he-IL" dirty="0"/>
              <a:t>+הכרת המחירים של </a:t>
            </a:r>
            <a:r>
              <a:rPr lang="he-IL" dirty="0" err="1"/>
              <a:t>דורשנות</a:t>
            </a:r>
            <a:r>
              <a:rPr lang="he-IL" dirty="0"/>
              <a:t> יתר - דכאון, אובדן העצמיות, סירוס וכו')</a:t>
            </a:r>
          </a:p>
          <a:p>
            <a:pPr marL="0" lvl="0" indent="0" algn="r" rtl="1">
              <a:spcBef>
                <a:spcPts val="0"/>
              </a:spcBef>
              <a:spcAft>
                <a:spcPts val="0"/>
              </a:spcAft>
              <a:buNone/>
            </a:pPr>
            <a:r>
              <a:rPr lang="he-IL" dirty="0">
                <a:solidFill>
                  <a:srgbClr val="1F3864"/>
                </a:solidFill>
                <a:latin typeface="David"/>
                <a:ea typeface="David"/>
                <a:cs typeface="David"/>
                <a:sym typeface="David"/>
              </a:rPr>
              <a:t>מתוך כך, </a:t>
            </a:r>
            <a:r>
              <a:rPr lang="x-none" dirty="0">
                <a:solidFill>
                  <a:srgbClr val="1F3864"/>
                </a:solidFill>
                <a:latin typeface="David"/>
                <a:ea typeface="David"/>
                <a:cs typeface="David"/>
                <a:sym typeface="David"/>
              </a:rPr>
              <a:t>ההורה שואף להיות מכוונן כלפי ילדו, רגיש, מכיר בזכויותיו ונותן מענה לצרכיו הרגשיים. </a:t>
            </a:r>
            <a:endParaRPr dirty="0"/>
          </a:p>
          <a:p>
            <a:pPr marL="0" lvl="0" indent="0" algn="r" rtl="1">
              <a:spcBef>
                <a:spcPts val="0"/>
              </a:spcBef>
              <a:spcAft>
                <a:spcPts val="0"/>
              </a:spcAft>
              <a:buNone/>
            </a:pPr>
            <a:r>
              <a:rPr lang="x-none" dirty="0">
                <a:solidFill>
                  <a:srgbClr val="1F3864"/>
                </a:solidFill>
                <a:latin typeface="David"/>
                <a:ea typeface="David"/>
                <a:cs typeface="David"/>
                <a:sym typeface="David"/>
              </a:rPr>
              <a:t>ההורה שואף לספק לילדו סביבה 'נקייה' מציפיות ומדרישות מזיקות. </a:t>
            </a:r>
            <a:endParaRPr dirty="0"/>
          </a:p>
          <a:p>
            <a:pPr marL="0" lvl="0" indent="0" algn="r" rtl="1">
              <a:spcBef>
                <a:spcPts val="0"/>
              </a:spcBef>
              <a:spcAft>
                <a:spcPts val="0"/>
              </a:spcAft>
              <a:buNone/>
            </a:pPr>
            <a:endParaRPr dirty="0"/>
          </a:p>
          <a:p>
            <a:pPr marL="0" lvl="0" indent="0" algn="r" rtl="1">
              <a:spcBef>
                <a:spcPts val="0"/>
              </a:spcBef>
              <a:spcAft>
                <a:spcPts val="0"/>
              </a:spcAft>
              <a:buNone/>
            </a:pPr>
            <a:endParaRPr dirty="0"/>
          </a:p>
        </p:txBody>
      </p:sp>
      <p:sp>
        <p:nvSpPr>
          <p:cNvPr id="174" name="Google Shape;174;p10: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lvl="0" indent="0" algn="l" rtl="1">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1019059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rtl="1">
              <a:spcBef>
                <a:spcPts val="640"/>
              </a:spcBef>
              <a:spcAft>
                <a:spcPts val="0"/>
              </a:spcAft>
              <a:buClr>
                <a:srgbClr val="888888"/>
              </a:buClr>
              <a:buSzPts val="3200"/>
              <a:buNone/>
              <a:defRPr>
                <a:solidFill>
                  <a:srgbClr val="888888"/>
                </a:solidFill>
              </a:defRPr>
            </a:lvl1pPr>
            <a:lvl2pPr lvl="1" algn="ctr" rtl="1">
              <a:spcBef>
                <a:spcPts val="560"/>
              </a:spcBef>
              <a:spcAft>
                <a:spcPts val="0"/>
              </a:spcAft>
              <a:buClr>
                <a:srgbClr val="888888"/>
              </a:buClr>
              <a:buSzPts val="2800"/>
              <a:buNone/>
              <a:defRPr>
                <a:solidFill>
                  <a:srgbClr val="888888"/>
                </a:solidFill>
              </a:defRPr>
            </a:lvl2pPr>
            <a:lvl3pPr lvl="2" algn="ctr" rtl="1">
              <a:spcBef>
                <a:spcPts val="480"/>
              </a:spcBef>
              <a:spcAft>
                <a:spcPts val="0"/>
              </a:spcAft>
              <a:buClr>
                <a:srgbClr val="888888"/>
              </a:buClr>
              <a:buSzPts val="2400"/>
              <a:buNone/>
              <a:defRPr>
                <a:solidFill>
                  <a:srgbClr val="888888"/>
                </a:solidFill>
              </a:defRPr>
            </a:lvl3pPr>
            <a:lvl4pPr lvl="3" algn="ctr" rtl="1">
              <a:spcBef>
                <a:spcPts val="400"/>
              </a:spcBef>
              <a:spcAft>
                <a:spcPts val="0"/>
              </a:spcAft>
              <a:buClr>
                <a:srgbClr val="888888"/>
              </a:buClr>
              <a:buSzPts val="2000"/>
              <a:buNone/>
              <a:defRPr>
                <a:solidFill>
                  <a:srgbClr val="888888"/>
                </a:solidFill>
              </a:defRPr>
            </a:lvl4pPr>
            <a:lvl5pPr lvl="4" algn="ctr" rtl="1">
              <a:spcBef>
                <a:spcPts val="400"/>
              </a:spcBef>
              <a:spcAft>
                <a:spcPts val="0"/>
              </a:spcAft>
              <a:buClr>
                <a:srgbClr val="888888"/>
              </a:buClr>
              <a:buSzPts val="2000"/>
              <a:buNone/>
              <a:defRPr>
                <a:solidFill>
                  <a:srgbClr val="888888"/>
                </a:solidFill>
              </a:defRPr>
            </a:lvl5pPr>
            <a:lvl6pPr lvl="5" algn="ctr" rtl="1">
              <a:spcBef>
                <a:spcPts val="400"/>
              </a:spcBef>
              <a:spcAft>
                <a:spcPts val="0"/>
              </a:spcAft>
              <a:buClr>
                <a:srgbClr val="888888"/>
              </a:buClr>
              <a:buSzPts val="2000"/>
              <a:buNone/>
              <a:defRPr>
                <a:solidFill>
                  <a:srgbClr val="888888"/>
                </a:solidFill>
              </a:defRPr>
            </a:lvl6pPr>
            <a:lvl7pPr lvl="6" algn="ctr" rtl="1">
              <a:spcBef>
                <a:spcPts val="400"/>
              </a:spcBef>
              <a:spcAft>
                <a:spcPts val="0"/>
              </a:spcAft>
              <a:buClr>
                <a:srgbClr val="888888"/>
              </a:buClr>
              <a:buSzPts val="2000"/>
              <a:buNone/>
              <a:defRPr>
                <a:solidFill>
                  <a:srgbClr val="888888"/>
                </a:solidFill>
              </a:defRPr>
            </a:lvl7pPr>
            <a:lvl8pPr lvl="7" algn="ctr" rtl="1">
              <a:spcBef>
                <a:spcPts val="400"/>
              </a:spcBef>
              <a:spcAft>
                <a:spcPts val="0"/>
              </a:spcAft>
              <a:buClr>
                <a:srgbClr val="888888"/>
              </a:buClr>
              <a:buSzPts val="2000"/>
              <a:buNone/>
              <a:defRPr>
                <a:solidFill>
                  <a:srgbClr val="888888"/>
                </a:solidFill>
              </a:defRPr>
            </a:lvl8pPr>
            <a:lvl9pPr lvl="8" algn="ctr" rtl="1">
              <a:spcBef>
                <a:spcPts val="400"/>
              </a:spcBef>
              <a:spcAft>
                <a:spcPts val="0"/>
              </a:spcAft>
              <a:buClr>
                <a:srgbClr val="888888"/>
              </a:buClr>
              <a:buSzPts val="2000"/>
              <a:buNone/>
              <a:defRPr>
                <a:solidFill>
                  <a:srgbClr val="888888"/>
                </a:solidFill>
              </a:defRPr>
            </a:lvl9pPr>
          </a:lstStyle>
          <a:p>
            <a:endParaRPr/>
          </a:p>
        </p:txBody>
      </p:sp>
      <p:sp>
        <p:nvSpPr>
          <p:cNvPr id="18" name="Google Shape;18;p48"/>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4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48"/>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8"/>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8"/>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81" name="Google Shape;81;p58"/>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5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58"/>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24" name="Google Shape;24;p49"/>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4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49"/>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r" rtl="1">
              <a:spcBef>
                <a:spcPts val="560"/>
              </a:spcBef>
              <a:spcAft>
                <a:spcPts val="0"/>
              </a:spcAft>
              <a:buClr>
                <a:schemeClr val="dk1"/>
              </a:buClr>
              <a:buSzPts val="2800"/>
              <a:buChar char="•"/>
              <a:defRPr sz="2800"/>
            </a:lvl1pPr>
            <a:lvl2pPr marL="914400" lvl="1" indent="-381000" algn="r" rtl="1">
              <a:spcBef>
                <a:spcPts val="480"/>
              </a:spcBef>
              <a:spcAft>
                <a:spcPts val="0"/>
              </a:spcAft>
              <a:buClr>
                <a:schemeClr val="dk1"/>
              </a:buClr>
              <a:buSzPts val="2400"/>
              <a:buChar char="–"/>
              <a:defRPr sz="2400"/>
            </a:lvl2pPr>
            <a:lvl3pPr marL="1371600" lvl="2" indent="-355600" algn="r" rtl="1">
              <a:spcBef>
                <a:spcPts val="400"/>
              </a:spcBef>
              <a:spcAft>
                <a:spcPts val="0"/>
              </a:spcAft>
              <a:buClr>
                <a:schemeClr val="dk1"/>
              </a:buClr>
              <a:buSzPts val="2000"/>
              <a:buChar char="•"/>
              <a:defRPr sz="2000"/>
            </a:lvl3pPr>
            <a:lvl4pPr marL="1828800" lvl="3" indent="-342900" algn="r" rtl="1">
              <a:spcBef>
                <a:spcPts val="360"/>
              </a:spcBef>
              <a:spcAft>
                <a:spcPts val="0"/>
              </a:spcAft>
              <a:buClr>
                <a:schemeClr val="dk1"/>
              </a:buClr>
              <a:buSzPts val="1800"/>
              <a:buChar char="–"/>
              <a:defRPr sz="1800"/>
            </a:lvl4pPr>
            <a:lvl5pPr marL="2286000" lvl="4" indent="-342900" algn="r" rtl="1">
              <a:spcBef>
                <a:spcPts val="360"/>
              </a:spcBef>
              <a:spcAft>
                <a:spcPts val="0"/>
              </a:spcAft>
              <a:buClr>
                <a:schemeClr val="dk1"/>
              </a:buClr>
              <a:buSzPts val="1800"/>
              <a:buChar char="»"/>
              <a:defRPr sz="1800"/>
            </a:lvl5pPr>
            <a:lvl6pPr marL="2743200" lvl="5" indent="-342900" algn="r" rtl="1">
              <a:spcBef>
                <a:spcPts val="360"/>
              </a:spcBef>
              <a:spcAft>
                <a:spcPts val="0"/>
              </a:spcAft>
              <a:buClr>
                <a:schemeClr val="dk1"/>
              </a:buClr>
              <a:buSzPts val="1800"/>
              <a:buChar char="•"/>
              <a:defRPr sz="1800"/>
            </a:lvl6pPr>
            <a:lvl7pPr marL="3200400" lvl="6" indent="-342900" algn="r" rtl="1">
              <a:spcBef>
                <a:spcPts val="360"/>
              </a:spcBef>
              <a:spcAft>
                <a:spcPts val="0"/>
              </a:spcAft>
              <a:buClr>
                <a:schemeClr val="dk1"/>
              </a:buClr>
              <a:buSzPts val="1800"/>
              <a:buChar char="•"/>
              <a:defRPr sz="1800"/>
            </a:lvl7pPr>
            <a:lvl8pPr marL="3657600" lvl="7" indent="-342900" algn="r" rtl="1">
              <a:spcBef>
                <a:spcPts val="360"/>
              </a:spcBef>
              <a:spcAft>
                <a:spcPts val="0"/>
              </a:spcAft>
              <a:buClr>
                <a:schemeClr val="dk1"/>
              </a:buClr>
              <a:buSzPts val="1800"/>
              <a:buChar char="•"/>
              <a:defRPr sz="1800"/>
            </a:lvl8pPr>
            <a:lvl9pPr marL="4114800" lvl="8" indent="-342900" algn="r" rtl="1">
              <a:spcBef>
                <a:spcPts val="360"/>
              </a:spcBef>
              <a:spcAft>
                <a:spcPts val="0"/>
              </a:spcAft>
              <a:buClr>
                <a:schemeClr val="dk1"/>
              </a:buClr>
              <a:buSzPts val="1800"/>
              <a:buChar char="•"/>
              <a:defRPr sz="1800"/>
            </a:lvl9pPr>
          </a:lstStyle>
          <a:p>
            <a:endParaRPr/>
          </a:p>
        </p:txBody>
      </p:sp>
      <p:sp>
        <p:nvSpPr>
          <p:cNvPr id="30" name="Google Shape;30;p5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r" rtl="1">
              <a:spcBef>
                <a:spcPts val="560"/>
              </a:spcBef>
              <a:spcAft>
                <a:spcPts val="0"/>
              </a:spcAft>
              <a:buClr>
                <a:schemeClr val="dk1"/>
              </a:buClr>
              <a:buSzPts val="2800"/>
              <a:buChar char="•"/>
              <a:defRPr sz="2800"/>
            </a:lvl1pPr>
            <a:lvl2pPr marL="914400" lvl="1" indent="-381000" algn="r" rtl="1">
              <a:spcBef>
                <a:spcPts val="480"/>
              </a:spcBef>
              <a:spcAft>
                <a:spcPts val="0"/>
              </a:spcAft>
              <a:buClr>
                <a:schemeClr val="dk1"/>
              </a:buClr>
              <a:buSzPts val="2400"/>
              <a:buChar char="–"/>
              <a:defRPr sz="2400"/>
            </a:lvl2pPr>
            <a:lvl3pPr marL="1371600" lvl="2" indent="-355600" algn="r" rtl="1">
              <a:spcBef>
                <a:spcPts val="400"/>
              </a:spcBef>
              <a:spcAft>
                <a:spcPts val="0"/>
              </a:spcAft>
              <a:buClr>
                <a:schemeClr val="dk1"/>
              </a:buClr>
              <a:buSzPts val="2000"/>
              <a:buChar char="•"/>
              <a:defRPr sz="2000"/>
            </a:lvl3pPr>
            <a:lvl4pPr marL="1828800" lvl="3" indent="-342900" algn="r" rtl="1">
              <a:spcBef>
                <a:spcPts val="360"/>
              </a:spcBef>
              <a:spcAft>
                <a:spcPts val="0"/>
              </a:spcAft>
              <a:buClr>
                <a:schemeClr val="dk1"/>
              </a:buClr>
              <a:buSzPts val="1800"/>
              <a:buChar char="–"/>
              <a:defRPr sz="1800"/>
            </a:lvl4pPr>
            <a:lvl5pPr marL="2286000" lvl="4" indent="-342900" algn="r" rtl="1">
              <a:spcBef>
                <a:spcPts val="360"/>
              </a:spcBef>
              <a:spcAft>
                <a:spcPts val="0"/>
              </a:spcAft>
              <a:buClr>
                <a:schemeClr val="dk1"/>
              </a:buClr>
              <a:buSzPts val="1800"/>
              <a:buChar char="»"/>
              <a:defRPr sz="1800"/>
            </a:lvl5pPr>
            <a:lvl6pPr marL="2743200" lvl="5" indent="-342900" algn="r" rtl="1">
              <a:spcBef>
                <a:spcPts val="360"/>
              </a:spcBef>
              <a:spcAft>
                <a:spcPts val="0"/>
              </a:spcAft>
              <a:buClr>
                <a:schemeClr val="dk1"/>
              </a:buClr>
              <a:buSzPts val="1800"/>
              <a:buChar char="•"/>
              <a:defRPr sz="1800"/>
            </a:lvl6pPr>
            <a:lvl7pPr marL="3200400" lvl="6" indent="-342900" algn="r" rtl="1">
              <a:spcBef>
                <a:spcPts val="360"/>
              </a:spcBef>
              <a:spcAft>
                <a:spcPts val="0"/>
              </a:spcAft>
              <a:buClr>
                <a:schemeClr val="dk1"/>
              </a:buClr>
              <a:buSzPts val="1800"/>
              <a:buChar char="•"/>
              <a:defRPr sz="1800"/>
            </a:lvl7pPr>
            <a:lvl8pPr marL="3657600" lvl="7" indent="-342900" algn="r" rtl="1">
              <a:spcBef>
                <a:spcPts val="360"/>
              </a:spcBef>
              <a:spcAft>
                <a:spcPts val="0"/>
              </a:spcAft>
              <a:buClr>
                <a:schemeClr val="dk1"/>
              </a:buClr>
              <a:buSzPts val="1800"/>
              <a:buChar char="•"/>
              <a:defRPr sz="1800"/>
            </a:lvl8pPr>
            <a:lvl9pPr marL="4114800" lvl="8" indent="-342900" algn="r" rtl="1">
              <a:spcBef>
                <a:spcPts val="360"/>
              </a:spcBef>
              <a:spcAft>
                <a:spcPts val="0"/>
              </a:spcAft>
              <a:buClr>
                <a:schemeClr val="dk1"/>
              </a:buClr>
              <a:buSzPts val="1800"/>
              <a:buChar char="•"/>
              <a:defRPr sz="1800"/>
            </a:lvl9pPr>
          </a:lstStyle>
          <a:p>
            <a:endParaRPr/>
          </a:p>
        </p:txBody>
      </p:sp>
      <p:sp>
        <p:nvSpPr>
          <p:cNvPr id="31" name="Google Shape;31;p50"/>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5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50"/>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52"/>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5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6" name="Google Shape;46;p52"/>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5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r" rtl="1">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r" rtl="1">
              <a:spcBef>
                <a:spcPts val="400"/>
              </a:spcBef>
              <a:spcAft>
                <a:spcPts val="0"/>
              </a:spcAft>
              <a:buClr>
                <a:srgbClr val="888888"/>
              </a:buClr>
              <a:buSzPts val="2000"/>
              <a:buNone/>
              <a:defRPr sz="2000">
                <a:solidFill>
                  <a:srgbClr val="888888"/>
                </a:solidFill>
              </a:defRPr>
            </a:lvl1pPr>
            <a:lvl2pPr marL="914400" lvl="1" indent="-228600" algn="r" rtl="1">
              <a:spcBef>
                <a:spcPts val="360"/>
              </a:spcBef>
              <a:spcAft>
                <a:spcPts val="0"/>
              </a:spcAft>
              <a:buClr>
                <a:srgbClr val="888888"/>
              </a:buClr>
              <a:buSzPts val="1800"/>
              <a:buNone/>
              <a:defRPr sz="1800">
                <a:solidFill>
                  <a:srgbClr val="888888"/>
                </a:solidFill>
              </a:defRPr>
            </a:lvl2pPr>
            <a:lvl3pPr marL="1371600" lvl="2" indent="-228600" algn="r" rtl="1">
              <a:spcBef>
                <a:spcPts val="320"/>
              </a:spcBef>
              <a:spcAft>
                <a:spcPts val="0"/>
              </a:spcAft>
              <a:buClr>
                <a:srgbClr val="888888"/>
              </a:buClr>
              <a:buSzPts val="1600"/>
              <a:buNone/>
              <a:defRPr sz="1600">
                <a:solidFill>
                  <a:srgbClr val="888888"/>
                </a:solidFill>
              </a:defRPr>
            </a:lvl3pPr>
            <a:lvl4pPr marL="1828800" lvl="3" indent="-228600" algn="r" rtl="1">
              <a:spcBef>
                <a:spcPts val="280"/>
              </a:spcBef>
              <a:spcAft>
                <a:spcPts val="0"/>
              </a:spcAft>
              <a:buClr>
                <a:srgbClr val="888888"/>
              </a:buClr>
              <a:buSzPts val="1400"/>
              <a:buNone/>
              <a:defRPr sz="1400">
                <a:solidFill>
                  <a:srgbClr val="888888"/>
                </a:solidFill>
              </a:defRPr>
            </a:lvl4pPr>
            <a:lvl5pPr marL="2286000" lvl="4" indent="-228600" algn="r" rtl="1">
              <a:spcBef>
                <a:spcPts val="280"/>
              </a:spcBef>
              <a:spcAft>
                <a:spcPts val="0"/>
              </a:spcAft>
              <a:buClr>
                <a:srgbClr val="888888"/>
              </a:buClr>
              <a:buSzPts val="1400"/>
              <a:buNone/>
              <a:defRPr sz="1400">
                <a:solidFill>
                  <a:srgbClr val="888888"/>
                </a:solidFill>
              </a:defRPr>
            </a:lvl5pPr>
            <a:lvl6pPr marL="2743200" lvl="5" indent="-228600" algn="r" rtl="1">
              <a:spcBef>
                <a:spcPts val="280"/>
              </a:spcBef>
              <a:spcAft>
                <a:spcPts val="0"/>
              </a:spcAft>
              <a:buClr>
                <a:srgbClr val="888888"/>
              </a:buClr>
              <a:buSzPts val="1400"/>
              <a:buNone/>
              <a:defRPr sz="1400">
                <a:solidFill>
                  <a:srgbClr val="888888"/>
                </a:solidFill>
              </a:defRPr>
            </a:lvl6pPr>
            <a:lvl7pPr marL="3200400" lvl="6" indent="-228600" algn="r" rtl="1">
              <a:spcBef>
                <a:spcPts val="280"/>
              </a:spcBef>
              <a:spcAft>
                <a:spcPts val="0"/>
              </a:spcAft>
              <a:buClr>
                <a:srgbClr val="888888"/>
              </a:buClr>
              <a:buSzPts val="1400"/>
              <a:buNone/>
              <a:defRPr sz="1400">
                <a:solidFill>
                  <a:srgbClr val="888888"/>
                </a:solidFill>
              </a:defRPr>
            </a:lvl7pPr>
            <a:lvl8pPr marL="3657600" lvl="7" indent="-228600" algn="r" rtl="1">
              <a:spcBef>
                <a:spcPts val="280"/>
              </a:spcBef>
              <a:spcAft>
                <a:spcPts val="0"/>
              </a:spcAft>
              <a:buClr>
                <a:srgbClr val="888888"/>
              </a:buClr>
              <a:buSzPts val="1400"/>
              <a:buNone/>
              <a:defRPr sz="1400">
                <a:solidFill>
                  <a:srgbClr val="888888"/>
                </a:solidFill>
              </a:defRPr>
            </a:lvl8pPr>
            <a:lvl9pPr marL="4114800" lvl="8" indent="-228600" algn="r" rtl="1">
              <a:spcBef>
                <a:spcPts val="280"/>
              </a:spcBef>
              <a:spcAft>
                <a:spcPts val="0"/>
              </a:spcAft>
              <a:buClr>
                <a:srgbClr val="888888"/>
              </a:buClr>
              <a:buSzPts val="1400"/>
              <a:buNone/>
              <a:defRPr sz="1400">
                <a:solidFill>
                  <a:srgbClr val="888888"/>
                </a:solidFill>
              </a:defRPr>
            </a:lvl9pPr>
          </a:lstStyle>
          <a:p>
            <a:endParaRPr/>
          </a:p>
        </p:txBody>
      </p:sp>
      <p:sp>
        <p:nvSpPr>
          <p:cNvPr id="50" name="Google Shape;50;p53"/>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1" name="Google Shape;51;p5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53"/>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4"/>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54"/>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5"/>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r" rtl="1">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r" rtl="1">
              <a:spcBef>
                <a:spcPts val="640"/>
              </a:spcBef>
              <a:spcAft>
                <a:spcPts val="0"/>
              </a:spcAft>
              <a:buClr>
                <a:schemeClr val="dk1"/>
              </a:buClr>
              <a:buSzPts val="3200"/>
              <a:buChar char="•"/>
              <a:defRPr sz="3200"/>
            </a:lvl1pPr>
            <a:lvl2pPr marL="914400" lvl="1" indent="-406400" algn="r" rtl="1">
              <a:spcBef>
                <a:spcPts val="560"/>
              </a:spcBef>
              <a:spcAft>
                <a:spcPts val="0"/>
              </a:spcAft>
              <a:buClr>
                <a:schemeClr val="dk1"/>
              </a:buClr>
              <a:buSzPts val="2800"/>
              <a:buChar char="–"/>
              <a:defRPr sz="2800"/>
            </a:lvl2pPr>
            <a:lvl3pPr marL="1371600" lvl="2" indent="-381000" algn="r" rtl="1">
              <a:spcBef>
                <a:spcPts val="480"/>
              </a:spcBef>
              <a:spcAft>
                <a:spcPts val="0"/>
              </a:spcAft>
              <a:buClr>
                <a:schemeClr val="dk1"/>
              </a:buClr>
              <a:buSzPts val="2400"/>
              <a:buChar char="•"/>
              <a:defRPr sz="2400"/>
            </a:lvl3pPr>
            <a:lvl4pPr marL="1828800" lvl="3" indent="-355600" algn="r" rtl="1">
              <a:spcBef>
                <a:spcPts val="400"/>
              </a:spcBef>
              <a:spcAft>
                <a:spcPts val="0"/>
              </a:spcAft>
              <a:buClr>
                <a:schemeClr val="dk1"/>
              </a:buClr>
              <a:buSzPts val="2000"/>
              <a:buChar char="–"/>
              <a:defRPr sz="2000"/>
            </a:lvl4pPr>
            <a:lvl5pPr marL="2286000" lvl="4" indent="-355600" algn="r" rtl="1">
              <a:spcBef>
                <a:spcPts val="400"/>
              </a:spcBef>
              <a:spcAft>
                <a:spcPts val="0"/>
              </a:spcAft>
              <a:buClr>
                <a:schemeClr val="dk1"/>
              </a:buClr>
              <a:buSzPts val="2000"/>
              <a:buChar char="»"/>
              <a:defRPr sz="2000"/>
            </a:lvl5pPr>
            <a:lvl6pPr marL="2743200" lvl="5" indent="-355600" algn="r" rtl="1">
              <a:spcBef>
                <a:spcPts val="400"/>
              </a:spcBef>
              <a:spcAft>
                <a:spcPts val="0"/>
              </a:spcAft>
              <a:buClr>
                <a:schemeClr val="dk1"/>
              </a:buClr>
              <a:buSzPts val="2000"/>
              <a:buChar char="•"/>
              <a:defRPr sz="2000"/>
            </a:lvl6pPr>
            <a:lvl7pPr marL="3200400" lvl="6" indent="-355600" algn="r" rtl="1">
              <a:spcBef>
                <a:spcPts val="400"/>
              </a:spcBef>
              <a:spcAft>
                <a:spcPts val="0"/>
              </a:spcAft>
              <a:buClr>
                <a:schemeClr val="dk1"/>
              </a:buClr>
              <a:buSzPts val="2000"/>
              <a:buChar char="•"/>
              <a:defRPr sz="2000"/>
            </a:lvl7pPr>
            <a:lvl8pPr marL="3657600" lvl="7" indent="-355600" algn="r" rtl="1">
              <a:spcBef>
                <a:spcPts val="400"/>
              </a:spcBef>
              <a:spcAft>
                <a:spcPts val="0"/>
              </a:spcAft>
              <a:buClr>
                <a:schemeClr val="dk1"/>
              </a:buClr>
              <a:buSzPts val="2000"/>
              <a:buChar char="•"/>
              <a:defRPr sz="2000"/>
            </a:lvl8pPr>
            <a:lvl9pPr marL="4114800" lvl="8" indent="-355600" algn="r" rtl="1">
              <a:spcBef>
                <a:spcPts val="400"/>
              </a:spcBef>
              <a:spcAft>
                <a:spcPts val="0"/>
              </a:spcAft>
              <a:buClr>
                <a:schemeClr val="dk1"/>
              </a:buClr>
              <a:buSzPts val="2000"/>
              <a:buChar char="•"/>
              <a:defRPr sz="2000"/>
            </a:lvl9pPr>
          </a:lstStyle>
          <a:p>
            <a:endParaRPr/>
          </a:p>
        </p:txBody>
      </p:sp>
      <p:sp>
        <p:nvSpPr>
          <p:cNvPr id="61" name="Google Shape;61;p5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r" rtl="1">
              <a:spcBef>
                <a:spcPts val="280"/>
              </a:spcBef>
              <a:spcAft>
                <a:spcPts val="0"/>
              </a:spcAft>
              <a:buClr>
                <a:schemeClr val="dk1"/>
              </a:buClr>
              <a:buSzPts val="1400"/>
              <a:buNone/>
              <a:defRPr sz="1400"/>
            </a:lvl1pPr>
            <a:lvl2pPr marL="914400" lvl="1" indent="-228600" algn="r" rtl="1">
              <a:spcBef>
                <a:spcPts val="240"/>
              </a:spcBef>
              <a:spcAft>
                <a:spcPts val="0"/>
              </a:spcAft>
              <a:buClr>
                <a:schemeClr val="dk1"/>
              </a:buClr>
              <a:buSzPts val="1200"/>
              <a:buNone/>
              <a:defRPr sz="1200"/>
            </a:lvl2pPr>
            <a:lvl3pPr marL="1371600" lvl="2" indent="-228600" algn="r" rtl="1">
              <a:spcBef>
                <a:spcPts val="200"/>
              </a:spcBef>
              <a:spcAft>
                <a:spcPts val="0"/>
              </a:spcAft>
              <a:buClr>
                <a:schemeClr val="dk1"/>
              </a:buClr>
              <a:buSzPts val="1000"/>
              <a:buNone/>
              <a:defRPr sz="1000"/>
            </a:lvl3pPr>
            <a:lvl4pPr marL="1828800" lvl="3" indent="-228600" algn="r" rtl="1">
              <a:spcBef>
                <a:spcPts val="180"/>
              </a:spcBef>
              <a:spcAft>
                <a:spcPts val="0"/>
              </a:spcAft>
              <a:buClr>
                <a:schemeClr val="dk1"/>
              </a:buClr>
              <a:buSzPts val="900"/>
              <a:buNone/>
              <a:defRPr sz="900"/>
            </a:lvl4pPr>
            <a:lvl5pPr marL="2286000" lvl="4" indent="-228600" algn="r" rtl="1">
              <a:spcBef>
                <a:spcPts val="180"/>
              </a:spcBef>
              <a:spcAft>
                <a:spcPts val="0"/>
              </a:spcAft>
              <a:buClr>
                <a:schemeClr val="dk1"/>
              </a:buClr>
              <a:buSzPts val="900"/>
              <a:buNone/>
              <a:defRPr sz="900"/>
            </a:lvl5pPr>
            <a:lvl6pPr marL="2743200" lvl="5" indent="-228600" algn="r" rtl="1">
              <a:spcBef>
                <a:spcPts val="180"/>
              </a:spcBef>
              <a:spcAft>
                <a:spcPts val="0"/>
              </a:spcAft>
              <a:buClr>
                <a:schemeClr val="dk1"/>
              </a:buClr>
              <a:buSzPts val="900"/>
              <a:buNone/>
              <a:defRPr sz="900"/>
            </a:lvl6pPr>
            <a:lvl7pPr marL="3200400" lvl="6" indent="-228600" algn="r" rtl="1">
              <a:spcBef>
                <a:spcPts val="180"/>
              </a:spcBef>
              <a:spcAft>
                <a:spcPts val="0"/>
              </a:spcAft>
              <a:buClr>
                <a:schemeClr val="dk1"/>
              </a:buClr>
              <a:buSzPts val="900"/>
              <a:buNone/>
              <a:defRPr sz="900"/>
            </a:lvl7pPr>
            <a:lvl8pPr marL="3657600" lvl="7" indent="-228600" algn="r" rtl="1">
              <a:spcBef>
                <a:spcPts val="180"/>
              </a:spcBef>
              <a:spcAft>
                <a:spcPts val="0"/>
              </a:spcAft>
              <a:buClr>
                <a:schemeClr val="dk1"/>
              </a:buClr>
              <a:buSzPts val="900"/>
              <a:buNone/>
              <a:defRPr sz="900"/>
            </a:lvl8pPr>
            <a:lvl9pPr marL="4114800" lvl="8" indent="-228600" algn="r" rtl="1">
              <a:spcBef>
                <a:spcPts val="180"/>
              </a:spcBef>
              <a:spcAft>
                <a:spcPts val="0"/>
              </a:spcAft>
              <a:buClr>
                <a:schemeClr val="dk1"/>
              </a:buClr>
              <a:buSzPts val="900"/>
              <a:buNone/>
              <a:defRPr sz="900"/>
            </a:lvl9pPr>
          </a:lstStyle>
          <a:p>
            <a:endParaRPr/>
          </a:p>
        </p:txBody>
      </p:sp>
      <p:sp>
        <p:nvSpPr>
          <p:cNvPr id="62" name="Google Shape;62;p55"/>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5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4" name="Google Shape;64;p55"/>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r" rtl="1">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r" rtl="1">
              <a:spcBef>
                <a:spcPts val="280"/>
              </a:spcBef>
              <a:spcAft>
                <a:spcPts val="0"/>
              </a:spcAft>
              <a:buClr>
                <a:schemeClr val="dk1"/>
              </a:buClr>
              <a:buSzPts val="1400"/>
              <a:buNone/>
              <a:defRPr sz="1400"/>
            </a:lvl1pPr>
            <a:lvl2pPr marL="914400" lvl="1" indent="-228600" algn="r" rtl="1">
              <a:spcBef>
                <a:spcPts val="240"/>
              </a:spcBef>
              <a:spcAft>
                <a:spcPts val="0"/>
              </a:spcAft>
              <a:buClr>
                <a:schemeClr val="dk1"/>
              </a:buClr>
              <a:buSzPts val="1200"/>
              <a:buNone/>
              <a:defRPr sz="1200"/>
            </a:lvl2pPr>
            <a:lvl3pPr marL="1371600" lvl="2" indent="-228600" algn="r" rtl="1">
              <a:spcBef>
                <a:spcPts val="200"/>
              </a:spcBef>
              <a:spcAft>
                <a:spcPts val="0"/>
              </a:spcAft>
              <a:buClr>
                <a:schemeClr val="dk1"/>
              </a:buClr>
              <a:buSzPts val="1000"/>
              <a:buNone/>
              <a:defRPr sz="1000"/>
            </a:lvl3pPr>
            <a:lvl4pPr marL="1828800" lvl="3" indent="-228600" algn="r" rtl="1">
              <a:spcBef>
                <a:spcPts val="180"/>
              </a:spcBef>
              <a:spcAft>
                <a:spcPts val="0"/>
              </a:spcAft>
              <a:buClr>
                <a:schemeClr val="dk1"/>
              </a:buClr>
              <a:buSzPts val="900"/>
              <a:buNone/>
              <a:defRPr sz="900"/>
            </a:lvl4pPr>
            <a:lvl5pPr marL="2286000" lvl="4" indent="-228600" algn="r" rtl="1">
              <a:spcBef>
                <a:spcPts val="180"/>
              </a:spcBef>
              <a:spcAft>
                <a:spcPts val="0"/>
              </a:spcAft>
              <a:buClr>
                <a:schemeClr val="dk1"/>
              </a:buClr>
              <a:buSzPts val="900"/>
              <a:buNone/>
              <a:defRPr sz="900"/>
            </a:lvl5pPr>
            <a:lvl6pPr marL="2743200" lvl="5" indent="-228600" algn="r" rtl="1">
              <a:spcBef>
                <a:spcPts val="180"/>
              </a:spcBef>
              <a:spcAft>
                <a:spcPts val="0"/>
              </a:spcAft>
              <a:buClr>
                <a:schemeClr val="dk1"/>
              </a:buClr>
              <a:buSzPts val="900"/>
              <a:buNone/>
              <a:defRPr sz="900"/>
            </a:lvl6pPr>
            <a:lvl7pPr marL="3200400" lvl="6" indent="-228600" algn="r" rtl="1">
              <a:spcBef>
                <a:spcPts val="180"/>
              </a:spcBef>
              <a:spcAft>
                <a:spcPts val="0"/>
              </a:spcAft>
              <a:buClr>
                <a:schemeClr val="dk1"/>
              </a:buClr>
              <a:buSzPts val="900"/>
              <a:buNone/>
              <a:defRPr sz="900"/>
            </a:lvl7pPr>
            <a:lvl8pPr marL="3657600" lvl="7" indent="-228600" algn="r" rtl="1">
              <a:spcBef>
                <a:spcPts val="180"/>
              </a:spcBef>
              <a:spcAft>
                <a:spcPts val="0"/>
              </a:spcAft>
              <a:buClr>
                <a:schemeClr val="dk1"/>
              </a:buClr>
              <a:buSzPts val="900"/>
              <a:buNone/>
              <a:defRPr sz="900"/>
            </a:lvl8pPr>
            <a:lvl9pPr marL="4114800" lvl="8" indent="-228600" algn="r" rtl="1">
              <a:spcBef>
                <a:spcPts val="180"/>
              </a:spcBef>
              <a:spcAft>
                <a:spcPts val="0"/>
              </a:spcAft>
              <a:buClr>
                <a:schemeClr val="dk1"/>
              </a:buClr>
              <a:buSzPts val="900"/>
              <a:buNone/>
              <a:defRPr sz="900"/>
            </a:lvl9pPr>
          </a:lstStyle>
          <a:p>
            <a:endParaRPr/>
          </a:p>
        </p:txBody>
      </p:sp>
      <p:sp>
        <p:nvSpPr>
          <p:cNvPr id="69" name="Google Shape;69;p56"/>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0" name="Google Shape;70;p5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1" name="Google Shape;71;p56"/>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7"/>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75" name="Google Shape;75;p57"/>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5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57"/>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7"/>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TE1qTfdCCzc&amp;list=PLme2rW3aRyiien7qMi9iXXmMVhQaPffcN&amp;ab_channel=%D7%90%D7%A8%D7%A5%D7%A0%D7%94%D7%93%D7%A8%D7%A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https://padlet.com/talcarthyayeka/5ija820omlmfo74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hBH6cGP1QI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adlet.com/talcarthyayeka/dkfgyzszthckwtgi"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14979" y="5898776"/>
            <a:ext cx="1916826" cy="848011"/>
          </a:xfrm>
          <a:prstGeom prst="rect">
            <a:avLst/>
          </a:prstGeom>
          <a:noFill/>
          <a:ln>
            <a:noFill/>
          </a:ln>
        </p:spPr>
      </p:pic>
      <p:sp>
        <p:nvSpPr>
          <p:cNvPr id="90" name="Google Shape;90;p1"/>
          <p:cNvSpPr txBox="1">
            <a:spLocks noGrp="1"/>
          </p:cNvSpPr>
          <p:nvPr>
            <p:ph type="subTitle" idx="1"/>
          </p:nvPr>
        </p:nvSpPr>
        <p:spPr>
          <a:xfrm>
            <a:off x="599756" y="5004736"/>
            <a:ext cx="8383588" cy="1447800"/>
          </a:xfrm>
          <a:prstGeom prst="rect">
            <a:avLst/>
          </a:prstGeom>
          <a:noFill/>
          <a:ln>
            <a:noFill/>
          </a:ln>
        </p:spPr>
        <p:txBody>
          <a:bodyPr spcFirstLastPara="1" wrap="square" lIns="91425" tIns="45700" rIns="91425" bIns="45700" anchor="t" anchorCtr="0">
            <a:noAutofit/>
          </a:bodyPr>
          <a:lstStyle/>
          <a:p>
            <a:pPr marL="0" lvl="0" indent="0" algn="ctr" rtl="1">
              <a:lnSpc>
                <a:spcPct val="100000"/>
              </a:lnSpc>
              <a:spcBef>
                <a:spcPts val="0"/>
              </a:spcBef>
              <a:spcAft>
                <a:spcPts val="0"/>
              </a:spcAft>
              <a:buClr>
                <a:srgbClr val="204559"/>
              </a:buClr>
              <a:buSzPts val="2400"/>
              <a:buNone/>
            </a:pPr>
            <a:r>
              <a:rPr lang="x-none" sz="2400" dirty="0">
                <a:solidFill>
                  <a:srgbClr val="204559"/>
                </a:solidFill>
                <a:latin typeface="David"/>
                <a:ea typeface="David"/>
                <a:cs typeface="David"/>
                <a:sym typeface="David"/>
              </a:rPr>
              <a:t>דר</a:t>
            </a:r>
            <a:r>
              <a:rPr lang="he-IL" sz="2400" dirty="0">
                <a:solidFill>
                  <a:srgbClr val="204559"/>
                </a:solidFill>
                <a:latin typeface="David"/>
                <a:ea typeface="David"/>
                <a:cs typeface="David"/>
                <a:sym typeface="David"/>
              </a:rPr>
              <a:t>' </a:t>
            </a:r>
            <a:r>
              <a:rPr lang="x-none" sz="2400" dirty="0">
                <a:solidFill>
                  <a:srgbClr val="204559"/>
                </a:solidFill>
                <a:latin typeface="David"/>
                <a:ea typeface="David"/>
                <a:cs typeface="David"/>
                <a:sym typeface="David"/>
              </a:rPr>
              <a:t>טל קרתי</a:t>
            </a:r>
            <a:r>
              <a:rPr lang="he-IL" sz="2400" dirty="0">
                <a:solidFill>
                  <a:srgbClr val="204559"/>
                </a:solidFill>
                <a:latin typeface="David"/>
                <a:ea typeface="David"/>
                <a:cs typeface="David"/>
                <a:sym typeface="David"/>
              </a:rPr>
              <a:t>,</a:t>
            </a:r>
            <a:r>
              <a:rPr lang="x-none" sz="2400" dirty="0">
                <a:solidFill>
                  <a:srgbClr val="204559"/>
                </a:solidFill>
                <a:latin typeface="David"/>
                <a:ea typeface="David"/>
                <a:cs typeface="David"/>
                <a:sym typeface="David"/>
              </a:rPr>
              <a:t> פסיכולוגית קלינית</a:t>
            </a:r>
            <a:endParaRPr dirty="0"/>
          </a:p>
          <a:p>
            <a:pPr marL="0" lvl="0" indent="0" algn="ctr" rtl="1">
              <a:spcBef>
                <a:spcPts val="640"/>
              </a:spcBef>
              <a:spcAft>
                <a:spcPts val="0"/>
              </a:spcAft>
              <a:buClr>
                <a:srgbClr val="888888"/>
              </a:buClr>
              <a:buSzPts val="3200"/>
              <a:buNone/>
            </a:pPr>
            <a:endParaRPr dirty="0">
              <a:solidFill>
                <a:srgbClr val="204559"/>
              </a:solidFill>
              <a:latin typeface="David"/>
              <a:ea typeface="David"/>
              <a:cs typeface="David"/>
              <a:sym typeface="David"/>
            </a:endParaRPr>
          </a:p>
          <a:p>
            <a:pPr marL="0" lvl="0" indent="0" algn="ctr" rtl="1">
              <a:spcBef>
                <a:spcPts val="640"/>
              </a:spcBef>
              <a:spcAft>
                <a:spcPts val="0"/>
              </a:spcAft>
              <a:buClr>
                <a:srgbClr val="888888"/>
              </a:buClr>
              <a:buSzPts val="3200"/>
              <a:buNone/>
            </a:pPr>
            <a:endParaRPr dirty="0">
              <a:solidFill>
                <a:srgbClr val="204559"/>
              </a:solidFill>
              <a:latin typeface="David"/>
              <a:ea typeface="David"/>
              <a:cs typeface="David"/>
              <a:sym typeface="David"/>
            </a:endParaRPr>
          </a:p>
          <a:p>
            <a:pPr marL="0" lvl="0" indent="0" algn="ctr" rtl="1">
              <a:spcBef>
                <a:spcPts val="640"/>
              </a:spcBef>
              <a:spcAft>
                <a:spcPts val="0"/>
              </a:spcAft>
              <a:buClr>
                <a:srgbClr val="204559"/>
              </a:buClr>
              <a:buSzPts val="3200"/>
              <a:buNone/>
            </a:pPr>
            <a:r>
              <a:rPr lang="x-none" dirty="0">
                <a:solidFill>
                  <a:srgbClr val="204559"/>
                </a:solidFill>
                <a:latin typeface="David"/>
                <a:ea typeface="David"/>
                <a:cs typeface="David"/>
                <a:sym typeface="David"/>
              </a:rPr>
              <a:t> </a:t>
            </a:r>
            <a:endParaRPr dirty="0"/>
          </a:p>
          <a:p>
            <a:pPr marL="0" lvl="0" indent="0" algn="ctr" rtl="1">
              <a:spcBef>
                <a:spcPts val="640"/>
              </a:spcBef>
              <a:spcAft>
                <a:spcPts val="0"/>
              </a:spcAft>
              <a:buClr>
                <a:srgbClr val="204559"/>
              </a:buClr>
              <a:buSzPts val="3200"/>
              <a:buNone/>
            </a:pPr>
            <a:r>
              <a:rPr lang="x-none" dirty="0">
                <a:solidFill>
                  <a:srgbClr val="204559"/>
                </a:solidFill>
              </a:rPr>
              <a:t> </a:t>
            </a:r>
            <a:r>
              <a:rPr lang="x-none" dirty="0">
                <a:solidFill>
                  <a:srgbClr val="204559"/>
                </a:solidFill>
                <a:latin typeface="David"/>
                <a:ea typeface="David"/>
                <a:cs typeface="David"/>
                <a:sym typeface="David"/>
              </a:rPr>
              <a:t>  </a:t>
            </a:r>
            <a:br>
              <a:rPr lang="x-none" dirty="0">
                <a:solidFill>
                  <a:srgbClr val="204559"/>
                </a:solidFill>
                <a:latin typeface="David"/>
                <a:ea typeface="David"/>
                <a:cs typeface="David"/>
                <a:sym typeface="David"/>
              </a:rPr>
            </a:br>
            <a:endParaRPr dirty="0">
              <a:solidFill>
                <a:srgbClr val="204559"/>
              </a:solidFill>
              <a:latin typeface="David"/>
              <a:ea typeface="David"/>
              <a:cs typeface="David"/>
              <a:sym typeface="David"/>
            </a:endParaRPr>
          </a:p>
        </p:txBody>
      </p:sp>
      <p:sp>
        <p:nvSpPr>
          <p:cNvPr id="91" name="Google Shape;91;p1"/>
          <p:cNvSpPr txBox="1"/>
          <p:nvPr/>
        </p:nvSpPr>
        <p:spPr>
          <a:xfrm>
            <a:off x="541019" y="270456"/>
            <a:ext cx="8501063" cy="4005330"/>
          </a:xfrm>
          <a:prstGeom prst="rect">
            <a:avLst/>
          </a:prstGeom>
          <a:noFill/>
          <a:ln>
            <a:noFill/>
          </a:ln>
        </p:spPr>
        <p:txBody>
          <a:bodyPr spcFirstLastPara="1" wrap="square" lIns="91425" tIns="45700" rIns="91425" bIns="45700" anchor="b" anchorCtr="0">
            <a:normAutofit/>
          </a:bodyPr>
          <a:lstStyle/>
          <a:p>
            <a:pPr marL="0" marR="0" lvl="0" indent="0" algn="ctr" rtl="1">
              <a:lnSpc>
                <a:spcPct val="80000"/>
              </a:lnSpc>
              <a:spcBef>
                <a:spcPts val="0"/>
              </a:spcBef>
              <a:spcAft>
                <a:spcPts val="0"/>
              </a:spcAft>
              <a:buClr>
                <a:schemeClr val="accent2"/>
              </a:buClr>
              <a:buSzPts val="4050"/>
              <a:buFont typeface="David"/>
              <a:buNone/>
            </a:pPr>
            <a:br>
              <a:rPr lang="x-none" sz="4050" b="0" i="0" u="none" strike="noStrike" cap="none">
                <a:solidFill>
                  <a:schemeClr val="accent2"/>
                </a:solidFill>
                <a:latin typeface="David"/>
                <a:ea typeface="David"/>
                <a:cs typeface="David"/>
                <a:sym typeface="David"/>
              </a:rPr>
            </a:br>
            <a:endParaRPr sz="4050" b="0" i="0" u="none" strike="noStrike" cap="none">
              <a:solidFill>
                <a:srgbClr val="204559"/>
              </a:solidFill>
              <a:latin typeface="David"/>
              <a:ea typeface="David"/>
              <a:cs typeface="David"/>
              <a:sym typeface="David"/>
            </a:endParaRPr>
          </a:p>
          <a:p>
            <a:pPr marL="0" marR="0" lvl="0" indent="0" algn="ctr" rtl="1">
              <a:lnSpc>
                <a:spcPct val="80000"/>
              </a:lnSpc>
              <a:spcBef>
                <a:spcPts val="0"/>
              </a:spcBef>
              <a:spcAft>
                <a:spcPts val="0"/>
              </a:spcAft>
              <a:buClr>
                <a:srgbClr val="204559"/>
              </a:buClr>
              <a:buSzPts val="4050"/>
              <a:buFont typeface="David"/>
              <a:buNone/>
            </a:pPr>
            <a:r>
              <a:rPr lang="x-none" sz="4050" b="0" i="0" u="none" strike="noStrike" cap="none">
                <a:solidFill>
                  <a:srgbClr val="204559"/>
                </a:solidFill>
                <a:latin typeface="David"/>
                <a:ea typeface="David"/>
                <a:cs typeface="David"/>
                <a:sym typeface="David"/>
              </a:rPr>
              <a:t>'אַיֶּכָּה-הקשר המגדל'</a:t>
            </a:r>
            <a:endParaRPr/>
          </a:p>
          <a:p>
            <a:pPr marL="0" marR="0" lvl="0" indent="0" algn="ctr" rtl="1">
              <a:lnSpc>
                <a:spcPct val="80000"/>
              </a:lnSpc>
              <a:spcBef>
                <a:spcPts val="0"/>
              </a:spcBef>
              <a:spcAft>
                <a:spcPts val="0"/>
              </a:spcAft>
              <a:buClr>
                <a:schemeClr val="dk1"/>
              </a:buClr>
              <a:buSzPts val="3600"/>
              <a:buFont typeface="Calibri"/>
              <a:buNone/>
            </a:pPr>
            <a:endParaRPr sz="3600" b="0" i="0" u="none" strike="noStrike" cap="none">
              <a:solidFill>
                <a:srgbClr val="204559"/>
              </a:solidFill>
              <a:latin typeface="David"/>
              <a:ea typeface="David"/>
              <a:cs typeface="David"/>
              <a:sym typeface="David"/>
            </a:endParaRPr>
          </a:p>
          <a:p>
            <a:pPr marL="0" marR="0" lvl="0" indent="0" algn="ctr" rtl="1">
              <a:lnSpc>
                <a:spcPct val="80000"/>
              </a:lnSpc>
              <a:spcBef>
                <a:spcPts val="0"/>
              </a:spcBef>
              <a:spcAft>
                <a:spcPts val="0"/>
              </a:spcAft>
              <a:buClr>
                <a:schemeClr val="dk1"/>
              </a:buClr>
              <a:buSzPts val="3600"/>
              <a:buFont typeface="Calibri"/>
              <a:buNone/>
            </a:pPr>
            <a:endParaRPr sz="3600" b="0" i="0" u="none" strike="noStrike" cap="none">
              <a:solidFill>
                <a:srgbClr val="204559"/>
              </a:solidFill>
              <a:latin typeface="David"/>
              <a:ea typeface="David"/>
              <a:cs typeface="David"/>
              <a:sym typeface="David"/>
            </a:endParaRPr>
          </a:p>
          <a:p>
            <a:pPr marL="0" marR="0" lvl="0" indent="0" algn="ctr" rtl="1">
              <a:lnSpc>
                <a:spcPct val="80000"/>
              </a:lnSpc>
              <a:spcBef>
                <a:spcPts val="0"/>
              </a:spcBef>
              <a:spcAft>
                <a:spcPts val="0"/>
              </a:spcAft>
              <a:buClr>
                <a:srgbClr val="204559"/>
              </a:buClr>
              <a:buSzPts val="3600"/>
              <a:buFont typeface="David"/>
              <a:buNone/>
            </a:pPr>
            <a:r>
              <a:rPr lang="x-none" sz="3600" b="0" i="0" u="none" strike="noStrike" cap="none">
                <a:solidFill>
                  <a:srgbClr val="204559"/>
                </a:solidFill>
                <a:latin typeface="David"/>
                <a:ea typeface="David"/>
                <a:cs typeface="David"/>
                <a:sym typeface="David"/>
              </a:rPr>
              <a:t>קורס מבוא במכון מפרשים</a:t>
            </a:r>
            <a:endParaRPr sz="3600" b="0" i="0" u="none" strike="noStrike" cap="none">
              <a:solidFill>
                <a:srgbClr val="204559"/>
              </a:solidFill>
              <a:latin typeface="David"/>
              <a:ea typeface="David"/>
              <a:cs typeface="David"/>
              <a:sym typeface="David"/>
            </a:endParaRPr>
          </a:p>
          <a:p>
            <a:pPr marL="0" marR="0" lvl="0" indent="0" algn="ctr" rtl="1">
              <a:lnSpc>
                <a:spcPct val="80000"/>
              </a:lnSpc>
              <a:spcBef>
                <a:spcPts val="0"/>
              </a:spcBef>
              <a:spcAft>
                <a:spcPts val="0"/>
              </a:spcAft>
              <a:buClr>
                <a:schemeClr val="dk1"/>
              </a:buClr>
              <a:buSzPts val="3600"/>
              <a:buFont typeface="Calibri"/>
              <a:buNone/>
            </a:pPr>
            <a:endParaRPr sz="3600" b="1" i="0" u="none" strike="noStrike" cap="none">
              <a:solidFill>
                <a:srgbClr val="204559"/>
              </a:solidFill>
              <a:latin typeface="David"/>
              <a:ea typeface="David"/>
              <a:cs typeface="David"/>
              <a:sym typeface="David"/>
            </a:endParaRPr>
          </a:p>
          <a:p>
            <a:pPr marL="0" marR="0" lvl="0" indent="0" algn="ctr" rtl="1">
              <a:lnSpc>
                <a:spcPct val="80000"/>
              </a:lnSpc>
              <a:spcBef>
                <a:spcPts val="0"/>
              </a:spcBef>
              <a:spcAft>
                <a:spcPts val="0"/>
              </a:spcAft>
              <a:buClr>
                <a:srgbClr val="204559"/>
              </a:buClr>
              <a:buSzPts val="3600"/>
              <a:buFont typeface="David"/>
              <a:buNone/>
            </a:pPr>
            <a:r>
              <a:rPr lang="x-none" sz="3600" b="0" i="0" u="none" strike="noStrike" cap="none">
                <a:solidFill>
                  <a:srgbClr val="204559"/>
                </a:solidFill>
                <a:latin typeface="David"/>
                <a:ea typeface="David"/>
                <a:cs typeface="David"/>
                <a:sym typeface="David"/>
              </a:rPr>
              <a:t>מפגש ראשון</a:t>
            </a:r>
            <a:endParaRPr sz="3600" b="0" i="0" u="none" strike="noStrike" cap="none">
              <a:solidFill>
                <a:srgbClr val="204559"/>
              </a:solidFill>
              <a:latin typeface="David"/>
              <a:ea typeface="David"/>
              <a:cs typeface="David"/>
              <a:sym typeface="David"/>
            </a:endParaRPr>
          </a:p>
        </p:txBody>
      </p:sp>
      <p:cxnSp>
        <p:nvCxnSpPr>
          <p:cNvPr id="92" name="Google Shape;92;p1"/>
          <p:cNvCxnSpPr/>
          <p:nvPr/>
        </p:nvCxnSpPr>
        <p:spPr>
          <a:xfrm>
            <a:off x="1842418" y="4456769"/>
            <a:ext cx="6334062" cy="0"/>
          </a:xfrm>
          <a:prstGeom prst="straightConnector1">
            <a:avLst/>
          </a:prstGeom>
          <a:noFill/>
          <a:ln w="10000" cap="flat" cmpd="sng">
            <a:solidFill>
              <a:srgbClr val="204559"/>
            </a:solidFill>
            <a:prstDash val="solid"/>
            <a:round/>
            <a:headEnd type="none" w="sm" len="sm"/>
            <a:tailEnd type="none" w="sm" len="sm"/>
          </a:ln>
        </p:spPr>
      </p:cxnSp>
      <p:cxnSp>
        <p:nvCxnSpPr>
          <p:cNvPr id="93" name="Google Shape;93;p1"/>
          <p:cNvCxnSpPr/>
          <p:nvPr/>
        </p:nvCxnSpPr>
        <p:spPr>
          <a:xfrm>
            <a:off x="9032875" y="-41275"/>
            <a:ext cx="0" cy="6924675"/>
          </a:xfrm>
          <a:prstGeom prst="straightConnector1">
            <a:avLst/>
          </a:prstGeom>
          <a:noFill/>
          <a:ln w="76200" cap="flat" cmpd="sng">
            <a:solidFill>
              <a:schemeClr val="accent2"/>
            </a:solidFill>
            <a:prstDash val="solid"/>
            <a:round/>
            <a:headEnd type="none" w="sm" len="sm"/>
            <a:tailEnd type="none" w="sm" len="sm"/>
          </a:ln>
        </p:spPr>
      </p:cxnSp>
      <p:pic>
        <p:nvPicPr>
          <p:cNvPr id="94" name="Google Shape;94;p1"/>
          <p:cNvPicPr preferRelativeResize="0"/>
          <p:nvPr/>
        </p:nvPicPr>
        <p:blipFill rotWithShape="1">
          <a:blip r:embed="rId4">
            <a:alphaModFix/>
          </a:blip>
          <a:srcRect l="18367" t="18534" r="25628"/>
          <a:stretch/>
        </p:blipFill>
        <p:spPr>
          <a:xfrm>
            <a:off x="9060171" y="0"/>
            <a:ext cx="315912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845127" y="365760"/>
            <a:ext cx="10515600" cy="640080"/>
          </a:xfrm>
          <a:prstGeom prst="rect">
            <a:avLst/>
          </a:prstGeom>
          <a:noFill/>
          <a:ln>
            <a:noFill/>
          </a:ln>
        </p:spPr>
        <p:txBody>
          <a:bodyPr spcFirstLastPara="1" wrap="square" lIns="91425" tIns="45700" rIns="91425" bIns="45700" anchor="ctr" anchorCtr="0">
            <a:normAutofit fontScale="90000"/>
          </a:bodyPr>
          <a:lstStyle/>
          <a:p>
            <a:pPr marL="0" lvl="0" indent="0" algn="ctr" rtl="1">
              <a:spcBef>
                <a:spcPts val="0"/>
              </a:spcBef>
              <a:spcAft>
                <a:spcPts val="0"/>
              </a:spcAft>
              <a:buClr>
                <a:schemeClr val="dk1"/>
              </a:buClr>
              <a:buSzPts val="3959"/>
              <a:buFont typeface="Calibri"/>
              <a:buNone/>
            </a:pPr>
            <a:br>
              <a:rPr lang="x-none" sz="3959"/>
            </a:br>
            <a:endParaRPr sz="3959"/>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4923"/>
            <a:ext cx="12315463" cy="6938289"/>
          </a:xfrm>
          <a:prstGeom prst="rect">
            <a:avLst/>
          </a:prstGeom>
        </p:spPr>
      </p:pic>
      <p:sp>
        <p:nvSpPr>
          <p:cNvPr id="9" name="Google Shape;148;p7"/>
          <p:cNvSpPr txBox="1"/>
          <p:nvPr/>
        </p:nvSpPr>
        <p:spPr>
          <a:xfrm>
            <a:off x="3337124" y="4215631"/>
            <a:ext cx="5968794" cy="5036819"/>
          </a:xfrm>
          <a:prstGeom prst="rect">
            <a:avLst/>
          </a:prstGeom>
          <a:noFill/>
          <a:ln>
            <a:noFill/>
          </a:ln>
        </p:spPr>
        <p:txBody>
          <a:bodyPr spcFirstLastPara="1" wrap="square" lIns="91425" tIns="45700" rIns="91425" bIns="45700" anchor="t" anchorCtr="0">
            <a:normAutofit/>
          </a:bodyPr>
          <a:lstStyle/>
          <a:p>
            <a:pPr marL="0" marR="0" lvl="0" indent="0" algn="ctr" rtl="1">
              <a:spcBef>
                <a:spcPts val="0"/>
              </a:spcBef>
              <a:spcAft>
                <a:spcPts val="0"/>
              </a:spcAft>
              <a:buClr>
                <a:srgbClr val="204559"/>
              </a:buClr>
              <a:buSzPts val="3600"/>
              <a:buFont typeface="Arial"/>
              <a:buNone/>
            </a:pPr>
            <a:r>
              <a:rPr lang="x-none" sz="3600" b="1" dirty="0">
                <a:solidFill>
                  <a:srgbClr val="204559"/>
                </a:solidFill>
                <a:latin typeface="David"/>
                <a:ea typeface="David"/>
                <a:cs typeface="David"/>
                <a:sym typeface="David"/>
              </a:rPr>
              <a:t>אני מרגישה/ה הורה טוב כש...</a:t>
            </a:r>
            <a:endParaRPr lang="he-IL" sz="3600" b="1" dirty="0">
              <a:solidFill>
                <a:srgbClr val="204559"/>
              </a:solidFill>
              <a:latin typeface="David"/>
              <a:ea typeface="David"/>
              <a:cs typeface="David"/>
              <a:sym typeface="David"/>
            </a:endParaRPr>
          </a:p>
          <a:p>
            <a:pPr marL="0" marR="0" lvl="0" indent="0" algn="ctr" rtl="1">
              <a:spcBef>
                <a:spcPts val="720"/>
              </a:spcBef>
              <a:spcAft>
                <a:spcPts val="0"/>
              </a:spcAft>
              <a:buClr>
                <a:srgbClr val="204559"/>
              </a:buClr>
              <a:buSzPts val="3600"/>
              <a:buFont typeface="Arial"/>
              <a:buNone/>
            </a:pPr>
            <a:r>
              <a:rPr lang="x-none" sz="3600" b="1" dirty="0">
                <a:solidFill>
                  <a:srgbClr val="204559"/>
                </a:solidFill>
                <a:latin typeface="David"/>
                <a:ea typeface="David"/>
                <a:cs typeface="David"/>
                <a:sym typeface="David"/>
              </a:rPr>
              <a:t>או</a:t>
            </a:r>
            <a:endParaRPr lang="he-IL" sz="3600" b="1" dirty="0">
              <a:solidFill>
                <a:srgbClr val="204559"/>
              </a:solidFill>
              <a:latin typeface="David"/>
              <a:ea typeface="David"/>
              <a:cs typeface="David"/>
              <a:sym typeface="David"/>
            </a:endParaRPr>
          </a:p>
          <a:p>
            <a:pPr marL="0" marR="0" lvl="0" indent="0" algn="ctr" rtl="1">
              <a:spcBef>
                <a:spcPts val="720"/>
              </a:spcBef>
              <a:spcAft>
                <a:spcPts val="0"/>
              </a:spcAft>
              <a:buClr>
                <a:srgbClr val="204559"/>
              </a:buClr>
              <a:buSzPts val="3600"/>
              <a:buFont typeface="Arial"/>
              <a:buNone/>
            </a:pPr>
            <a:r>
              <a:rPr lang="x-none" sz="3600" b="1" dirty="0">
                <a:solidFill>
                  <a:srgbClr val="204559"/>
                </a:solidFill>
                <a:latin typeface="David"/>
                <a:ea typeface="David"/>
                <a:cs typeface="David"/>
                <a:sym typeface="David"/>
              </a:rPr>
              <a:t>להיות הורה טוב </a:t>
            </a:r>
            <a:r>
              <a:rPr lang="he-IL" sz="3600" b="1" dirty="0">
                <a:solidFill>
                  <a:srgbClr val="204559"/>
                </a:solidFill>
                <a:latin typeface="David"/>
                <a:ea typeface="David"/>
                <a:cs typeface="David"/>
                <a:sym typeface="David"/>
              </a:rPr>
              <a:t>זה</a:t>
            </a:r>
            <a:r>
              <a:rPr lang="x-none" sz="3600" b="1" dirty="0">
                <a:solidFill>
                  <a:srgbClr val="204559"/>
                </a:solidFill>
                <a:latin typeface="David"/>
                <a:ea typeface="David"/>
                <a:cs typeface="David"/>
                <a:sym typeface="David"/>
              </a:rPr>
              <a:t> ...  </a:t>
            </a:r>
            <a:endParaRPr dirty="0"/>
          </a:p>
          <a:p>
            <a:pPr lvl="0" algn="ctr" rtl="1">
              <a:spcBef>
                <a:spcPts val="720"/>
              </a:spcBef>
              <a:buClr>
                <a:schemeClr val="dk1"/>
              </a:buClr>
              <a:buSzPts val="3600"/>
            </a:pPr>
            <a:endParaRPr lang="en-US" sz="2400" dirty="0">
              <a:solidFill>
                <a:srgbClr val="204559"/>
              </a:solidFill>
              <a:latin typeface="David"/>
              <a:ea typeface="David"/>
              <a:cs typeface="David"/>
              <a:sym typeface="David"/>
            </a:endParaRPr>
          </a:p>
          <a:p>
            <a:pPr lvl="0" algn="ctr" rtl="1">
              <a:spcBef>
                <a:spcPts val="720"/>
              </a:spcBef>
              <a:buClr>
                <a:schemeClr val="dk1"/>
              </a:buClr>
              <a:buSzPts val="3600"/>
            </a:pPr>
            <a:endParaRPr lang="en-US" sz="2400" dirty="0">
              <a:solidFill>
                <a:srgbClr val="204559"/>
              </a:solidFill>
              <a:latin typeface="David"/>
              <a:ea typeface="David"/>
              <a:cs typeface="David"/>
              <a:sym typeface="David"/>
            </a:endParaRPr>
          </a:p>
          <a:p>
            <a:pPr marL="0" marR="0" lvl="0" indent="0" algn="ctr" rtl="1">
              <a:spcBef>
                <a:spcPts val="640"/>
              </a:spcBef>
              <a:spcAft>
                <a:spcPts val="0"/>
              </a:spcAft>
              <a:buClr>
                <a:schemeClr val="dk1"/>
              </a:buClr>
              <a:buSzPts val="3200"/>
              <a:buFont typeface="Arial"/>
              <a:buNone/>
            </a:pPr>
            <a:endParaRPr sz="3200" dirty="0">
              <a:solidFill>
                <a:schemeClr val="dk1"/>
              </a:solidFill>
              <a:latin typeface="David"/>
              <a:ea typeface="David"/>
              <a:cs typeface="David"/>
              <a:sym typeface="David"/>
            </a:endParaRPr>
          </a:p>
          <a:p>
            <a:pPr marL="0" marR="0" lvl="0" indent="0" algn="r" rtl="1">
              <a:spcBef>
                <a:spcPts val="640"/>
              </a:spcBef>
              <a:spcAft>
                <a:spcPts val="0"/>
              </a:spcAft>
              <a:buClr>
                <a:schemeClr val="dk1"/>
              </a:buClr>
              <a:buSzPts val="3200"/>
              <a:buFont typeface="Arial"/>
              <a:buNone/>
            </a:pPr>
            <a:r>
              <a:rPr lang="x-none" sz="3200" dirty="0">
                <a:solidFill>
                  <a:schemeClr val="dk1"/>
                </a:solidFill>
                <a:latin typeface="David"/>
                <a:ea typeface="David"/>
                <a:cs typeface="David"/>
                <a:sym typeface="David"/>
              </a:rPr>
              <a:t>                                  </a:t>
            </a:r>
            <a:endParaRPr dirty="0"/>
          </a:p>
          <a:p>
            <a:pPr marL="0" marR="0" lvl="0" indent="0" algn="r" rtl="1">
              <a:spcBef>
                <a:spcPts val="640"/>
              </a:spcBef>
              <a:spcAft>
                <a:spcPts val="0"/>
              </a:spcAft>
              <a:buClr>
                <a:schemeClr val="dk1"/>
              </a:buClr>
              <a:buSzPts val="3200"/>
              <a:buFont typeface="Arial"/>
              <a:buNone/>
            </a:pPr>
            <a:endParaRPr sz="3200" dirty="0">
              <a:solidFill>
                <a:schemeClr val="dk1"/>
              </a:solidFill>
              <a:latin typeface="David"/>
              <a:ea typeface="David"/>
              <a:cs typeface="David"/>
              <a:sym typeface="David"/>
            </a:endParaRPr>
          </a:p>
        </p:txBody>
      </p:sp>
    </p:spTree>
    <p:extLst>
      <p:ext uri="{BB962C8B-B14F-4D97-AF65-F5344CB8AC3E}">
        <p14:creationId xmlns:p14="http://schemas.microsoft.com/office/powerpoint/2010/main" val="8788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txBox="1"/>
          <p:nvPr/>
        </p:nvSpPr>
        <p:spPr>
          <a:xfrm>
            <a:off x="797616" y="407285"/>
            <a:ext cx="8014931" cy="151612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5400"/>
              <a:buFont typeface="Calibri"/>
              <a:buNone/>
            </a:pPr>
            <a:endParaRPr sz="5400">
              <a:solidFill>
                <a:schemeClr val="accent2"/>
              </a:solidFill>
              <a:latin typeface="David"/>
              <a:ea typeface="David"/>
              <a:cs typeface="David"/>
              <a:sym typeface="David"/>
            </a:endParaRPr>
          </a:p>
        </p:txBody>
      </p:sp>
      <p:pic>
        <p:nvPicPr>
          <p:cNvPr id="186" name="Google Shape;186;p11"/>
          <p:cNvPicPr preferRelativeResize="0"/>
          <p:nvPr/>
        </p:nvPicPr>
        <p:blipFill rotWithShape="1">
          <a:blip r:embed="rId3">
            <a:alphaModFix/>
          </a:blip>
          <a:srcRect/>
          <a:stretch/>
        </p:blipFill>
        <p:spPr>
          <a:xfrm>
            <a:off x="114979" y="5919262"/>
            <a:ext cx="1911046" cy="845454"/>
          </a:xfrm>
          <a:prstGeom prst="rect">
            <a:avLst/>
          </a:prstGeom>
          <a:noFill/>
          <a:ln>
            <a:noFill/>
          </a:ln>
        </p:spPr>
      </p:pic>
      <p:sp>
        <p:nvSpPr>
          <p:cNvPr id="187" name="Google Shape;187;p11"/>
          <p:cNvSpPr txBox="1">
            <a:spLocks noGrp="1"/>
          </p:cNvSpPr>
          <p:nvPr>
            <p:ph type="body" idx="1"/>
          </p:nvPr>
        </p:nvSpPr>
        <p:spPr>
          <a:xfrm>
            <a:off x="409433" y="1977903"/>
            <a:ext cx="8160134" cy="4351338"/>
          </a:xfrm>
          <a:prstGeom prst="rect">
            <a:avLst/>
          </a:prstGeom>
          <a:noFill/>
          <a:ln>
            <a:noFill/>
          </a:ln>
        </p:spPr>
        <p:txBody>
          <a:bodyPr spcFirstLastPara="1" wrap="square" lIns="91425" tIns="45700" rIns="91425" bIns="45700" anchor="t" anchorCtr="0">
            <a:noAutofit/>
          </a:bodyPr>
          <a:lstStyle/>
          <a:p>
            <a:pPr marL="342900" lvl="0" indent="-139700" algn="r" rtl="1">
              <a:lnSpc>
                <a:spcPct val="100000"/>
              </a:lnSpc>
              <a:spcBef>
                <a:spcPts val="0"/>
              </a:spcBef>
              <a:spcAft>
                <a:spcPts val="0"/>
              </a:spcAft>
              <a:buClr>
                <a:schemeClr val="accent2"/>
              </a:buClr>
              <a:buSzPts val="3200"/>
              <a:buFont typeface="Noto Sans Symbols"/>
              <a:buNone/>
            </a:pPr>
            <a:endParaRPr sz="3200">
              <a:solidFill>
                <a:srgbClr val="204559"/>
              </a:solidFill>
              <a:latin typeface="David"/>
              <a:ea typeface="David"/>
              <a:cs typeface="David"/>
              <a:sym typeface="David"/>
            </a:endParaRPr>
          </a:p>
          <a:p>
            <a:pPr marL="45720" lvl="0" indent="0" algn="r" rtl="1">
              <a:spcBef>
                <a:spcPts val="640"/>
              </a:spcBef>
              <a:spcAft>
                <a:spcPts val="0"/>
              </a:spcAft>
              <a:buClr>
                <a:schemeClr val="accent2"/>
              </a:buClr>
              <a:buSzPts val="3200"/>
              <a:buNone/>
            </a:pPr>
            <a:endParaRPr sz="3200">
              <a:solidFill>
                <a:srgbClr val="204559"/>
              </a:solidFill>
              <a:latin typeface="David"/>
              <a:ea typeface="David"/>
              <a:cs typeface="David"/>
              <a:sym typeface="David"/>
            </a:endParaRPr>
          </a:p>
          <a:p>
            <a:pPr marL="45720" lvl="0" indent="0" algn="r" rtl="1">
              <a:spcBef>
                <a:spcPts val="640"/>
              </a:spcBef>
              <a:spcAft>
                <a:spcPts val="0"/>
              </a:spcAft>
              <a:buClr>
                <a:schemeClr val="accent2"/>
              </a:buClr>
              <a:buSzPts val="3200"/>
              <a:buNone/>
            </a:pPr>
            <a:endParaRPr sz="3200">
              <a:solidFill>
                <a:srgbClr val="204559"/>
              </a:solidFill>
              <a:latin typeface="David"/>
              <a:ea typeface="David"/>
              <a:cs typeface="David"/>
              <a:sym typeface="David"/>
            </a:endParaRPr>
          </a:p>
        </p:txBody>
      </p:sp>
      <p:pic>
        <p:nvPicPr>
          <p:cNvPr id="188" name="Google Shape;188;p11"/>
          <p:cNvPicPr preferRelativeResize="0"/>
          <p:nvPr/>
        </p:nvPicPr>
        <p:blipFill rotWithShape="1">
          <a:blip r:embed="rId4">
            <a:alphaModFix/>
          </a:blip>
          <a:srcRect l="12757"/>
          <a:stretch/>
        </p:blipFill>
        <p:spPr>
          <a:xfrm>
            <a:off x="0" y="-965971"/>
            <a:ext cx="12191999" cy="8132288"/>
          </a:xfrm>
          <a:prstGeom prst="rect">
            <a:avLst/>
          </a:prstGeom>
          <a:noFill/>
          <a:ln>
            <a:noFill/>
          </a:ln>
        </p:spPr>
      </p:pic>
      <p:sp>
        <p:nvSpPr>
          <p:cNvPr id="189" name="Google Shape;189;p11"/>
          <p:cNvSpPr txBox="1">
            <a:spLocks noGrp="1"/>
          </p:cNvSpPr>
          <p:nvPr>
            <p:ph type="title"/>
          </p:nvPr>
        </p:nvSpPr>
        <p:spPr>
          <a:xfrm>
            <a:off x="-1122256" y="385923"/>
            <a:ext cx="8728726" cy="2313009"/>
          </a:xfrm>
          <a:prstGeom prst="rect">
            <a:avLst/>
          </a:prstGeom>
          <a:noFill/>
          <a:ln>
            <a:noFill/>
          </a:ln>
        </p:spPr>
        <p:txBody>
          <a:bodyPr spcFirstLastPara="1" wrap="square" lIns="91425" tIns="45700" rIns="91425" bIns="45700" anchor="ctr" anchorCtr="0">
            <a:normAutofit fontScale="90000"/>
          </a:bodyPr>
          <a:lstStyle/>
          <a:p>
            <a:pPr marL="0" lvl="0" indent="0" algn="ctr" rtl="1">
              <a:spcBef>
                <a:spcPts val="0"/>
              </a:spcBef>
              <a:spcAft>
                <a:spcPts val="0"/>
              </a:spcAft>
              <a:buClr>
                <a:schemeClr val="accent2"/>
              </a:buClr>
              <a:buSzPts val="3959"/>
              <a:buFont typeface="David"/>
              <a:buNone/>
            </a:pPr>
            <a:r>
              <a:rPr lang="x-none" sz="3959">
                <a:solidFill>
                  <a:schemeClr val="accent2"/>
                </a:solidFill>
                <a:latin typeface="David"/>
                <a:ea typeface="David"/>
                <a:cs typeface="David"/>
                <a:sym typeface="David"/>
              </a:rPr>
              <a:t>סיבוכים</a:t>
            </a:r>
            <a:br>
              <a:rPr lang="x-none" sz="3959">
                <a:solidFill>
                  <a:schemeClr val="accent2"/>
                </a:solidFill>
                <a:latin typeface="David"/>
                <a:ea typeface="David"/>
                <a:cs typeface="David"/>
                <a:sym typeface="David"/>
              </a:rPr>
            </a:br>
            <a:r>
              <a:rPr lang="x-none" sz="3959">
                <a:solidFill>
                  <a:schemeClr val="accent2"/>
                </a:solidFill>
                <a:latin typeface="David"/>
                <a:ea typeface="David"/>
                <a:cs typeface="David"/>
                <a:sym typeface="David"/>
              </a:rPr>
              <a:t>בשדה היחסים</a:t>
            </a:r>
            <a:br>
              <a:rPr lang="x-none" sz="3959">
                <a:solidFill>
                  <a:schemeClr val="accent2"/>
                </a:solidFill>
                <a:latin typeface="David"/>
                <a:ea typeface="David"/>
                <a:cs typeface="David"/>
                <a:sym typeface="David"/>
              </a:rPr>
            </a:br>
            <a:br>
              <a:rPr lang="x-none" sz="3959">
                <a:solidFill>
                  <a:schemeClr val="accent2"/>
                </a:solidFill>
                <a:latin typeface="David"/>
                <a:ea typeface="David"/>
                <a:cs typeface="David"/>
                <a:sym typeface="David"/>
              </a:rPr>
            </a:br>
            <a:endParaRPr sz="3959">
              <a:solidFill>
                <a:schemeClr val="accent2"/>
              </a:solidFill>
              <a:latin typeface="David"/>
              <a:ea typeface="David"/>
              <a:cs typeface="David"/>
              <a:sym typeface="Davi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2" descr="×ª××¦××ª ×ª××× × ×¢×××¨ âªpendulum swingâ¬â"/>
          <p:cNvPicPr preferRelativeResize="0"/>
          <p:nvPr/>
        </p:nvPicPr>
        <p:blipFill rotWithShape="1">
          <a:blip r:embed="rId3">
            <a:alphaModFix/>
          </a:blip>
          <a:srcRect/>
          <a:stretch/>
        </p:blipFill>
        <p:spPr>
          <a:xfrm>
            <a:off x="4537043" y="2681823"/>
            <a:ext cx="3313176" cy="2294681"/>
          </a:xfrm>
          <a:prstGeom prst="rect">
            <a:avLst/>
          </a:prstGeom>
          <a:noFill/>
          <a:ln>
            <a:noFill/>
          </a:ln>
        </p:spPr>
      </p:pic>
      <p:sp>
        <p:nvSpPr>
          <p:cNvPr id="196" name="Google Shape;196;p12"/>
          <p:cNvSpPr txBox="1"/>
          <p:nvPr/>
        </p:nvSpPr>
        <p:spPr>
          <a:xfrm>
            <a:off x="7781635" y="3550984"/>
            <a:ext cx="3911600"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3200">
                <a:solidFill>
                  <a:schemeClr val="lt1"/>
                </a:solidFill>
                <a:latin typeface="David"/>
                <a:ea typeface="David"/>
                <a:cs typeface="David"/>
                <a:sym typeface="David"/>
              </a:rPr>
              <a:t>ילד, מה אתה יכול לעשות בשבילי?</a:t>
            </a:r>
            <a:endParaRPr/>
          </a:p>
        </p:txBody>
      </p:sp>
      <p:sp>
        <p:nvSpPr>
          <p:cNvPr id="197" name="Google Shape;197;p12"/>
          <p:cNvSpPr txBox="1"/>
          <p:nvPr/>
        </p:nvSpPr>
        <p:spPr>
          <a:xfrm>
            <a:off x="441761" y="3550984"/>
            <a:ext cx="4142793"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3200">
                <a:solidFill>
                  <a:schemeClr val="lt1"/>
                </a:solidFill>
                <a:latin typeface="David"/>
                <a:ea typeface="David"/>
                <a:cs typeface="David"/>
                <a:sym typeface="David"/>
              </a:rPr>
              <a:t>ילד, מה אני יכול לעשות </a:t>
            </a:r>
            <a:endParaRPr/>
          </a:p>
          <a:p>
            <a:pPr marL="0" marR="0" lvl="0" indent="0" algn="ctr" rtl="1">
              <a:spcBef>
                <a:spcPts val="0"/>
              </a:spcBef>
              <a:spcAft>
                <a:spcPts val="0"/>
              </a:spcAft>
              <a:buNone/>
            </a:pPr>
            <a:r>
              <a:rPr lang="x-none" sz="3200">
                <a:solidFill>
                  <a:schemeClr val="lt1"/>
                </a:solidFill>
                <a:latin typeface="David"/>
                <a:ea typeface="David"/>
                <a:cs typeface="David"/>
                <a:sym typeface="David"/>
              </a:rPr>
              <a:t>בשבילך?</a:t>
            </a:r>
            <a:endParaRPr/>
          </a:p>
        </p:txBody>
      </p:sp>
      <p:pic>
        <p:nvPicPr>
          <p:cNvPr id="198" name="Google Shape;198;p12"/>
          <p:cNvPicPr preferRelativeResize="0"/>
          <p:nvPr/>
        </p:nvPicPr>
        <p:blipFill rotWithShape="1">
          <a:blip r:embed="rId4">
            <a:alphaModFix/>
          </a:blip>
          <a:srcRect/>
          <a:stretch/>
        </p:blipFill>
        <p:spPr>
          <a:xfrm>
            <a:off x="115682" y="5920435"/>
            <a:ext cx="1988016" cy="879506"/>
          </a:xfrm>
          <a:prstGeom prst="rect">
            <a:avLst/>
          </a:prstGeom>
          <a:noFill/>
          <a:ln>
            <a:noFill/>
          </a:ln>
        </p:spPr>
      </p:pic>
      <p:pic>
        <p:nvPicPr>
          <p:cNvPr id="199" name="Google Shape;199;p12"/>
          <p:cNvPicPr preferRelativeResize="0"/>
          <p:nvPr/>
        </p:nvPicPr>
        <p:blipFill rotWithShape="1">
          <a:blip r:embed="rId5">
            <a:alphaModFix/>
          </a:blip>
          <a:srcRect/>
          <a:stretch/>
        </p:blipFill>
        <p:spPr>
          <a:xfrm>
            <a:off x="8871041" y="1426906"/>
            <a:ext cx="1732788" cy="171905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00" name="Google Shape;200;p12"/>
          <p:cNvPicPr preferRelativeResize="0"/>
          <p:nvPr/>
        </p:nvPicPr>
        <p:blipFill rotWithShape="1">
          <a:blip r:embed="rId6">
            <a:alphaModFix/>
          </a:blip>
          <a:srcRect/>
          <a:stretch/>
        </p:blipFill>
        <p:spPr>
          <a:xfrm>
            <a:off x="1749585" y="1426906"/>
            <a:ext cx="1780590" cy="171905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201" name="Google Shape;201;p12"/>
          <p:cNvSpPr/>
          <p:nvPr/>
        </p:nvSpPr>
        <p:spPr>
          <a:xfrm>
            <a:off x="5413702" y="5281897"/>
            <a:ext cx="1559859" cy="799014"/>
          </a:xfrm>
          <a:prstGeom prst="leftArrow">
            <a:avLst>
              <a:gd name="adj1" fmla="val 50000"/>
              <a:gd name="adj2" fmla="val 50000"/>
            </a:avLst>
          </a:prstGeom>
          <a:solidFill>
            <a:srgbClr val="EB977C"/>
          </a:solidFill>
          <a:ln w="19050" cap="flat" cmpd="sng">
            <a:solidFill>
              <a:srgbClr val="2F64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306786"/>
              </a:buClr>
              <a:buSzPts val="3959"/>
              <a:buFont typeface="Calibri"/>
              <a:buNone/>
            </a:pPr>
            <a:br>
              <a:rPr lang="x-none" sz="3959" b="1">
                <a:solidFill>
                  <a:srgbClr val="306786"/>
                </a:solidFill>
              </a:rPr>
            </a:br>
            <a:r>
              <a:rPr lang="x-none" sz="3959" b="1">
                <a:solidFill>
                  <a:srgbClr val="306786"/>
                </a:solidFill>
              </a:rPr>
              <a:t> </a:t>
            </a:r>
            <a:endParaRPr sz="3959" b="1">
              <a:solidFill>
                <a:srgbClr val="306786"/>
              </a:solidFill>
            </a:endParaRPr>
          </a:p>
        </p:txBody>
      </p:sp>
      <p:pic>
        <p:nvPicPr>
          <p:cNvPr id="228" name="Google Shape;228;p15"/>
          <p:cNvPicPr preferRelativeResize="0"/>
          <p:nvPr/>
        </p:nvPicPr>
        <p:blipFill rotWithShape="1">
          <a:blip r:embed="rId3">
            <a:alphaModFix/>
          </a:blip>
          <a:srcRect t="1349" r="1"/>
          <a:stretch/>
        </p:blipFill>
        <p:spPr>
          <a:xfrm>
            <a:off x="2841075" y="549770"/>
            <a:ext cx="6916329" cy="55778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6"/>
          <p:cNvSpPr txBox="1">
            <a:spLocks noGrp="1"/>
          </p:cNvSpPr>
          <p:nvPr>
            <p:ph type="title"/>
          </p:nvPr>
        </p:nvSpPr>
        <p:spPr>
          <a:xfrm>
            <a:off x="609600" y="225653"/>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chemeClr val="accent2"/>
              </a:buClr>
              <a:buSzPts val="4400"/>
              <a:buFont typeface="David"/>
              <a:buNone/>
            </a:pPr>
            <a:r>
              <a:rPr lang="x-none">
                <a:solidFill>
                  <a:schemeClr val="accent2"/>
                </a:solidFill>
                <a:latin typeface="David"/>
                <a:ea typeface="David"/>
                <a:cs typeface="David"/>
                <a:sym typeface="David"/>
              </a:rPr>
              <a:t>צפייה משותפת</a:t>
            </a:r>
            <a:endParaRPr>
              <a:solidFill>
                <a:schemeClr val="accent2"/>
              </a:solidFill>
              <a:latin typeface="David"/>
              <a:ea typeface="David"/>
              <a:cs typeface="David"/>
              <a:sym typeface="David"/>
            </a:endParaRPr>
          </a:p>
        </p:txBody>
      </p:sp>
      <p:sp>
        <p:nvSpPr>
          <p:cNvPr id="234" name="Google Shape;234;p16"/>
          <p:cNvSpPr txBox="1">
            <a:spLocks noGrp="1"/>
          </p:cNvSpPr>
          <p:nvPr>
            <p:ph type="body" idx="1"/>
          </p:nvPr>
        </p:nvSpPr>
        <p:spPr>
          <a:xfrm>
            <a:off x="609600" y="2075214"/>
            <a:ext cx="10972800" cy="4525963"/>
          </a:xfrm>
          <a:prstGeom prst="rect">
            <a:avLst/>
          </a:prstGeom>
          <a:noFill/>
          <a:ln>
            <a:noFill/>
          </a:ln>
        </p:spPr>
        <p:txBody>
          <a:bodyPr spcFirstLastPara="1" wrap="square" lIns="91425" tIns="45700" rIns="91425" bIns="45700" anchor="t" anchorCtr="0">
            <a:normAutofit/>
          </a:bodyPr>
          <a:lstStyle/>
          <a:p>
            <a:pPr marL="342900" lvl="0" indent="-342900" algn="r" rtl="1">
              <a:spcBef>
                <a:spcPts val="0"/>
              </a:spcBef>
              <a:spcAft>
                <a:spcPts val="0"/>
              </a:spcAft>
              <a:buClr>
                <a:schemeClr val="accent1"/>
              </a:buClr>
              <a:buSzPts val="3200"/>
              <a:buChar char="•"/>
            </a:pPr>
            <a:r>
              <a:rPr lang="x-none" sz="2400" u="sng" dirty="0">
                <a:solidFill>
                  <a:schemeClr val="accent1"/>
                </a:solidFill>
                <a:latin typeface="David"/>
                <a:ea typeface="David"/>
                <a:cs typeface="David"/>
                <a:sym typeface="David"/>
                <a:hlinkClick r:id="rId3">
                  <a:extLst>
                    <a:ext uri="{A12FA001-AC4F-418D-AE19-62706E023703}">
                      <ahyp:hlinkClr xmlns:ahyp="http://schemas.microsoft.com/office/drawing/2018/hyperlinkcolor" val="tx"/>
                    </a:ext>
                  </a:extLst>
                </a:hlinkClick>
              </a:rPr>
              <a:t>https://www.youtube.com/watch?v=TE1qTfdCCzc&amp;list=PLme2rW3aRyiien7qMi9iXXmMVhQaPffcN&amp;ab_channel=%D7%90%D7%A8%D7%A5%D7%A0%D7%94%D7%93%D7%A8%D7%AA</a:t>
            </a:r>
            <a:r>
              <a:rPr lang="x-none" sz="2400" dirty="0">
                <a:solidFill>
                  <a:schemeClr val="accent1"/>
                </a:solidFill>
                <a:latin typeface="David"/>
                <a:ea typeface="David"/>
                <a:cs typeface="David"/>
                <a:sym typeface="David"/>
              </a:rPr>
              <a:t> </a:t>
            </a:r>
            <a:r>
              <a:rPr lang="he-IL" sz="2400" dirty="0">
                <a:solidFill>
                  <a:schemeClr val="accent1"/>
                </a:solidFill>
                <a:latin typeface="David"/>
                <a:ea typeface="David"/>
                <a:cs typeface="David"/>
                <a:sym typeface="David"/>
              </a:rPr>
              <a:t> ( צפייה </a:t>
            </a:r>
            <a:r>
              <a:rPr lang="x-none" sz="2400" dirty="0">
                <a:solidFill>
                  <a:schemeClr val="accent1"/>
                </a:solidFill>
                <a:latin typeface="David"/>
                <a:ea typeface="David"/>
                <a:cs typeface="David"/>
                <a:sym typeface="David"/>
              </a:rPr>
              <a:t>עד 00:39</a:t>
            </a:r>
            <a:r>
              <a:rPr lang="he-IL" sz="2400" dirty="0">
                <a:solidFill>
                  <a:schemeClr val="accent1"/>
                </a:solidFill>
                <a:latin typeface="David"/>
                <a:ea typeface="David"/>
                <a:cs typeface="David"/>
                <a:sym typeface="David"/>
              </a:rPr>
              <a:t>)</a:t>
            </a:r>
            <a:endParaRPr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txBox="1">
            <a:spLocks noGrp="1"/>
          </p:cNvSpPr>
          <p:nvPr>
            <p:ph type="title"/>
          </p:nvPr>
        </p:nvSpPr>
        <p:spPr>
          <a:xfrm>
            <a:off x="609600" y="71442"/>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AB3C19"/>
              </a:buClr>
              <a:buSzPts val="4400"/>
              <a:buFont typeface="David"/>
              <a:buNone/>
            </a:pPr>
            <a:r>
              <a:rPr lang="x-none" b="1">
                <a:solidFill>
                  <a:srgbClr val="AB3C19"/>
                </a:solidFill>
                <a:latin typeface="David"/>
                <a:ea typeface="David"/>
                <a:cs typeface="David"/>
                <a:sym typeface="David"/>
              </a:rPr>
              <a:t>מודל החסך הרגשי</a:t>
            </a:r>
            <a:endParaRPr/>
          </a:p>
        </p:txBody>
      </p:sp>
      <p:pic>
        <p:nvPicPr>
          <p:cNvPr id="208" name="Google Shape;208;p13"/>
          <p:cNvPicPr preferRelativeResize="0">
            <a:picLocks noGrp="1"/>
          </p:cNvPicPr>
          <p:nvPr>
            <p:ph type="body" idx="1"/>
          </p:nvPr>
        </p:nvPicPr>
        <p:blipFill rotWithShape="1">
          <a:blip r:embed="rId3">
            <a:alphaModFix/>
          </a:blip>
          <a:srcRect/>
          <a:stretch/>
        </p:blipFill>
        <p:spPr>
          <a:xfrm>
            <a:off x="3087915" y="1492347"/>
            <a:ext cx="6302829" cy="4239402"/>
          </a:xfrm>
          <a:prstGeom prst="rect">
            <a:avLst/>
          </a:prstGeom>
          <a:solidFill>
            <a:srgbClr val="ECECEC"/>
          </a:solidFill>
          <a:ln w="28575" cap="rnd" cmpd="sng">
            <a:solidFill>
              <a:srgbClr val="204559"/>
            </a:solidFill>
            <a:prstDash val="solid"/>
            <a:round/>
            <a:headEnd type="none" w="sm" len="sm"/>
            <a:tailEnd type="none" w="sm" len="sm"/>
          </a:ln>
          <a:effectLst>
            <a:outerShdw blurRad="50000" algn="tl" rotWithShape="0">
              <a:srgbClr val="000000">
                <a:alpha val="40784"/>
              </a:srgbClr>
            </a:outerShdw>
          </a:effectLst>
        </p:spPr>
      </p:pic>
      <p:pic>
        <p:nvPicPr>
          <p:cNvPr id="209" name="Google Shape;209;p13"/>
          <p:cNvPicPr preferRelativeResize="0"/>
          <p:nvPr/>
        </p:nvPicPr>
        <p:blipFill rotWithShape="1">
          <a:blip r:embed="rId4">
            <a:alphaModFix/>
          </a:blip>
          <a:srcRect/>
          <a:stretch/>
        </p:blipFill>
        <p:spPr>
          <a:xfrm>
            <a:off x="115682" y="5920435"/>
            <a:ext cx="1988016" cy="8795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4"/>
          <p:cNvSpPr txBox="1">
            <a:spLocks noGrp="1"/>
          </p:cNvSpPr>
          <p:nvPr>
            <p:ph type="title"/>
          </p:nvPr>
        </p:nvSpPr>
        <p:spPr>
          <a:xfrm>
            <a:off x="667656" y="114984"/>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AB3C19"/>
              </a:buClr>
              <a:buSzPts val="4400"/>
              <a:buFont typeface="David"/>
              <a:buNone/>
            </a:pPr>
            <a:r>
              <a:rPr lang="x-none" sz="4400" b="1">
                <a:solidFill>
                  <a:srgbClr val="AB3C19"/>
                </a:solidFill>
                <a:latin typeface="David"/>
                <a:ea typeface="David"/>
                <a:cs typeface="David"/>
                <a:sym typeface="David"/>
              </a:rPr>
              <a:t>שיבוש מודל החסך הרגשי</a:t>
            </a:r>
            <a:endParaRPr sz="4400" b="1">
              <a:solidFill>
                <a:srgbClr val="AB3C19"/>
              </a:solidFill>
              <a:latin typeface="David"/>
              <a:ea typeface="David"/>
              <a:cs typeface="David"/>
              <a:sym typeface="David"/>
            </a:endParaRPr>
          </a:p>
        </p:txBody>
      </p:sp>
      <p:pic>
        <p:nvPicPr>
          <p:cNvPr id="216" name="Google Shape;216;p14"/>
          <p:cNvPicPr preferRelativeResize="0"/>
          <p:nvPr/>
        </p:nvPicPr>
        <p:blipFill rotWithShape="1">
          <a:blip r:embed="rId3">
            <a:alphaModFix/>
          </a:blip>
          <a:srcRect l="-839" b="10936"/>
          <a:stretch/>
        </p:blipFill>
        <p:spPr>
          <a:xfrm>
            <a:off x="2146296" y="1255268"/>
            <a:ext cx="8305800" cy="4702289"/>
          </a:xfrm>
          <a:prstGeom prst="rect">
            <a:avLst/>
          </a:prstGeom>
          <a:solidFill>
            <a:srgbClr val="ECECEC"/>
          </a:solidFill>
          <a:ln w="28575" cap="rnd" cmpd="sng">
            <a:solidFill>
              <a:srgbClr val="204559"/>
            </a:solidFill>
            <a:prstDash val="solid"/>
            <a:round/>
            <a:headEnd type="none" w="sm" len="sm"/>
            <a:tailEnd type="none" w="sm" len="sm"/>
          </a:ln>
          <a:effectLst>
            <a:outerShdw blurRad="50000" algn="tl" rotWithShape="0">
              <a:srgbClr val="000000">
                <a:alpha val="40784"/>
              </a:srgbClr>
            </a:outerShdw>
          </a:effectLst>
        </p:spPr>
      </p:pic>
      <p:sp>
        <p:nvSpPr>
          <p:cNvPr id="217" name="Google Shape;217;p14"/>
          <p:cNvSpPr/>
          <p:nvPr/>
        </p:nvSpPr>
        <p:spPr>
          <a:xfrm>
            <a:off x="2427268" y="1377939"/>
            <a:ext cx="3134312" cy="499228"/>
          </a:xfrm>
          <a:prstGeom prst="flowChartProcess">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14"/>
          <p:cNvSpPr txBox="1"/>
          <p:nvPr/>
        </p:nvSpPr>
        <p:spPr>
          <a:xfrm>
            <a:off x="2106312" y="1327838"/>
            <a:ext cx="3310128" cy="52322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2800" b="1">
                <a:solidFill>
                  <a:schemeClr val="dk1"/>
                </a:solidFill>
                <a:latin typeface="Calibri"/>
                <a:ea typeface="Calibri"/>
                <a:cs typeface="Calibri"/>
                <a:sym typeface="Calibri"/>
              </a:rPr>
              <a:t>המון </a:t>
            </a:r>
            <a:r>
              <a:rPr lang="x-none" sz="2800">
                <a:solidFill>
                  <a:schemeClr val="dk1"/>
                </a:solidFill>
                <a:latin typeface="Calibri"/>
                <a:ea typeface="Calibri"/>
                <a:cs typeface="Calibri"/>
                <a:sym typeface="Calibri"/>
              </a:rPr>
              <a:t>חוויות נעימות</a:t>
            </a:r>
            <a:endParaRPr sz="2800">
              <a:solidFill>
                <a:schemeClr val="dk1"/>
              </a:solidFill>
              <a:latin typeface="Calibri"/>
              <a:ea typeface="Calibri"/>
              <a:cs typeface="Calibri"/>
              <a:sym typeface="Calibri"/>
            </a:endParaRPr>
          </a:p>
        </p:txBody>
      </p:sp>
      <p:sp>
        <p:nvSpPr>
          <p:cNvPr id="219" name="Google Shape;219;p14"/>
          <p:cNvSpPr/>
          <p:nvPr/>
        </p:nvSpPr>
        <p:spPr>
          <a:xfrm>
            <a:off x="5903718" y="3434089"/>
            <a:ext cx="1541526" cy="2388492"/>
          </a:xfrm>
          <a:prstGeom prst="flowChartProcess">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4"/>
          <p:cNvSpPr/>
          <p:nvPr/>
        </p:nvSpPr>
        <p:spPr>
          <a:xfrm>
            <a:off x="5658240" y="3708231"/>
            <a:ext cx="2048256" cy="156962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2400" dirty="0">
                <a:solidFill>
                  <a:schemeClr val="dk1"/>
                </a:solidFill>
                <a:latin typeface="Calibri"/>
                <a:ea typeface="Calibri"/>
                <a:cs typeface="Calibri"/>
                <a:sym typeface="Calibri"/>
              </a:rPr>
              <a:t>(</a:t>
            </a:r>
            <a:r>
              <a:rPr lang="x-none" sz="2400" dirty="0">
                <a:solidFill>
                  <a:schemeClr val="dk1"/>
                </a:solidFill>
                <a:latin typeface="Calibri"/>
                <a:ea typeface="Calibri"/>
                <a:cs typeface="Calibri"/>
                <a:sym typeface="Calibri"/>
              </a:rPr>
              <a:t>בשאיפה</a:t>
            </a:r>
            <a:r>
              <a:rPr lang="he-IL" sz="2400" dirty="0">
                <a:solidFill>
                  <a:schemeClr val="dk1"/>
                </a:solidFill>
                <a:latin typeface="Calibri"/>
                <a:ea typeface="Calibri"/>
                <a:cs typeface="Calibri"/>
                <a:sym typeface="Calibri"/>
              </a:rPr>
              <a:t>)</a:t>
            </a:r>
          </a:p>
          <a:p>
            <a:pPr marL="0" marR="0" lvl="0" indent="0" algn="ctr" rtl="1">
              <a:spcBef>
                <a:spcPts val="0"/>
              </a:spcBef>
              <a:spcAft>
                <a:spcPts val="0"/>
              </a:spcAft>
              <a:buNone/>
            </a:pPr>
            <a:r>
              <a:rPr lang="he-IL" sz="2400" dirty="0">
                <a:solidFill>
                  <a:schemeClr val="dk1"/>
                </a:solidFill>
                <a:latin typeface="Calibri"/>
                <a:ea typeface="Calibri"/>
                <a:cs typeface="Calibri"/>
                <a:sym typeface="Calibri"/>
              </a:rPr>
              <a:t>ללא</a:t>
            </a:r>
            <a:r>
              <a:rPr lang="x-none" sz="2400" dirty="0">
                <a:solidFill>
                  <a:schemeClr val="dk1"/>
                </a:solidFill>
                <a:latin typeface="Calibri"/>
                <a:ea typeface="Calibri"/>
                <a:cs typeface="Calibri"/>
                <a:sym typeface="Calibri"/>
              </a:rPr>
              <a:t>   </a:t>
            </a:r>
            <a:endParaRPr dirty="0"/>
          </a:p>
          <a:p>
            <a:pPr marL="0" marR="0" lvl="0" indent="0" algn="ctr" rtl="1">
              <a:spcBef>
                <a:spcPts val="0"/>
              </a:spcBef>
              <a:spcAft>
                <a:spcPts val="0"/>
              </a:spcAft>
              <a:buNone/>
            </a:pPr>
            <a:r>
              <a:rPr lang="x-none" sz="2400" dirty="0">
                <a:solidFill>
                  <a:schemeClr val="dk1"/>
                </a:solidFill>
                <a:latin typeface="Calibri"/>
                <a:ea typeface="Calibri"/>
                <a:cs typeface="Calibri"/>
                <a:sym typeface="Calibri"/>
              </a:rPr>
              <a:t>חוויות </a:t>
            </a:r>
            <a:endParaRPr dirty="0"/>
          </a:p>
          <a:p>
            <a:pPr marL="0" marR="0" lvl="0" indent="0" algn="ctr" rtl="1">
              <a:spcBef>
                <a:spcPts val="0"/>
              </a:spcBef>
              <a:spcAft>
                <a:spcPts val="0"/>
              </a:spcAft>
              <a:buNone/>
            </a:pPr>
            <a:r>
              <a:rPr lang="x-none" sz="2400" dirty="0">
                <a:solidFill>
                  <a:schemeClr val="dk1"/>
                </a:solidFill>
                <a:latin typeface="Calibri"/>
                <a:ea typeface="Calibri"/>
                <a:cs typeface="Calibri"/>
                <a:sym typeface="Calibri"/>
              </a:rPr>
              <a:t>לא נעימות</a:t>
            </a:r>
            <a:endParaRPr sz="2400" dirty="0">
              <a:solidFill>
                <a:schemeClr val="dk1"/>
              </a:solidFill>
              <a:latin typeface="Calibri"/>
              <a:ea typeface="Calibri"/>
              <a:cs typeface="Calibri"/>
              <a:sym typeface="Calibri"/>
            </a:endParaRPr>
          </a:p>
        </p:txBody>
      </p:sp>
      <p:pic>
        <p:nvPicPr>
          <p:cNvPr id="221" name="Google Shape;221;p14"/>
          <p:cNvPicPr preferRelativeResize="0"/>
          <p:nvPr/>
        </p:nvPicPr>
        <p:blipFill rotWithShape="1">
          <a:blip r:embed="rId4">
            <a:alphaModFix/>
          </a:blip>
          <a:srcRect/>
          <a:stretch/>
        </p:blipFill>
        <p:spPr>
          <a:xfrm>
            <a:off x="115682" y="5920435"/>
            <a:ext cx="1988016" cy="8795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7"/>
          <p:cNvSpPr txBox="1">
            <a:spLocks noGrp="1"/>
          </p:cNvSpPr>
          <p:nvPr>
            <p:ph type="title"/>
          </p:nvPr>
        </p:nvSpPr>
        <p:spPr>
          <a:xfrm>
            <a:off x="1307937" y="0"/>
            <a:ext cx="3966528" cy="1325563"/>
          </a:xfrm>
          <a:prstGeom prst="rect">
            <a:avLst/>
          </a:prstGeom>
          <a:noFill/>
          <a:ln>
            <a:noFill/>
          </a:ln>
        </p:spPr>
        <p:txBody>
          <a:bodyPr spcFirstLastPara="1" wrap="square" lIns="91425" tIns="45700" rIns="91425" bIns="45700" anchor="ctr" anchorCtr="0">
            <a:normAutofit fontScale="90000"/>
          </a:bodyPr>
          <a:lstStyle/>
          <a:p>
            <a:pPr marL="0" lvl="0" indent="0" algn="ctr" rtl="1">
              <a:spcBef>
                <a:spcPts val="0"/>
              </a:spcBef>
              <a:spcAft>
                <a:spcPts val="0"/>
              </a:spcAft>
              <a:buClr>
                <a:srgbClr val="AB3C19"/>
              </a:buClr>
              <a:buSzPts val="4400"/>
              <a:buFont typeface="David"/>
              <a:buNone/>
            </a:pPr>
            <a:r>
              <a:rPr lang="x-none" dirty="0">
                <a:solidFill>
                  <a:srgbClr val="AB3C19"/>
                </a:solidFill>
                <a:latin typeface="David"/>
                <a:ea typeface="David"/>
                <a:cs typeface="David"/>
                <a:sym typeface="David"/>
              </a:rPr>
              <a:t>     </a:t>
            </a:r>
            <a:r>
              <a:rPr lang="x-none" b="1" dirty="0">
                <a:solidFill>
                  <a:srgbClr val="AB3C19"/>
                </a:solidFill>
                <a:latin typeface="David"/>
                <a:ea typeface="David"/>
                <a:cs typeface="David"/>
                <a:sym typeface="David"/>
              </a:rPr>
              <a:t>תרגיל</a:t>
            </a:r>
            <a:r>
              <a:rPr lang="he-IL" b="1" dirty="0">
                <a:solidFill>
                  <a:srgbClr val="AB3C19"/>
                </a:solidFill>
                <a:latin typeface="David"/>
                <a:ea typeface="David"/>
                <a:cs typeface="David"/>
                <a:sym typeface="David"/>
              </a:rPr>
              <a:t> התבוננות</a:t>
            </a:r>
            <a:endParaRPr dirty="0"/>
          </a:p>
        </p:txBody>
      </p:sp>
      <p:sp>
        <p:nvSpPr>
          <p:cNvPr id="241" name="Google Shape;241;p17"/>
          <p:cNvSpPr txBox="1">
            <a:spLocks noGrp="1"/>
          </p:cNvSpPr>
          <p:nvPr>
            <p:ph type="body" idx="1"/>
          </p:nvPr>
        </p:nvSpPr>
        <p:spPr>
          <a:xfrm>
            <a:off x="115682" y="1031230"/>
            <a:ext cx="6110514" cy="4073979"/>
          </a:xfrm>
          <a:prstGeom prst="rect">
            <a:avLst/>
          </a:prstGeom>
          <a:noFill/>
          <a:ln>
            <a:noFill/>
          </a:ln>
        </p:spPr>
        <p:txBody>
          <a:bodyPr spcFirstLastPara="1" wrap="square" lIns="91425" tIns="45700" rIns="91425" bIns="45700" anchor="t" anchorCtr="0">
            <a:noAutofit/>
          </a:bodyPr>
          <a:lstStyle/>
          <a:p>
            <a:pPr marL="342900" lvl="0" indent="-114300" algn="r" rtl="1">
              <a:spcBef>
                <a:spcPts val="0"/>
              </a:spcBef>
              <a:spcAft>
                <a:spcPts val="0"/>
              </a:spcAft>
              <a:buClr>
                <a:srgbClr val="AB3C19"/>
              </a:buClr>
              <a:buSzPts val="3600"/>
              <a:buFont typeface="Noto Sans Symbols"/>
              <a:buNone/>
            </a:pPr>
            <a:endParaRPr sz="3600" dirty="0">
              <a:solidFill>
                <a:srgbClr val="204559"/>
              </a:solidFill>
              <a:latin typeface="David"/>
              <a:ea typeface="David"/>
              <a:cs typeface="David"/>
              <a:sym typeface="David"/>
            </a:endParaRPr>
          </a:p>
          <a:p>
            <a:pPr marL="342900" lvl="0" indent="-342900" algn="r" rtl="1">
              <a:spcBef>
                <a:spcPts val="720"/>
              </a:spcBef>
              <a:spcAft>
                <a:spcPts val="0"/>
              </a:spcAft>
              <a:buClr>
                <a:srgbClr val="AB3C19"/>
              </a:buClr>
              <a:buSzPts val="3600"/>
              <a:buFont typeface="Noto Sans Symbols"/>
              <a:buChar char="▪"/>
            </a:pPr>
            <a:r>
              <a:rPr lang="x-none" sz="3600" dirty="0">
                <a:solidFill>
                  <a:srgbClr val="204559"/>
                </a:solidFill>
                <a:latin typeface="David"/>
                <a:ea typeface="David"/>
                <a:cs typeface="David"/>
                <a:sym typeface="David"/>
              </a:rPr>
              <a:t>איפה אני נותנת לילד שלי יותר מדי</a:t>
            </a:r>
            <a:r>
              <a:rPr lang="en-US" sz="3600" dirty="0">
                <a:solidFill>
                  <a:srgbClr val="204559"/>
                </a:solidFill>
                <a:latin typeface="David"/>
                <a:ea typeface="David"/>
                <a:cs typeface="David"/>
                <a:sym typeface="David"/>
              </a:rPr>
              <a:t> </a:t>
            </a:r>
            <a:r>
              <a:rPr lang="x-none" sz="3600" dirty="0">
                <a:solidFill>
                  <a:srgbClr val="204559"/>
                </a:solidFill>
                <a:latin typeface="David"/>
                <a:ea typeface="David"/>
                <a:cs typeface="David"/>
                <a:sym typeface="David"/>
              </a:rPr>
              <a:t>/ </a:t>
            </a:r>
            <a:r>
              <a:rPr lang="en-US" sz="3600" dirty="0">
                <a:solidFill>
                  <a:srgbClr val="204559"/>
                </a:solidFill>
                <a:latin typeface="David"/>
                <a:ea typeface="David"/>
                <a:cs typeface="David"/>
                <a:sym typeface="David"/>
              </a:rPr>
              <a:t> </a:t>
            </a:r>
            <a:r>
              <a:rPr lang="he-IL" sz="3600" dirty="0">
                <a:solidFill>
                  <a:srgbClr val="204559"/>
                </a:solidFill>
                <a:latin typeface="David"/>
                <a:ea typeface="David"/>
                <a:cs typeface="David"/>
                <a:sym typeface="David"/>
              </a:rPr>
              <a:t>  </a:t>
            </a:r>
            <a:r>
              <a:rPr lang="he-IL" sz="3600" dirty="0" err="1">
                <a:solidFill>
                  <a:srgbClr val="204559"/>
                </a:solidFill>
                <a:latin typeface="David"/>
                <a:ea typeface="David"/>
                <a:cs typeface="David"/>
                <a:sym typeface="David"/>
              </a:rPr>
              <a:t>מנ</a:t>
            </a:r>
            <a:r>
              <a:rPr lang="x-none" sz="3600" dirty="0">
                <a:solidFill>
                  <a:srgbClr val="204559"/>
                </a:solidFill>
                <a:latin typeface="David"/>
                <a:ea typeface="David"/>
                <a:cs typeface="David"/>
                <a:sym typeface="David"/>
              </a:rPr>
              <a:t>סה למנוע ממנו חוויות לא נעימות ?</a:t>
            </a:r>
            <a:endParaRPr sz="3600" dirty="0">
              <a:solidFill>
                <a:srgbClr val="204559"/>
              </a:solidFill>
              <a:latin typeface="David"/>
              <a:ea typeface="David"/>
              <a:cs typeface="David"/>
              <a:sym typeface="David"/>
            </a:endParaRPr>
          </a:p>
          <a:p>
            <a:pPr marL="342900" lvl="0" indent="-241300" algn="r" rtl="1">
              <a:spcBef>
                <a:spcPts val="320"/>
              </a:spcBef>
              <a:spcAft>
                <a:spcPts val="0"/>
              </a:spcAft>
              <a:buClr>
                <a:srgbClr val="AB3C19"/>
              </a:buClr>
              <a:buSzPts val="1600"/>
              <a:buFont typeface="Noto Sans Symbols"/>
              <a:buNone/>
            </a:pPr>
            <a:endParaRPr sz="1600" dirty="0">
              <a:solidFill>
                <a:srgbClr val="204559"/>
              </a:solidFill>
              <a:latin typeface="David"/>
              <a:ea typeface="David"/>
              <a:cs typeface="David"/>
              <a:sym typeface="David"/>
            </a:endParaRPr>
          </a:p>
          <a:p>
            <a:pPr marL="342900" lvl="0" indent="-342900" algn="r" rtl="1">
              <a:spcBef>
                <a:spcPts val="720"/>
              </a:spcBef>
              <a:spcAft>
                <a:spcPts val="0"/>
              </a:spcAft>
              <a:buClr>
                <a:srgbClr val="AB3C19"/>
              </a:buClr>
              <a:buSzPts val="3600"/>
              <a:buFont typeface="Noto Sans Symbols"/>
              <a:buChar char="▪"/>
            </a:pPr>
            <a:r>
              <a:rPr lang="x-none" sz="3600" dirty="0">
                <a:solidFill>
                  <a:srgbClr val="204559"/>
                </a:solidFill>
                <a:latin typeface="David"/>
                <a:ea typeface="David"/>
                <a:cs typeface="David"/>
                <a:sym typeface="David"/>
              </a:rPr>
              <a:t>הפסדים לילד/ להורה/ לקשר?</a:t>
            </a:r>
            <a:endParaRPr lang="he-IL" sz="3600" dirty="0">
              <a:solidFill>
                <a:srgbClr val="204559"/>
              </a:solidFill>
              <a:latin typeface="David"/>
              <a:ea typeface="David"/>
              <a:cs typeface="David"/>
              <a:sym typeface="David"/>
            </a:endParaRPr>
          </a:p>
          <a:p>
            <a:pPr marL="0" lvl="0" indent="0" algn="r" rtl="1">
              <a:spcBef>
                <a:spcPts val="720"/>
              </a:spcBef>
              <a:spcAft>
                <a:spcPts val="0"/>
              </a:spcAft>
              <a:buClr>
                <a:srgbClr val="AB3C19"/>
              </a:buClr>
              <a:buSzPts val="3600"/>
              <a:buNone/>
            </a:pPr>
            <a:endParaRPr lang="he-IL" sz="3600" dirty="0">
              <a:solidFill>
                <a:srgbClr val="204559"/>
              </a:solidFill>
              <a:latin typeface="David"/>
              <a:cs typeface="David"/>
              <a:sym typeface="David"/>
            </a:endParaRPr>
          </a:p>
          <a:p>
            <a:pPr marL="0" lvl="0" indent="0" algn="r" rtl="1">
              <a:spcBef>
                <a:spcPts val="720"/>
              </a:spcBef>
              <a:spcAft>
                <a:spcPts val="0"/>
              </a:spcAft>
              <a:buClr>
                <a:srgbClr val="AB3C19"/>
              </a:buClr>
              <a:buSzPts val="3600"/>
              <a:buNone/>
            </a:pPr>
            <a:endParaRPr lang="he-IL" sz="3600" dirty="0">
              <a:solidFill>
                <a:srgbClr val="204559"/>
              </a:solidFill>
              <a:latin typeface="David"/>
              <a:cs typeface="David"/>
              <a:sym typeface="David"/>
            </a:endParaRPr>
          </a:p>
          <a:p>
            <a:pPr marL="342900" lvl="0">
              <a:spcBef>
                <a:spcPts val="720"/>
              </a:spcBef>
              <a:buClr>
                <a:srgbClr val="AB3C19"/>
              </a:buClr>
              <a:buSzPts val="3600"/>
              <a:buFont typeface="Noto Sans Symbols"/>
              <a:buChar char="▪"/>
            </a:pPr>
            <a:r>
              <a:rPr lang="en-US" sz="2400" dirty="0">
                <a:hlinkClick r:id="rId3"/>
              </a:rPr>
              <a:t>https://padlet.com/talcarthyayeka/5ija820omlmfo74p</a:t>
            </a:r>
            <a:endParaRPr lang="he-IL" sz="2400" dirty="0"/>
          </a:p>
          <a:p>
            <a:pPr marL="342900" lvl="0">
              <a:spcBef>
                <a:spcPts val="720"/>
              </a:spcBef>
              <a:buClr>
                <a:srgbClr val="AB3C19"/>
              </a:buClr>
              <a:buSzPts val="3600"/>
              <a:buFont typeface="Noto Sans Symbols"/>
              <a:buChar char="▪"/>
            </a:pPr>
            <a:endParaRPr dirty="0"/>
          </a:p>
        </p:txBody>
      </p:sp>
      <p:pic>
        <p:nvPicPr>
          <p:cNvPr id="242" name="Google Shape;242;p17"/>
          <p:cNvPicPr preferRelativeResize="0"/>
          <p:nvPr/>
        </p:nvPicPr>
        <p:blipFill rotWithShape="1">
          <a:blip r:embed="rId4">
            <a:alphaModFix/>
          </a:blip>
          <a:srcRect/>
          <a:stretch/>
        </p:blipFill>
        <p:spPr>
          <a:xfrm>
            <a:off x="115682" y="5920435"/>
            <a:ext cx="1988016" cy="879506"/>
          </a:xfrm>
          <a:prstGeom prst="rect">
            <a:avLst/>
          </a:prstGeom>
          <a:noFill/>
          <a:ln>
            <a:noFill/>
          </a:ln>
        </p:spPr>
      </p:pic>
      <p:cxnSp>
        <p:nvCxnSpPr>
          <p:cNvPr id="243" name="Google Shape;243;p17"/>
          <p:cNvCxnSpPr/>
          <p:nvPr/>
        </p:nvCxnSpPr>
        <p:spPr>
          <a:xfrm>
            <a:off x="6344878" y="-90488"/>
            <a:ext cx="0" cy="6924675"/>
          </a:xfrm>
          <a:prstGeom prst="straightConnector1">
            <a:avLst/>
          </a:prstGeom>
          <a:noFill/>
          <a:ln w="76200" cap="flat" cmpd="sng">
            <a:solidFill>
              <a:schemeClr val="accent6"/>
            </a:solidFill>
            <a:prstDash val="solid"/>
            <a:round/>
            <a:headEnd type="none" w="sm" len="sm"/>
            <a:tailEnd type="none" w="sm" len="sm"/>
          </a:ln>
        </p:spPr>
      </p:cxnSp>
      <p:pic>
        <p:nvPicPr>
          <p:cNvPr id="8" name="תמונה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368" y="0"/>
            <a:ext cx="3171388"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8"/>
          <p:cNvSpPr txBox="1"/>
          <p:nvPr/>
        </p:nvSpPr>
        <p:spPr>
          <a:xfrm>
            <a:off x="484449" y="136849"/>
            <a:ext cx="8014931" cy="1516126"/>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chemeClr val="accent2"/>
              </a:buClr>
              <a:buSzPts val="4400"/>
              <a:buFont typeface="David"/>
              <a:buNone/>
            </a:pPr>
            <a:r>
              <a:rPr lang="x-none" sz="4400">
                <a:solidFill>
                  <a:schemeClr val="accent2"/>
                </a:solidFill>
                <a:latin typeface="David"/>
                <a:ea typeface="David"/>
                <a:cs typeface="David"/>
                <a:sym typeface="David"/>
              </a:rPr>
              <a:t>דפוסים שכיחים ביחסים</a:t>
            </a:r>
            <a:endParaRPr sz="4400">
              <a:solidFill>
                <a:schemeClr val="accent2"/>
              </a:solidFill>
              <a:latin typeface="David"/>
              <a:ea typeface="David"/>
              <a:cs typeface="David"/>
              <a:sym typeface="David"/>
            </a:endParaRPr>
          </a:p>
        </p:txBody>
      </p:sp>
      <p:pic>
        <p:nvPicPr>
          <p:cNvPr id="251" name="Google Shape;251;p18"/>
          <p:cNvPicPr preferRelativeResize="0"/>
          <p:nvPr/>
        </p:nvPicPr>
        <p:blipFill rotWithShape="1">
          <a:blip r:embed="rId3">
            <a:alphaModFix/>
          </a:blip>
          <a:srcRect/>
          <a:stretch/>
        </p:blipFill>
        <p:spPr>
          <a:xfrm>
            <a:off x="114979" y="6150250"/>
            <a:ext cx="1911046" cy="845454"/>
          </a:xfrm>
          <a:prstGeom prst="rect">
            <a:avLst/>
          </a:prstGeom>
          <a:noFill/>
          <a:ln>
            <a:noFill/>
          </a:ln>
        </p:spPr>
      </p:pic>
      <p:sp>
        <p:nvSpPr>
          <p:cNvPr id="252" name="Google Shape;252;p18"/>
          <p:cNvSpPr/>
          <p:nvPr/>
        </p:nvSpPr>
        <p:spPr>
          <a:xfrm>
            <a:off x="114978" y="1619364"/>
            <a:ext cx="8542317" cy="5199845"/>
          </a:xfrm>
          <a:prstGeom prst="rect">
            <a:avLst/>
          </a:prstGeom>
          <a:noFill/>
          <a:ln>
            <a:noFill/>
          </a:ln>
        </p:spPr>
        <p:txBody>
          <a:bodyPr spcFirstLastPara="1" wrap="square" lIns="91425" tIns="45700" rIns="91425" bIns="45700" anchor="t" anchorCtr="0">
            <a:spAutoFit/>
          </a:bodyPr>
          <a:lstStyle/>
          <a:p>
            <a:pPr marL="228600" marR="0" lvl="0" indent="-228600" algn="r" rtl="1">
              <a:lnSpc>
                <a:spcPct val="90000"/>
              </a:lnSpc>
              <a:spcBef>
                <a:spcPts val="0"/>
              </a:spcBef>
              <a:spcAft>
                <a:spcPts val="0"/>
              </a:spcAft>
              <a:buClr>
                <a:schemeClr val="accent2"/>
              </a:buClr>
              <a:buSzPts val="3100"/>
              <a:buFont typeface="Noto Sans Symbols"/>
              <a:buChar char="▪"/>
            </a:pPr>
            <a:r>
              <a:rPr lang="x-none" sz="3100" dirty="0">
                <a:solidFill>
                  <a:srgbClr val="204559"/>
                </a:solidFill>
                <a:latin typeface="David"/>
                <a:ea typeface="David"/>
                <a:cs typeface="David"/>
                <a:sym typeface="David"/>
              </a:rPr>
              <a:t>הורים מגונני יתר     ילדים שמתקשים לפתח עמדת אחריות, יכולת להתמודד עם  אתגר/קושי פיסי ורגשי, או לפתח חווית מסוגלות </a:t>
            </a:r>
            <a:r>
              <a:rPr lang="he-IL" sz="3100" dirty="0">
                <a:solidFill>
                  <a:srgbClr val="204559"/>
                </a:solidFill>
                <a:latin typeface="David"/>
                <a:ea typeface="David"/>
                <a:cs typeface="David"/>
                <a:sym typeface="David"/>
              </a:rPr>
              <a:t>(</a:t>
            </a:r>
            <a:r>
              <a:rPr lang="x-none" sz="3100" dirty="0">
                <a:solidFill>
                  <a:srgbClr val="204559"/>
                </a:solidFill>
                <a:latin typeface="David"/>
                <a:ea typeface="David"/>
                <a:cs typeface="David"/>
                <a:sym typeface="David"/>
              </a:rPr>
              <a:t>אני חל</a:t>
            </a:r>
            <a:r>
              <a:rPr lang="he-IL" sz="3100" dirty="0">
                <a:solidFill>
                  <a:srgbClr val="204559"/>
                </a:solidFill>
                <a:latin typeface="David"/>
                <a:ea typeface="David"/>
                <a:cs typeface="David"/>
                <a:sym typeface="David"/>
              </a:rPr>
              <a:t>ש','</a:t>
            </a:r>
            <a:r>
              <a:rPr lang="x-none" sz="3100" dirty="0">
                <a:solidFill>
                  <a:srgbClr val="204559"/>
                </a:solidFill>
                <a:latin typeface="David"/>
                <a:ea typeface="David"/>
                <a:cs typeface="David"/>
                <a:sym typeface="David"/>
              </a:rPr>
              <a:t>אתם אשמים/זה בגללכם</a:t>
            </a:r>
            <a:r>
              <a:rPr lang="he-IL" sz="3100" dirty="0">
                <a:solidFill>
                  <a:srgbClr val="204559"/>
                </a:solidFill>
                <a:latin typeface="David"/>
                <a:ea typeface="David"/>
                <a:cs typeface="David"/>
                <a:sym typeface="David"/>
              </a:rPr>
              <a:t>').</a:t>
            </a:r>
            <a:endParaRPr sz="3100" dirty="0">
              <a:solidFill>
                <a:srgbClr val="204559"/>
              </a:solidFill>
              <a:latin typeface="David"/>
              <a:ea typeface="David"/>
              <a:cs typeface="David"/>
              <a:sym typeface="David"/>
            </a:endParaRPr>
          </a:p>
          <a:p>
            <a:pPr marL="228600" marR="0" lvl="0" indent="-228600" algn="r" rtl="1">
              <a:lnSpc>
                <a:spcPct val="90000"/>
              </a:lnSpc>
              <a:spcBef>
                <a:spcPts val="1000"/>
              </a:spcBef>
              <a:spcAft>
                <a:spcPts val="0"/>
              </a:spcAft>
              <a:buClr>
                <a:schemeClr val="accent2"/>
              </a:buClr>
              <a:buSzPts val="3100"/>
              <a:buFont typeface="Noto Sans Symbols"/>
              <a:buChar char="▪"/>
            </a:pPr>
            <a:r>
              <a:rPr lang="x-none" sz="3100" dirty="0">
                <a:solidFill>
                  <a:srgbClr val="204559"/>
                </a:solidFill>
                <a:latin typeface="David"/>
                <a:ea typeface="David"/>
                <a:cs typeface="David"/>
                <a:sym typeface="David"/>
              </a:rPr>
              <a:t>הורים מחוקים     ילדים שמתקשים לפתח יכולת לראות את האחר </a:t>
            </a:r>
            <a:r>
              <a:rPr lang="he-IL" sz="3100" dirty="0">
                <a:solidFill>
                  <a:srgbClr val="204559"/>
                </a:solidFill>
                <a:latin typeface="David"/>
                <a:ea typeface="David"/>
                <a:cs typeface="David"/>
                <a:sym typeface="David"/>
              </a:rPr>
              <a:t>(</a:t>
            </a:r>
            <a:r>
              <a:rPr lang="x-none" sz="3100" dirty="0">
                <a:solidFill>
                  <a:srgbClr val="204559"/>
                </a:solidFill>
                <a:latin typeface="David"/>
                <a:ea typeface="David"/>
                <a:cs typeface="David"/>
                <a:sym typeface="David"/>
              </a:rPr>
              <a:t>עד כדי אלימות</a:t>
            </a:r>
            <a:r>
              <a:rPr lang="he-IL" sz="3100" dirty="0">
                <a:solidFill>
                  <a:srgbClr val="204559"/>
                </a:solidFill>
                <a:latin typeface="David"/>
                <a:ea typeface="David"/>
                <a:cs typeface="David"/>
                <a:sym typeface="David"/>
              </a:rPr>
              <a:t>)</a:t>
            </a:r>
            <a:r>
              <a:rPr lang="x-none" sz="3100" dirty="0">
                <a:solidFill>
                  <a:srgbClr val="204559"/>
                </a:solidFill>
                <a:latin typeface="David"/>
                <a:ea typeface="David"/>
                <a:cs typeface="David"/>
                <a:sym typeface="David"/>
              </a:rPr>
              <a:t> ולהתאים עצמם החוצה </a:t>
            </a:r>
            <a:r>
              <a:rPr lang="he-IL" sz="3100" dirty="0">
                <a:solidFill>
                  <a:srgbClr val="204559"/>
                </a:solidFill>
                <a:latin typeface="David"/>
                <a:ea typeface="David"/>
                <a:cs typeface="David"/>
                <a:sym typeface="David"/>
              </a:rPr>
              <a:t>(</a:t>
            </a:r>
            <a:r>
              <a:rPr lang="x-none" sz="3100" dirty="0">
                <a:solidFill>
                  <a:srgbClr val="204559"/>
                </a:solidFill>
                <a:latin typeface="David"/>
                <a:ea typeface="David"/>
                <a:cs typeface="David"/>
                <a:sym typeface="David"/>
              </a:rPr>
              <a:t>אני מרכז העולם/ אני לבד</a:t>
            </a:r>
            <a:r>
              <a:rPr lang="he-IL" sz="3100" dirty="0">
                <a:solidFill>
                  <a:srgbClr val="204559"/>
                </a:solidFill>
                <a:latin typeface="David"/>
                <a:ea typeface="David"/>
                <a:cs typeface="David"/>
                <a:sym typeface="David"/>
              </a:rPr>
              <a:t>).</a:t>
            </a:r>
            <a:endParaRPr dirty="0"/>
          </a:p>
          <a:p>
            <a:pPr marL="228600" marR="0" lvl="0" indent="-228600" algn="r" rtl="1">
              <a:lnSpc>
                <a:spcPct val="90000"/>
              </a:lnSpc>
              <a:spcBef>
                <a:spcPts val="1000"/>
              </a:spcBef>
              <a:spcAft>
                <a:spcPts val="0"/>
              </a:spcAft>
              <a:buClr>
                <a:schemeClr val="accent2"/>
              </a:buClr>
              <a:buSzPts val="3100"/>
              <a:buFont typeface="Noto Sans Symbols"/>
              <a:buChar char="▪"/>
            </a:pPr>
            <a:r>
              <a:rPr lang="x-none" sz="3100" dirty="0">
                <a:solidFill>
                  <a:srgbClr val="204559"/>
                </a:solidFill>
                <a:latin typeface="David"/>
                <a:ea typeface="David"/>
                <a:cs typeface="David"/>
                <a:sym typeface="David"/>
              </a:rPr>
              <a:t>הורים מבולבלים    ילדים מבולבלים, קושי להבין מהי ההכוונה ההורית </a:t>
            </a:r>
            <a:r>
              <a:rPr lang="he-IL" sz="3100" dirty="0">
                <a:solidFill>
                  <a:srgbClr val="204559"/>
                </a:solidFill>
                <a:latin typeface="David"/>
                <a:ea typeface="David"/>
                <a:cs typeface="David"/>
                <a:sym typeface="David"/>
              </a:rPr>
              <a:t>(</a:t>
            </a:r>
            <a:r>
              <a:rPr lang="x-none" sz="3100" dirty="0">
                <a:solidFill>
                  <a:srgbClr val="204559"/>
                </a:solidFill>
                <a:latin typeface="David"/>
                <a:ea typeface="David"/>
                <a:cs typeface="David"/>
                <a:sym typeface="David"/>
              </a:rPr>
              <a:t>הולך לאיבוד</a:t>
            </a:r>
            <a:r>
              <a:rPr lang="he-IL" sz="3100" dirty="0">
                <a:solidFill>
                  <a:srgbClr val="204559"/>
                </a:solidFill>
                <a:latin typeface="David"/>
                <a:ea typeface="David"/>
                <a:cs typeface="David"/>
                <a:sym typeface="David"/>
              </a:rPr>
              <a:t>).</a:t>
            </a:r>
            <a:r>
              <a:rPr lang="x-none" sz="3100" dirty="0">
                <a:solidFill>
                  <a:srgbClr val="204559"/>
                </a:solidFill>
                <a:latin typeface="David"/>
                <a:ea typeface="David"/>
                <a:cs typeface="David"/>
                <a:sym typeface="David"/>
              </a:rPr>
              <a:t> </a:t>
            </a:r>
            <a:endParaRPr dirty="0"/>
          </a:p>
          <a:p>
            <a:pPr marL="228600" marR="0" lvl="0" indent="-228600" algn="r" rtl="1">
              <a:lnSpc>
                <a:spcPct val="90000"/>
              </a:lnSpc>
              <a:spcBef>
                <a:spcPts val="1000"/>
              </a:spcBef>
              <a:spcAft>
                <a:spcPts val="0"/>
              </a:spcAft>
              <a:buClr>
                <a:schemeClr val="accent2"/>
              </a:buClr>
              <a:buSzPts val="3100"/>
              <a:buFont typeface="Noto Sans Symbols"/>
              <a:buChar char="▪"/>
            </a:pPr>
            <a:r>
              <a:rPr lang="x-none" sz="3100" dirty="0">
                <a:solidFill>
                  <a:srgbClr val="204559"/>
                </a:solidFill>
                <a:latin typeface="David"/>
                <a:ea typeface="David"/>
                <a:cs typeface="David"/>
                <a:sym typeface="David"/>
              </a:rPr>
              <a:t>הורים תוקפים/כוחניים     ילדים במאבקי כח </a:t>
            </a:r>
            <a:r>
              <a:rPr lang="he-IL" sz="3100" dirty="0">
                <a:solidFill>
                  <a:srgbClr val="204559"/>
                </a:solidFill>
                <a:latin typeface="David"/>
                <a:ea typeface="David"/>
                <a:cs typeface="David"/>
                <a:sym typeface="David"/>
              </a:rPr>
              <a:t>('א</a:t>
            </a:r>
            <a:r>
              <a:rPr lang="x-none" sz="3100" dirty="0">
                <a:solidFill>
                  <a:srgbClr val="204559"/>
                </a:solidFill>
                <a:latin typeface="David"/>
                <a:ea typeface="David"/>
                <a:cs typeface="David"/>
                <a:sym typeface="David"/>
              </a:rPr>
              <a:t>ני רע'/'הורים רעים</a:t>
            </a:r>
            <a:r>
              <a:rPr lang="he-IL" sz="3100" dirty="0">
                <a:solidFill>
                  <a:srgbClr val="204559"/>
                </a:solidFill>
                <a:latin typeface="David"/>
                <a:ea typeface="David"/>
                <a:cs typeface="David"/>
                <a:sym typeface="David"/>
              </a:rPr>
              <a:t>').</a:t>
            </a:r>
            <a:endParaRPr sz="3100" dirty="0">
              <a:solidFill>
                <a:srgbClr val="204559"/>
              </a:solidFill>
              <a:latin typeface="David"/>
              <a:ea typeface="David"/>
              <a:cs typeface="David"/>
              <a:sym typeface="David"/>
            </a:endParaRPr>
          </a:p>
        </p:txBody>
      </p:sp>
      <p:sp>
        <p:nvSpPr>
          <p:cNvPr id="253" name="Google Shape;253;p18"/>
          <p:cNvSpPr/>
          <p:nvPr/>
        </p:nvSpPr>
        <p:spPr>
          <a:xfrm>
            <a:off x="5519819" y="1785455"/>
            <a:ext cx="161365" cy="188259"/>
          </a:xfrm>
          <a:prstGeom prst="leftArrow">
            <a:avLst>
              <a:gd name="adj1" fmla="val 50000"/>
              <a:gd name="adj2" fmla="val 50000"/>
            </a:avLst>
          </a:prstGeom>
          <a:solidFill>
            <a:schemeClr val="accent1"/>
          </a:solidFill>
          <a:ln w="19050" cap="flat" cmpd="sng">
            <a:solidFill>
              <a:srgbClr val="2F64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254" name="Google Shape;254;p18"/>
          <p:cNvSpPr/>
          <p:nvPr/>
        </p:nvSpPr>
        <p:spPr>
          <a:xfrm>
            <a:off x="5931347" y="3599230"/>
            <a:ext cx="161365" cy="188259"/>
          </a:xfrm>
          <a:prstGeom prst="leftArrow">
            <a:avLst>
              <a:gd name="adj1" fmla="val 50000"/>
              <a:gd name="adj2" fmla="val 50000"/>
            </a:avLst>
          </a:prstGeom>
          <a:solidFill>
            <a:schemeClr val="accent1"/>
          </a:solidFill>
          <a:ln w="19050" cap="flat" cmpd="sng">
            <a:solidFill>
              <a:srgbClr val="2F64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8"/>
          <p:cNvSpPr/>
          <p:nvPr/>
        </p:nvSpPr>
        <p:spPr>
          <a:xfrm>
            <a:off x="5741233" y="4982351"/>
            <a:ext cx="161365" cy="188259"/>
          </a:xfrm>
          <a:prstGeom prst="leftArrow">
            <a:avLst>
              <a:gd name="adj1" fmla="val 50000"/>
              <a:gd name="adj2" fmla="val 50000"/>
            </a:avLst>
          </a:prstGeom>
          <a:solidFill>
            <a:schemeClr val="accent1"/>
          </a:solidFill>
          <a:ln w="19050" cap="flat" cmpd="sng">
            <a:solidFill>
              <a:srgbClr val="2F64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56" name="Google Shape;256;p18"/>
          <p:cNvCxnSpPr/>
          <p:nvPr/>
        </p:nvCxnSpPr>
        <p:spPr>
          <a:xfrm>
            <a:off x="8826500" y="-25400"/>
            <a:ext cx="0" cy="6883400"/>
          </a:xfrm>
          <a:prstGeom prst="straightConnector1">
            <a:avLst/>
          </a:prstGeom>
          <a:noFill/>
          <a:ln w="76200" cap="flat" cmpd="sng">
            <a:solidFill>
              <a:schemeClr val="accent2"/>
            </a:solidFill>
            <a:prstDash val="solid"/>
            <a:round/>
            <a:headEnd type="none" w="sm" len="sm"/>
            <a:tailEnd type="none" w="sm" len="sm"/>
          </a:ln>
        </p:spPr>
      </p:cxnSp>
      <p:pic>
        <p:nvPicPr>
          <p:cNvPr id="257" name="Google Shape;257;p18"/>
          <p:cNvPicPr preferRelativeResize="0"/>
          <p:nvPr/>
        </p:nvPicPr>
        <p:blipFill rotWithShape="1">
          <a:blip r:embed="rId4">
            <a:alphaModFix/>
          </a:blip>
          <a:srcRect l="32901" t="806" r="34316" b="-424"/>
          <a:stretch/>
        </p:blipFill>
        <p:spPr>
          <a:xfrm>
            <a:off x="8866256" y="-77587"/>
            <a:ext cx="3365499" cy="6970659"/>
          </a:xfrm>
          <a:prstGeom prst="rect">
            <a:avLst/>
          </a:prstGeom>
          <a:noFill/>
          <a:ln>
            <a:noFill/>
          </a:ln>
        </p:spPr>
      </p:pic>
      <p:sp>
        <p:nvSpPr>
          <p:cNvPr id="258" name="Google Shape;258;p18"/>
          <p:cNvSpPr/>
          <p:nvPr/>
        </p:nvSpPr>
        <p:spPr>
          <a:xfrm>
            <a:off x="4685791" y="5977782"/>
            <a:ext cx="161365" cy="188259"/>
          </a:xfrm>
          <a:prstGeom prst="leftArrow">
            <a:avLst>
              <a:gd name="adj1" fmla="val 50000"/>
              <a:gd name="adj2" fmla="val 50000"/>
            </a:avLst>
          </a:prstGeom>
          <a:solidFill>
            <a:schemeClr val="accent1"/>
          </a:solidFill>
          <a:ln w="19050" cap="flat" cmpd="sng">
            <a:solidFill>
              <a:srgbClr val="2F64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fade">
                                      <p:cBhvr>
                                        <p:cTn id="7" dur="500"/>
                                        <p:tgtEl>
                                          <p:spTgt spid="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1" end="1"/>
                                            </p:txEl>
                                          </p:spTgt>
                                        </p:tgtEl>
                                        <p:attrNameLst>
                                          <p:attrName>style.visibility</p:attrName>
                                        </p:attrNameLst>
                                      </p:cBhvr>
                                      <p:to>
                                        <p:strVal val="visible"/>
                                      </p:to>
                                    </p:set>
                                    <p:animEffect transition="in" filter="fade">
                                      <p:cBhvr>
                                        <p:cTn id="12" dur="500"/>
                                        <p:tgtEl>
                                          <p:spTgt spid="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xEl>
                                              <p:pRg st="2" end="2"/>
                                            </p:txEl>
                                          </p:spTgt>
                                        </p:tgtEl>
                                        <p:attrNameLst>
                                          <p:attrName>style.visibility</p:attrName>
                                        </p:attrNameLst>
                                      </p:cBhvr>
                                      <p:to>
                                        <p:strVal val="visible"/>
                                      </p:to>
                                    </p:set>
                                    <p:animEffect transition="in" filter="fade">
                                      <p:cBhvr>
                                        <p:cTn id="17" dur="500"/>
                                        <p:tgtEl>
                                          <p:spTgt spid="2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2">
                                            <p:txEl>
                                              <p:pRg st="3" end="3"/>
                                            </p:txEl>
                                          </p:spTgt>
                                        </p:tgtEl>
                                        <p:attrNameLst>
                                          <p:attrName>style.visibility</p:attrName>
                                        </p:attrNameLst>
                                      </p:cBhvr>
                                      <p:to>
                                        <p:strVal val="visible"/>
                                      </p:to>
                                    </p:set>
                                    <p:animEffect transition="in" filter="fade">
                                      <p:cBhvr>
                                        <p:cTn id="22" dur="500"/>
                                        <p:tgtEl>
                                          <p:spTgt spid="25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53"/>
                                        </p:tgtEl>
                                        <p:attrNameLst>
                                          <p:attrName>style.visibility</p:attrName>
                                        </p:attrNameLst>
                                      </p:cBhvr>
                                      <p:to>
                                        <p:strVal val="visible"/>
                                      </p:to>
                                    </p:set>
                                    <p:animEffect transition="in" filter="fade">
                                      <p:cBhvr>
                                        <p:cTn id="25" dur="500"/>
                                        <p:tgtEl>
                                          <p:spTgt spid="2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4"/>
                                        </p:tgtEl>
                                        <p:attrNameLst>
                                          <p:attrName>style.visibility</p:attrName>
                                        </p:attrNameLst>
                                      </p:cBhvr>
                                      <p:to>
                                        <p:strVal val="visible"/>
                                      </p:to>
                                    </p:set>
                                    <p:animEffect transition="in" filter="fade">
                                      <p:cBhvr>
                                        <p:cTn id="30" dur="500"/>
                                        <p:tgtEl>
                                          <p:spTgt spid="25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55"/>
                                        </p:tgtEl>
                                        <p:attrNameLst>
                                          <p:attrName>style.visibility</p:attrName>
                                        </p:attrNameLst>
                                      </p:cBhvr>
                                      <p:to>
                                        <p:strVal val="visible"/>
                                      </p:to>
                                    </p:set>
                                    <p:animEffect transition="in" filter="fade">
                                      <p:cBhvr>
                                        <p:cTn id="34" dur="500"/>
                                        <p:tgtEl>
                                          <p:spTgt spid="25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fade">
                                      <p:cBhvr>
                                        <p:cTn id="39" dur="500"/>
                                        <p:tgtEl>
                                          <p:spTgt spid="2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2">
                                            <p:txEl>
                                              <p:pRg st="0" end="0"/>
                                            </p:txEl>
                                          </p:spTgt>
                                        </p:tgtEl>
                                        <p:attrNameLst>
                                          <p:attrName>style.visibility</p:attrName>
                                        </p:attrNameLst>
                                      </p:cBhvr>
                                      <p:to>
                                        <p:strVal val="visible"/>
                                      </p:to>
                                    </p:set>
                                    <p:animEffect transition="in" filter="fade">
                                      <p:cBhvr>
                                        <p:cTn id="44" dur="500"/>
                                        <p:tgtEl>
                                          <p:spTgt spid="252">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2">
                                            <p:txEl>
                                              <p:pRg st="1" end="1"/>
                                            </p:txEl>
                                          </p:spTgt>
                                        </p:tgtEl>
                                        <p:attrNameLst>
                                          <p:attrName>style.visibility</p:attrName>
                                        </p:attrNameLst>
                                      </p:cBhvr>
                                      <p:to>
                                        <p:strVal val="visible"/>
                                      </p:to>
                                    </p:set>
                                    <p:animEffect transition="in" filter="fade">
                                      <p:cBhvr>
                                        <p:cTn id="47" dur="500"/>
                                        <p:tgtEl>
                                          <p:spTgt spid="252">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2">
                                            <p:txEl>
                                              <p:pRg st="2" end="2"/>
                                            </p:txEl>
                                          </p:spTgt>
                                        </p:tgtEl>
                                        <p:attrNameLst>
                                          <p:attrName>style.visibility</p:attrName>
                                        </p:attrNameLst>
                                      </p:cBhvr>
                                      <p:to>
                                        <p:strVal val="visible"/>
                                      </p:to>
                                    </p:set>
                                    <p:animEffect transition="in" filter="fade">
                                      <p:cBhvr>
                                        <p:cTn id="50" dur="500"/>
                                        <p:tgtEl>
                                          <p:spTgt spid="252">
                                            <p:txEl>
                                              <p:pRg st="2" end="2"/>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2">
                                            <p:txEl>
                                              <p:pRg st="3" end="3"/>
                                            </p:txEl>
                                          </p:spTgt>
                                        </p:tgtEl>
                                        <p:attrNameLst>
                                          <p:attrName>style.visibility</p:attrName>
                                        </p:attrNameLst>
                                      </p:cBhvr>
                                      <p:to>
                                        <p:strVal val="visible"/>
                                      </p:to>
                                    </p:set>
                                    <p:animEffect transition="in" filter="fade">
                                      <p:cBhvr>
                                        <p:cTn id="53" dur="500"/>
                                        <p:tgtEl>
                                          <p:spTgt spid="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chemeClr val="accent2"/>
              </a:buClr>
              <a:buSzPts val="4400"/>
              <a:buFont typeface="David"/>
              <a:buNone/>
            </a:pPr>
            <a:r>
              <a:rPr lang="x-none">
                <a:solidFill>
                  <a:schemeClr val="accent2"/>
                </a:solidFill>
                <a:latin typeface="David"/>
                <a:ea typeface="David"/>
                <a:cs typeface="David"/>
                <a:sym typeface="David"/>
              </a:rPr>
              <a:t>צפייה משותפת</a:t>
            </a:r>
            <a:endParaRPr>
              <a:solidFill>
                <a:schemeClr val="accent2"/>
              </a:solidFill>
              <a:latin typeface="David"/>
              <a:ea typeface="David"/>
              <a:cs typeface="David"/>
              <a:sym typeface="David"/>
            </a:endParaRPr>
          </a:p>
        </p:txBody>
      </p:sp>
      <p:sp>
        <p:nvSpPr>
          <p:cNvPr id="264" name="Google Shape;264;p1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p>
            <a:pPr marL="342900" lvl="0" indent="-342900" algn="r" rtl="1">
              <a:spcBef>
                <a:spcPts val="0"/>
              </a:spcBef>
              <a:spcAft>
                <a:spcPts val="0"/>
              </a:spcAft>
              <a:buClr>
                <a:schemeClr val="accent1"/>
              </a:buClr>
              <a:buSzPts val="3200"/>
              <a:buChar char="•"/>
            </a:pPr>
            <a:r>
              <a:rPr lang="x-none" u="sng" dirty="0">
                <a:solidFill>
                  <a:schemeClr val="accent1"/>
                </a:solidFill>
                <a:latin typeface="David"/>
                <a:ea typeface="David"/>
                <a:cs typeface="David"/>
                <a:sym typeface="David"/>
                <a:hlinkClick r:id="rId3"/>
              </a:rPr>
              <a:t>https://www.youtube.com/watch?v=hBH6cGP1QIA</a:t>
            </a:r>
            <a:endParaRPr lang="he-IL" u="sng" dirty="0">
              <a:solidFill>
                <a:schemeClr val="accent1"/>
              </a:solidFill>
              <a:latin typeface="David"/>
              <a:ea typeface="David"/>
              <a:cs typeface="David"/>
              <a:sym typeface="Davi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a:stretch/>
        </p:blipFill>
        <p:spPr>
          <a:xfrm>
            <a:off x="115682" y="5920435"/>
            <a:ext cx="1988016" cy="879506"/>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3342770" y="4737"/>
            <a:ext cx="17116444" cy="6853263"/>
          </a:xfrm>
          <a:prstGeom prst="rect">
            <a:avLst/>
          </a:prstGeom>
          <a:noFill/>
          <a:ln>
            <a:noFill/>
          </a:ln>
        </p:spPr>
      </p:pic>
      <p:sp>
        <p:nvSpPr>
          <p:cNvPr id="110" name="Google Shape;110;p3"/>
          <p:cNvSpPr txBox="1">
            <a:spLocks noGrp="1"/>
          </p:cNvSpPr>
          <p:nvPr>
            <p:ph type="body" idx="1"/>
          </p:nvPr>
        </p:nvSpPr>
        <p:spPr>
          <a:xfrm>
            <a:off x="2541320" y="1168386"/>
            <a:ext cx="6697682" cy="5631555"/>
          </a:xfrm>
          <a:prstGeom prst="rect">
            <a:avLst/>
          </a:prstGeom>
          <a:noFill/>
          <a:ln>
            <a:noFill/>
          </a:ln>
        </p:spPr>
        <p:txBody>
          <a:bodyPr spcFirstLastPara="1" wrap="square" lIns="91425" tIns="45700" rIns="91425" bIns="45700" anchor="t" anchorCtr="0">
            <a:normAutofit/>
          </a:bodyPr>
          <a:lstStyle/>
          <a:p>
            <a:pPr marL="0" lvl="0" indent="0" algn="ctr" rtl="1">
              <a:spcBef>
                <a:spcPts val="0"/>
              </a:spcBef>
              <a:spcAft>
                <a:spcPts val="0"/>
              </a:spcAft>
              <a:buClr>
                <a:srgbClr val="FF0000"/>
              </a:buClr>
              <a:buSzPts val="4400"/>
              <a:buNone/>
            </a:pPr>
            <a:r>
              <a:rPr lang="x-none" sz="4400" dirty="0">
                <a:solidFill>
                  <a:srgbClr val="FF0000"/>
                </a:solidFill>
                <a:latin typeface="David"/>
                <a:ea typeface="David"/>
                <a:cs typeface="David"/>
                <a:sym typeface="David"/>
              </a:rPr>
              <a:t>תרגיל הכרות</a:t>
            </a:r>
            <a:endParaRPr lang="he-IL"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he-IL" sz="4400" dirty="0">
              <a:solidFill>
                <a:srgbClr val="FF0000"/>
              </a:solidFill>
              <a:latin typeface="David"/>
              <a:ea typeface="David"/>
              <a:cs typeface="David"/>
              <a:sym typeface="David"/>
            </a:endParaRPr>
          </a:p>
          <a:p>
            <a:pPr marL="0" lvl="0" indent="0" algn="ctr">
              <a:spcBef>
                <a:spcPts val="0"/>
              </a:spcBef>
              <a:buClr>
                <a:srgbClr val="FF0000"/>
              </a:buClr>
              <a:buSzPts val="4400"/>
              <a:buNone/>
            </a:pPr>
            <a:r>
              <a:rPr lang="en-US" sz="2400" dirty="0">
                <a:solidFill>
                  <a:srgbClr val="FF0000"/>
                </a:solidFill>
                <a:latin typeface="David"/>
                <a:ea typeface="David"/>
                <a:cs typeface="David"/>
                <a:sym typeface="David"/>
                <a:hlinkClick r:id="rId5"/>
              </a:rPr>
              <a:t>https://padlet.com/talcarthyayeka/dkfgyzszthckwtgi</a:t>
            </a:r>
            <a:endParaRPr lang="he-IL" sz="2400" dirty="0">
              <a:solidFill>
                <a:srgbClr val="FF0000"/>
              </a:solidFill>
              <a:latin typeface="David"/>
              <a:ea typeface="David"/>
              <a:cs typeface="David"/>
              <a:sym typeface="David"/>
            </a:endParaRPr>
          </a:p>
          <a:p>
            <a:pPr marL="0" lvl="0" indent="0" algn="ctr">
              <a:spcBef>
                <a:spcPts val="0"/>
              </a:spcBef>
              <a:buClr>
                <a:srgbClr val="FF0000"/>
              </a:buClr>
              <a:buSzPts val="4400"/>
              <a:buNone/>
            </a:pPr>
            <a:endParaRPr sz="4400" dirty="0">
              <a:solidFill>
                <a:srgbClr val="FF0000"/>
              </a:solidFill>
              <a:latin typeface="David"/>
              <a:ea typeface="David"/>
              <a:cs typeface="David"/>
              <a:sym typeface="Davi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2"/>
          <p:cNvSpPr txBox="1">
            <a:spLocks noGrp="1"/>
          </p:cNvSpPr>
          <p:nvPr>
            <p:ph type="body" idx="1"/>
          </p:nvPr>
        </p:nvSpPr>
        <p:spPr>
          <a:xfrm>
            <a:off x="1394950" y="1761564"/>
            <a:ext cx="10515600" cy="5010293"/>
          </a:xfrm>
          <a:prstGeom prst="rect">
            <a:avLst/>
          </a:prstGeom>
          <a:noFill/>
          <a:ln>
            <a:noFill/>
          </a:ln>
        </p:spPr>
        <p:txBody>
          <a:bodyPr spcFirstLastPara="1" wrap="square" lIns="91425" tIns="45700" rIns="91425" bIns="45700" anchor="t" anchorCtr="0">
            <a:normAutofit/>
          </a:bodyPr>
          <a:lstStyle/>
          <a:p>
            <a:pPr marL="342900" lvl="0" indent="-342900" algn="r">
              <a:lnSpc>
                <a:spcPct val="80000"/>
              </a:lnSpc>
              <a:spcBef>
                <a:spcPts val="0"/>
              </a:spcBef>
              <a:spcAft>
                <a:spcPts val="0"/>
              </a:spcAft>
              <a:buClr>
                <a:srgbClr val="204559"/>
              </a:buClr>
              <a:buSzPts val="2500"/>
              <a:buChar char="•"/>
            </a:pPr>
            <a:r>
              <a:rPr lang="x-none" sz="2500" dirty="0">
                <a:solidFill>
                  <a:srgbClr val="204559"/>
                </a:solidFill>
                <a:latin typeface="David"/>
                <a:ea typeface="David"/>
                <a:cs typeface="David"/>
                <a:sym typeface="David"/>
              </a:rPr>
              <a:t>חוסר / העדר עמדה פנימית של ״אחריות״(agency) </a:t>
            </a:r>
            <a:r>
              <a:rPr lang="he-IL" sz="2500" dirty="0">
                <a:solidFill>
                  <a:srgbClr val="204559"/>
                </a:solidFill>
                <a:latin typeface="David"/>
                <a:ea typeface="David"/>
                <a:cs typeface="David"/>
                <a:sym typeface="David"/>
              </a:rPr>
              <a:t> א</a:t>
            </a:r>
            <a:r>
              <a:rPr lang="x-none" sz="2500" dirty="0">
                <a:solidFill>
                  <a:srgbClr val="204559"/>
                </a:solidFill>
                <a:latin typeface="David"/>
                <a:ea typeface="David"/>
                <a:cs typeface="David"/>
                <a:sym typeface="David"/>
              </a:rPr>
              <a:t>ו ״בעלות״(ownership) </a:t>
            </a:r>
            <a:r>
              <a:rPr lang="he-IL" sz="2500" dirty="0">
                <a:solidFill>
                  <a:srgbClr val="204559"/>
                </a:solidFill>
                <a:latin typeface="David"/>
                <a:ea typeface="David"/>
                <a:cs typeface="David"/>
                <a:sym typeface="David"/>
              </a:rPr>
              <a:t> </a:t>
            </a:r>
            <a:r>
              <a:rPr lang="he-IL" sz="2500" dirty="0" err="1">
                <a:solidFill>
                  <a:srgbClr val="204559"/>
                </a:solidFill>
                <a:latin typeface="David"/>
                <a:ea typeface="David"/>
                <a:cs typeface="David"/>
                <a:sym typeface="David"/>
              </a:rPr>
              <a:t>מצ</a:t>
            </a:r>
            <a:r>
              <a:rPr lang="x-none" sz="2500" dirty="0">
                <a:solidFill>
                  <a:srgbClr val="204559"/>
                </a:solidFill>
                <a:latin typeface="David"/>
                <a:ea typeface="David"/>
                <a:cs typeface="David"/>
                <a:sym typeface="David"/>
              </a:rPr>
              <a:t>ד הילד והמתבגר על קשייו או מחלתו. היעדר זה נובע משילוב של המציאות התוך־נפשית של הילד/הנער ודינמיקת היחסים הורה־ילד. </a:t>
            </a:r>
            <a:endParaRPr sz="2500" dirty="0">
              <a:solidFill>
                <a:srgbClr val="204559"/>
              </a:solidFill>
              <a:latin typeface="David"/>
              <a:ea typeface="David"/>
              <a:cs typeface="David"/>
              <a:sym typeface="David"/>
            </a:endParaRPr>
          </a:p>
          <a:p>
            <a:pPr marL="342900" lvl="0" indent="-342900" algn="r">
              <a:lnSpc>
                <a:spcPct val="80000"/>
              </a:lnSpc>
              <a:spcBef>
                <a:spcPts val="500"/>
              </a:spcBef>
              <a:spcAft>
                <a:spcPts val="0"/>
              </a:spcAft>
              <a:buClr>
                <a:srgbClr val="204559"/>
              </a:buClr>
              <a:buSzPts val="2500"/>
              <a:buChar char="•"/>
            </a:pPr>
            <a:r>
              <a:rPr lang="x-none" sz="2500" dirty="0">
                <a:solidFill>
                  <a:srgbClr val="204559"/>
                </a:solidFill>
                <a:latin typeface="David"/>
                <a:ea typeface="David"/>
                <a:cs typeface="David"/>
                <a:sym typeface="David"/>
              </a:rPr>
              <a:t>ביחסים הורה־ילד דפוסים שמנעו התפתחות תחושה פנימית של אחריות ובעלות אצל הילדים על מצוקתם </a:t>
            </a:r>
            <a:endParaRPr dirty="0"/>
          </a:p>
          <a:p>
            <a:pPr marL="342900" lvl="0" indent="-342900" algn="r">
              <a:lnSpc>
                <a:spcPct val="80000"/>
              </a:lnSpc>
              <a:spcBef>
                <a:spcPts val="500"/>
              </a:spcBef>
              <a:spcAft>
                <a:spcPts val="0"/>
              </a:spcAft>
              <a:buClr>
                <a:srgbClr val="204559"/>
              </a:buClr>
              <a:buSzPts val="2500"/>
              <a:buChar char="•"/>
            </a:pPr>
            <a:r>
              <a:rPr lang="x-none" sz="2500" dirty="0">
                <a:solidFill>
                  <a:srgbClr val="204559"/>
                </a:solidFill>
                <a:latin typeface="David"/>
                <a:ea typeface="David"/>
                <a:cs typeface="David"/>
                <a:sym typeface="David"/>
              </a:rPr>
              <a:t>קושי של ההורה לתת ביטוי ברור, עקבי ולא תוקף לצרכים ולציפיות שלו כמו גם להכיר באופן מדויק ביכולות, בנקודת המבט ובצרכים של ילדו. </a:t>
            </a:r>
            <a:endParaRPr sz="2500" dirty="0">
              <a:solidFill>
                <a:srgbClr val="204559"/>
              </a:solidFill>
              <a:latin typeface="David"/>
              <a:ea typeface="David"/>
              <a:cs typeface="David"/>
              <a:sym typeface="David"/>
            </a:endParaRPr>
          </a:p>
          <a:p>
            <a:pPr marL="342900" lvl="0" indent="-342900" algn="r">
              <a:lnSpc>
                <a:spcPct val="80000"/>
              </a:lnSpc>
              <a:spcBef>
                <a:spcPts val="500"/>
              </a:spcBef>
              <a:spcAft>
                <a:spcPts val="0"/>
              </a:spcAft>
              <a:buClr>
                <a:srgbClr val="204559"/>
              </a:buClr>
              <a:buSzPts val="2500"/>
              <a:buChar char="•"/>
            </a:pPr>
            <a:r>
              <a:rPr lang="x-none" sz="2500" dirty="0">
                <a:solidFill>
                  <a:srgbClr val="204559"/>
                </a:solidFill>
                <a:latin typeface="David"/>
                <a:ea typeface="David"/>
                <a:cs typeface="David"/>
                <a:sym typeface="David"/>
              </a:rPr>
              <a:t>קושי מיוחד להתמודד עם מצבים בהם יש פער או אי התאמה בין בחירות </a:t>
            </a:r>
            <a:r>
              <a:rPr lang="he-IL" sz="2500" dirty="0">
                <a:solidFill>
                  <a:srgbClr val="204559"/>
                </a:solidFill>
                <a:latin typeface="David"/>
                <a:ea typeface="David"/>
                <a:cs typeface="David"/>
                <a:sym typeface="David"/>
              </a:rPr>
              <a:t>(</a:t>
            </a:r>
            <a:r>
              <a:rPr lang="x-none" sz="2500" dirty="0">
                <a:solidFill>
                  <a:srgbClr val="204559"/>
                </a:solidFill>
                <a:latin typeface="David"/>
                <a:ea typeface="David"/>
                <a:cs typeface="David"/>
                <a:sym typeface="David"/>
              </a:rPr>
              <a:t>רצונות</a:t>
            </a:r>
            <a:r>
              <a:rPr lang="he-IL" sz="2500" dirty="0">
                <a:solidFill>
                  <a:srgbClr val="204559"/>
                </a:solidFill>
                <a:latin typeface="David"/>
                <a:ea typeface="David"/>
                <a:cs typeface="David"/>
                <a:sym typeface="David"/>
              </a:rPr>
              <a:t>)</a:t>
            </a:r>
            <a:r>
              <a:rPr lang="x-none" sz="2500" dirty="0">
                <a:solidFill>
                  <a:srgbClr val="204559"/>
                </a:solidFill>
                <a:latin typeface="David"/>
                <a:ea typeface="David"/>
                <a:cs typeface="David"/>
                <a:sym typeface="David"/>
              </a:rPr>
              <a:t> הילד, לבין מה שנראה להורה כטובת הילד. </a:t>
            </a:r>
            <a:endParaRPr sz="2500" dirty="0">
              <a:solidFill>
                <a:srgbClr val="204559"/>
              </a:solidFill>
              <a:latin typeface="David"/>
              <a:ea typeface="David"/>
              <a:cs typeface="David"/>
              <a:sym typeface="David"/>
            </a:endParaRPr>
          </a:p>
          <a:p>
            <a:pPr marL="342900" lvl="0" indent="-342900" algn="r">
              <a:lnSpc>
                <a:spcPct val="80000"/>
              </a:lnSpc>
              <a:spcBef>
                <a:spcPts val="500"/>
              </a:spcBef>
              <a:spcAft>
                <a:spcPts val="0"/>
              </a:spcAft>
              <a:buClr>
                <a:srgbClr val="204559"/>
              </a:buClr>
              <a:buSzPts val="2500"/>
              <a:buChar char="•"/>
            </a:pPr>
            <a:r>
              <a:rPr lang="x-none" sz="2500" dirty="0">
                <a:solidFill>
                  <a:srgbClr val="204559"/>
                </a:solidFill>
                <a:latin typeface="David"/>
                <a:ea typeface="David"/>
                <a:cs typeface="David"/>
                <a:sym typeface="David"/>
              </a:rPr>
              <a:t>ההורה שחווה עצמו לעיתים קרובות לא־יודע, מוותר על תפקיד המוביל בקשר עם ילדו, מאבד בהדרגה את יכולתו להשפיע עליו והופך פגיע יותר לרגשות עוצמתיים של כעס, תסכול, אכזבה ואובדן ערך. </a:t>
            </a:r>
            <a:endParaRPr sz="2500" dirty="0">
              <a:solidFill>
                <a:srgbClr val="204559"/>
              </a:solidFill>
              <a:latin typeface="David"/>
              <a:ea typeface="David"/>
              <a:cs typeface="David"/>
              <a:sym typeface="David"/>
            </a:endParaRPr>
          </a:p>
          <a:p>
            <a:pPr marL="342900" lvl="0" indent="-342900" algn="r">
              <a:lnSpc>
                <a:spcPct val="80000"/>
              </a:lnSpc>
              <a:spcBef>
                <a:spcPts val="500"/>
              </a:spcBef>
              <a:spcAft>
                <a:spcPts val="0"/>
              </a:spcAft>
              <a:buClr>
                <a:srgbClr val="204559"/>
              </a:buClr>
              <a:buSzPts val="2500"/>
              <a:buChar char="•"/>
            </a:pPr>
            <a:r>
              <a:rPr lang="x-none" sz="2500" dirty="0">
                <a:solidFill>
                  <a:srgbClr val="204559"/>
                </a:solidFill>
                <a:latin typeface="David"/>
                <a:ea typeface="David"/>
                <a:cs typeface="David"/>
                <a:sym typeface="David"/>
              </a:rPr>
              <a:t>בתגובה, הילד נותר ללא הכוונה בהירה, מבולבל ומתקשה להתפתח באופן מיטבי. </a:t>
            </a:r>
            <a:endParaRPr dirty="0"/>
          </a:p>
          <a:p>
            <a:pPr marL="0" lvl="0" indent="0" algn="r">
              <a:lnSpc>
                <a:spcPct val="80000"/>
              </a:lnSpc>
              <a:spcBef>
                <a:spcPts val="400"/>
              </a:spcBef>
              <a:spcAft>
                <a:spcPts val="0"/>
              </a:spcAft>
              <a:buClr>
                <a:schemeClr val="dk1"/>
              </a:buClr>
              <a:buSzPts val="2000"/>
              <a:buNone/>
            </a:pPr>
            <a:endParaRPr sz="2000" b="1" dirty="0">
              <a:solidFill>
                <a:srgbClr val="204559"/>
              </a:solidFill>
              <a:latin typeface="David"/>
              <a:ea typeface="David"/>
              <a:cs typeface="David"/>
              <a:sym typeface="David"/>
            </a:endParaRPr>
          </a:p>
          <a:p>
            <a:pPr marL="0" lvl="0" indent="0" algn="ctr" rtl="1">
              <a:lnSpc>
                <a:spcPct val="80000"/>
              </a:lnSpc>
              <a:spcBef>
                <a:spcPts val="400"/>
              </a:spcBef>
              <a:spcAft>
                <a:spcPts val="0"/>
              </a:spcAft>
              <a:buClr>
                <a:schemeClr val="dk1"/>
              </a:buClr>
              <a:buSzPts val="2000"/>
              <a:buNone/>
            </a:pPr>
            <a:endParaRPr sz="2000" dirty="0">
              <a:solidFill>
                <a:srgbClr val="204559"/>
              </a:solidFill>
            </a:endParaRPr>
          </a:p>
        </p:txBody>
      </p:sp>
      <p:pic>
        <p:nvPicPr>
          <p:cNvPr id="289" name="Google Shape;289;p22"/>
          <p:cNvPicPr preferRelativeResize="0"/>
          <p:nvPr/>
        </p:nvPicPr>
        <p:blipFill rotWithShape="1">
          <a:blip r:embed="rId3">
            <a:alphaModFix/>
          </a:blip>
          <a:srcRect/>
          <a:stretch/>
        </p:blipFill>
        <p:spPr>
          <a:xfrm>
            <a:off x="115682" y="5920435"/>
            <a:ext cx="1988016" cy="879506"/>
          </a:xfrm>
          <a:prstGeom prst="rect">
            <a:avLst/>
          </a:prstGeom>
          <a:noFill/>
          <a:ln>
            <a:noFill/>
          </a:ln>
        </p:spPr>
      </p:pic>
      <p:sp>
        <p:nvSpPr>
          <p:cNvPr id="290" name="Google Shape;290;p22"/>
          <p:cNvSpPr txBox="1">
            <a:spLocks noGrp="1"/>
          </p:cNvSpPr>
          <p:nvPr>
            <p:ph type="title"/>
          </p:nvPr>
        </p:nvSpPr>
        <p:spPr>
          <a:xfrm>
            <a:off x="1738077" y="505027"/>
            <a:ext cx="9329928" cy="769441"/>
          </a:xfrm>
          <a:prstGeom prst="rect">
            <a:avLst/>
          </a:prstGeom>
          <a:noFill/>
          <a:ln>
            <a:noFill/>
          </a:ln>
        </p:spPr>
        <p:txBody>
          <a:bodyPr spcFirstLastPara="1" wrap="square" lIns="91425" tIns="45700" rIns="91425" bIns="45700" anchor="ctr" anchorCtr="0">
            <a:spAutoFit/>
          </a:bodyPr>
          <a:lstStyle/>
          <a:p>
            <a:pPr marL="0" lvl="0" indent="0" algn="ctr" rtl="1">
              <a:spcBef>
                <a:spcPts val="0"/>
              </a:spcBef>
              <a:spcAft>
                <a:spcPts val="0"/>
              </a:spcAft>
              <a:buClr>
                <a:srgbClr val="AB3C19"/>
              </a:buClr>
              <a:buSzPts val="4400"/>
              <a:buFont typeface="David"/>
              <a:buNone/>
            </a:pPr>
            <a:r>
              <a:rPr lang="x-none" b="1">
                <a:solidFill>
                  <a:srgbClr val="AB3C19"/>
                </a:solidFill>
                <a:latin typeface="David"/>
                <a:ea typeface="David"/>
                <a:cs typeface="David"/>
                <a:sym typeface="David"/>
              </a:rPr>
              <a:t>המשגת הבעיה</a:t>
            </a:r>
            <a:endParaRPr b="1">
              <a:solidFill>
                <a:srgbClr val="AB3C19"/>
              </a:solidFill>
              <a:latin typeface="David"/>
              <a:ea typeface="David"/>
              <a:cs typeface="David"/>
              <a:sym typeface="Davi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animEffect transition="in" filter="fade">
                                      <p:cBhvr>
                                        <p:cTn id="7" dur="500"/>
                                        <p:tgtEl>
                                          <p:spTgt spid="2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
                                            <p:txEl>
                                              <p:pRg st="1" end="1"/>
                                            </p:txEl>
                                          </p:spTgt>
                                        </p:tgtEl>
                                        <p:attrNameLst>
                                          <p:attrName>style.visibility</p:attrName>
                                        </p:attrNameLst>
                                      </p:cBhvr>
                                      <p:to>
                                        <p:strVal val="visible"/>
                                      </p:to>
                                    </p:set>
                                    <p:animEffect transition="in" filter="fade">
                                      <p:cBhvr>
                                        <p:cTn id="12" dur="500"/>
                                        <p:tgtEl>
                                          <p:spTgt spid="2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8">
                                            <p:txEl>
                                              <p:pRg st="2" end="2"/>
                                            </p:txEl>
                                          </p:spTgt>
                                        </p:tgtEl>
                                        <p:attrNameLst>
                                          <p:attrName>style.visibility</p:attrName>
                                        </p:attrNameLst>
                                      </p:cBhvr>
                                      <p:to>
                                        <p:strVal val="visible"/>
                                      </p:to>
                                    </p:set>
                                    <p:animEffect transition="in" filter="fade">
                                      <p:cBhvr>
                                        <p:cTn id="17" dur="500"/>
                                        <p:tgtEl>
                                          <p:spTgt spid="2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8">
                                            <p:txEl>
                                              <p:pRg st="3" end="3"/>
                                            </p:txEl>
                                          </p:spTgt>
                                        </p:tgtEl>
                                        <p:attrNameLst>
                                          <p:attrName>style.visibility</p:attrName>
                                        </p:attrNameLst>
                                      </p:cBhvr>
                                      <p:to>
                                        <p:strVal val="visible"/>
                                      </p:to>
                                    </p:set>
                                    <p:animEffect transition="in" filter="fade">
                                      <p:cBhvr>
                                        <p:cTn id="22" dur="500"/>
                                        <p:tgtEl>
                                          <p:spTgt spid="2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8">
                                            <p:txEl>
                                              <p:pRg st="4" end="4"/>
                                            </p:txEl>
                                          </p:spTgt>
                                        </p:tgtEl>
                                        <p:attrNameLst>
                                          <p:attrName>style.visibility</p:attrName>
                                        </p:attrNameLst>
                                      </p:cBhvr>
                                      <p:to>
                                        <p:strVal val="visible"/>
                                      </p:to>
                                    </p:set>
                                    <p:animEffect transition="in" filter="fade">
                                      <p:cBhvr>
                                        <p:cTn id="27" dur="500"/>
                                        <p:tgtEl>
                                          <p:spTgt spid="2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8">
                                            <p:txEl>
                                              <p:pRg st="5" end="5"/>
                                            </p:txEl>
                                          </p:spTgt>
                                        </p:tgtEl>
                                        <p:attrNameLst>
                                          <p:attrName>style.visibility</p:attrName>
                                        </p:attrNameLst>
                                      </p:cBhvr>
                                      <p:to>
                                        <p:strVal val="visible"/>
                                      </p:to>
                                    </p:set>
                                    <p:animEffect transition="in" filter="fade">
                                      <p:cBhvr>
                                        <p:cTn id="32" dur="500"/>
                                        <p:tgtEl>
                                          <p:spTgt spid="2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3"/>
          <p:cNvSpPr txBox="1">
            <a:spLocks noGrp="1"/>
          </p:cNvSpPr>
          <p:nvPr>
            <p:ph type="body" idx="1"/>
          </p:nvPr>
        </p:nvSpPr>
        <p:spPr>
          <a:xfrm>
            <a:off x="859972" y="1605154"/>
            <a:ext cx="10515600" cy="3602182"/>
          </a:xfrm>
          <a:prstGeom prst="rect">
            <a:avLst/>
          </a:prstGeom>
          <a:noFill/>
          <a:ln>
            <a:noFill/>
          </a:ln>
        </p:spPr>
        <p:txBody>
          <a:bodyPr spcFirstLastPara="1" wrap="square" lIns="91425" tIns="45700" rIns="91425" bIns="45700" anchor="t" anchorCtr="0">
            <a:normAutofit/>
          </a:bodyPr>
          <a:lstStyle/>
          <a:p>
            <a:pPr marL="0" lvl="0" indent="0" algn="ctr" rtl="1">
              <a:spcBef>
                <a:spcPts val="0"/>
              </a:spcBef>
              <a:spcAft>
                <a:spcPts val="0"/>
              </a:spcAft>
              <a:buClr>
                <a:srgbClr val="204559"/>
              </a:buClr>
              <a:buSzPts val="5400"/>
              <a:buNone/>
            </a:pPr>
            <a:r>
              <a:rPr lang="x-none" sz="5400" b="1">
                <a:solidFill>
                  <a:srgbClr val="204559"/>
                </a:solidFill>
                <a:latin typeface="David"/>
                <a:ea typeface="David"/>
                <a:cs typeface="David"/>
                <a:sym typeface="David"/>
              </a:rPr>
              <a:t>נקודת מבט אקולוגית</a:t>
            </a:r>
            <a:endParaRPr/>
          </a:p>
          <a:p>
            <a:pPr marL="0" lvl="0" indent="0" algn="ctr" rtl="1">
              <a:spcBef>
                <a:spcPts val="1080"/>
              </a:spcBef>
              <a:spcAft>
                <a:spcPts val="0"/>
              </a:spcAft>
              <a:buClr>
                <a:srgbClr val="204559"/>
              </a:buClr>
              <a:buSzPts val="5400"/>
              <a:buNone/>
            </a:pPr>
            <a:r>
              <a:rPr lang="x-none" sz="5400" b="1">
                <a:solidFill>
                  <a:srgbClr val="204559"/>
                </a:solidFill>
                <a:latin typeface="David"/>
                <a:ea typeface="David"/>
                <a:cs typeface="David"/>
                <a:sym typeface="David"/>
              </a:rPr>
              <a:t>אינטרסובייקטיבית על ההתפתחות</a:t>
            </a:r>
            <a:endParaRPr sz="5400" b="1">
              <a:solidFill>
                <a:srgbClr val="204559"/>
              </a:solidFill>
              <a:latin typeface="David"/>
              <a:ea typeface="David"/>
              <a:cs typeface="David"/>
              <a:sym typeface="David"/>
            </a:endParaRPr>
          </a:p>
        </p:txBody>
      </p:sp>
      <p:pic>
        <p:nvPicPr>
          <p:cNvPr id="296" name="Google Shape;296;p23"/>
          <p:cNvPicPr preferRelativeResize="0"/>
          <p:nvPr/>
        </p:nvPicPr>
        <p:blipFill rotWithShape="1">
          <a:blip r:embed="rId3">
            <a:alphaModFix/>
          </a:blip>
          <a:srcRect/>
          <a:stretch/>
        </p:blipFill>
        <p:spPr>
          <a:xfrm>
            <a:off x="115682" y="5920435"/>
            <a:ext cx="1988016" cy="8795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4"/>
          <p:cNvSpPr txBox="1"/>
          <p:nvPr/>
        </p:nvSpPr>
        <p:spPr>
          <a:xfrm>
            <a:off x="8166100" y="2388284"/>
            <a:ext cx="1358900" cy="64633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3600" b="1">
              <a:solidFill>
                <a:srgbClr val="FFBE5F"/>
              </a:solidFill>
              <a:latin typeface="Calibri"/>
              <a:ea typeface="Calibri"/>
              <a:cs typeface="Calibri"/>
              <a:sym typeface="Calibri"/>
            </a:endParaRPr>
          </a:p>
        </p:txBody>
      </p:sp>
      <p:sp>
        <p:nvSpPr>
          <p:cNvPr id="303" name="Google Shape;303;p24"/>
          <p:cNvSpPr txBox="1">
            <a:spLocks noGrp="1"/>
          </p:cNvSpPr>
          <p:nvPr>
            <p:ph type="body" idx="1"/>
          </p:nvPr>
        </p:nvSpPr>
        <p:spPr>
          <a:xfrm>
            <a:off x="848452" y="981193"/>
            <a:ext cx="6487160" cy="4519612"/>
          </a:xfrm>
          <a:prstGeom prst="rect">
            <a:avLst/>
          </a:prstGeom>
          <a:noFill/>
          <a:ln>
            <a:noFill/>
          </a:ln>
        </p:spPr>
        <p:txBody>
          <a:bodyPr spcFirstLastPara="1" wrap="square" lIns="91425" tIns="45700" rIns="91425" bIns="45700" anchor="t" anchorCtr="0">
            <a:noAutofit/>
          </a:bodyPr>
          <a:lstStyle/>
          <a:p>
            <a:pPr marL="342900" lvl="0" indent="-114300" algn="r" rtl="1">
              <a:spcBef>
                <a:spcPts val="0"/>
              </a:spcBef>
              <a:spcAft>
                <a:spcPts val="0"/>
              </a:spcAft>
              <a:buClr>
                <a:schemeClr val="dk1"/>
              </a:buClr>
              <a:buSzPts val="3600"/>
              <a:buNone/>
            </a:pPr>
            <a:endParaRPr sz="3600" b="1" dirty="0">
              <a:solidFill>
                <a:srgbClr val="204559"/>
              </a:solidFill>
              <a:latin typeface="David"/>
              <a:ea typeface="David"/>
              <a:cs typeface="David"/>
              <a:sym typeface="David"/>
            </a:endParaRPr>
          </a:p>
          <a:p>
            <a:pPr marL="0" lvl="0" indent="0" algn="r" rtl="1">
              <a:spcBef>
                <a:spcPts val="720"/>
              </a:spcBef>
              <a:spcAft>
                <a:spcPts val="0"/>
              </a:spcAft>
              <a:buClr>
                <a:srgbClr val="204559"/>
              </a:buClr>
              <a:buSzPts val="3600"/>
              <a:buNone/>
            </a:pPr>
            <a:r>
              <a:rPr lang="x-none" sz="3600" b="1" dirty="0">
                <a:solidFill>
                  <a:srgbClr val="204559"/>
                </a:solidFill>
                <a:latin typeface="David"/>
                <a:ea typeface="David"/>
                <a:cs typeface="David"/>
                <a:sym typeface="David"/>
              </a:rPr>
              <a:t>אקולוגיה </a:t>
            </a:r>
            <a:r>
              <a:rPr lang="x-none" sz="3600" dirty="0">
                <a:solidFill>
                  <a:srgbClr val="204559"/>
                </a:solidFill>
                <a:latin typeface="David"/>
                <a:ea typeface="David"/>
                <a:cs typeface="David"/>
                <a:sym typeface="David"/>
              </a:rPr>
              <a:t> </a:t>
            </a:r>
            <a:endParaRPr dirty="0"/>
          </a:p>
          <a:p>
            <a:pPr marL="0" lvl="0" indent="0" algn="r" rtl="1">
              <a:spcBef>
                <a:spcPts val="720"/>
              </a:spcBef>
              <a:spcAft>
                <a:spcPts val="0"/>
              </a:spcAft>
              <a:buClr>
                <a:srgbClr val="204559"/>
              </a:buClr>
              <a:buSzPts val="3600"/>
              <a:buNone/>
            </a:pPr>
            <a:r>
              <a:rPr lang="x-none" sz="3600" dirty="0">
                <a:solidFill>
                  <a:srgbClr val="204559"/>
                </a:solidFill>
                <a:latin typeface="David"/>
                <a:ea typeface="David"/>
                <a:cs typeface="David"/>
                <a:sym typeface="David"/>
              </a:rPr>
              <a:t>ההכרה בדבר התלות של צורות החיים השונות במרחב הסובב אותן</a:t>
            </a:r>
            <a:endParaRPr dirty="0"/>
          </a:p>
          <a:p>
            <a:pPr marL="0" lvl="0" indent="0" algn="r" rtl="1">
              <a:spcBef>
                <a:spcPts val="720"/>
              </a:spcBef>
              <a:spcAft>
                <a:spcPts val="0"/>
              </a:spcAft>
              <a:buClr>
                <a:schemeClr val="dk1"/>
              </a:buClr>
              <a:buSzPts val="3600"/>
              <a:buNone/>
            </a:pPr>
            <a:endParaRPr sz="3600" dirty="0">
              <a:solidFill>
                <a:srgbClr val="204559"/>
              </a:solidFill>
              <a:latin typeface="David"/>
              <a:ea typeface="David"/>
              <a:cs typeface="David"/>
              <a:sym typeface="David"/>
            </a:endParaRPr>
          </a:p>
          <a:p>
            <a:pPr marL="0" lvl="0" indent="0" algn="r" rtl="1">
              <a:spcBef>
                <a:spcPts val="720"/>
              </a:spcBef>
              <a:spcAft>
                <a:spcPts val="0"/>
              </a:spcAft>
              <a:buClr>
                <a:srgbClr val="204559"/>
              </a:buClr>
              <a:buSzPts val="3600"/>
              <a:buNone/>
            </a:pPr>
            <a:r>
              <a:rPr lang="x-none" sz="3600" dirty="0">
                <a:solidFill>
                  <a:srgbClr val="204559"/>
                </a:solidFill>
                <a:latin typeface="David"/>
                <a:ea typeface="David"/>
                <a:cs typeface="David"/>
                <a:sym typeface="David"/>
              </a:rPr>
              <a:t>לתנאים הסביבתיים תפקיד מכריע: </a:t>
            </a:r>
            <a:endParaRPr dirty="0"/>
          </a:p>
          <a:p>
            <a:pPr marL="0" lvl="0" indent="0" algn="r" rtl="1">
              <a:spcBef>
                <a:spcPts val="720"/>
              </a:spcBef>
              <a:spcAft>
                <a:spcPts val="0"/>
              </a:spcAft>
              <a:buClr>
                <a:srgbClr val="204559"/>
              </a:buClr>
              <a:buSzPts val="3600"/>
              <a:buNone/>
            </a:pPr>
            <a:r>
              <a:rPr lang="x-none" sz="3600" dirty="0">
                <a:solidFill>
                  <a:srgbClr val="204559"/>
                </a:solidFill>
                <a:latin typeface="David"/>
                <a:ea typeface="David"/>
                <a:cs typeface="David"/>
                <a:sym typeface="David"/>
              </a:rPr>
              <a:t>ברפואה, בפיזיקה, </a:t>
            </a:r>
            <a:r>
              <a:rPr lang="he-IL" sz="3600" dirty="0">
                <a:solidFill>
                  <a:srgbClr val="204559"/>
                </a:solidFill>
                <a:latin typeface="David"/>
                <a:ea typeface="David"/>
                <a:cs typeface="David"/>
                <a:sym typeface="David"/>
              </a:rPr>
              <a:t> </a:t>
            </a:r>
            <a:r>
              <a:rPr lang="x-none" sz="3600" dirty="0">
                <a:solidFill>
                  <a:srgbClr val="204559"/>
                </a:solidFill>
                <a:latin typeface="David"/>
                <a:ea typeface="David"/>
                <a:cs typeface="David"/>
                <a:sym typeface="David"/>
              </a:rPr>
              <a:t>בביולוגיה</a:t>
            </a:r>
            <a:endParaRPr dirty="0"/>
          </a:p>
        </p:txBody>
      </p:sp>
      <p:pic>
        <p:nvPicPr>
          <p:cNvPr id="304" name="Google Shape;304;p24" descr="×ª××× × ×§×©××¨×"/>
          <p:cNvPicPr preferRelativeResize="0"/>
          <p:nvPr/>
        </p:nvPicPr>
        <p:blipFill rotWithShape="1">
          <a:blip r:embed="rId3">
            <a:alphaModFix/>
          </a:blip>
          <a:srcRect/>
          <a:stretch/>
        </p:blipFill>
        <p:spPr>
          <a:xfrm>
            <a:off x="7973587" y="391886"/>
            <a:ext cx="4218413" cy="2751141"/>
          </a:xfrm>
          <a:prstGeom prst="rect">
            <a:avLst/>
          </a:prstGeom>
          <a:noFill/>
          <a:ln>
            <a:noFill/>
          </a:ln>
        </p:spPr>
      </p:pic>
      <p:pic>
        <p:nvPicPr>
          <p:cNvPr id="305" name="Google Shape;305;p24" descr="×ª××¦××ª ×ª××× × ×¢×××¨ ×××¡×ª ×§×¨××× ××"/>
          <p:cNvPicPr preferRelativeResize="0"/>
          <p:nvPr/>
        </p:nvPicPr>
        <p:blipFill rotWithShape="1">
          <a:blip r:embed="rId4">
            <a:alphaModFix/>
          </a:blip>
          <a:srcRect/>
          <a:stretch/>
        </p:blipFill>
        <p:spPr>
          <a:xfrm>
            <a:off x="7986289" y="3143027"/>
            <a:ext cx="4205711" cy="3464326"/>
          </a:xfrm>
          <a:prstGeom prst="rect">
            <a:avLst/>
          </a:prstGeom>
          <a:noFill/>
          <a:ln>
            <a:noFill/>
          </a:ln>
        </p:spPr>
      </p:pic>
      <p:cxnSp>
        <p:nvCxnSpPr>
          <p:cNvPr id="306" name="Google Shape;306;p24"/>
          <p:cNvCxnSpPr/>
          <p:nvPr/>
        </p:nvCxnSpPr>
        <p:spPr>
          <a:xfrm>
            <a:off x="7999474" y="-90488"/>
            <a:ext cx="0" cy="6924675"/>
          </a:xfrm>
          <a:prstGeom prst="straightConnector1">
            <a:avLst/>
          </a:prstGeom>
          <a:noFill/>
          <a:ln w="76200" cap="flat" cmpd="sng">
            <a:solidFill>
              <a:schemeClr val="accent6"/>
            </a:solidFill>
            <a:prstDash val="solid"/>
            <a:round/>
            <a:headEnd type="none" w="sm" len="sm"/>
            <a:tailEnd type="none" w="sm" len="sm"/>
          </a:ln>
        </p:spPr>
      </p:cxnSp>
      <p:pic>
        <p:nvPicPr>
          <p:cNvPr id="307" name="Google Shape;307;p24"/>
          <p:cNvPicPr preferRelativeResize="0"/>
          <p:nvPr/>
        </p:nvPicPr>
        <p:blipFill rotWithShape="1">
          <a:blip r:embed="rId5">
            <a:alphaModFix/>
          </a:blip>
          <a:srcRect/>
          <a:stretch/>
        </p:blipFill>
        <p:spPr>
          <a:xfrm>
            <a:off x="115682" y="5920435"/>
            <a:ext cx="1988016" cy="8795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 calcmode="lin" valueType="num">
                                      <p:cBhvr additive="base">
                                        <p:cTn id="7" dur="500"/>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26"/>
          <p:cNvPicPr preferRelativeResize="0">
            <a:picLocks noGrp="1"/>
          </p:cNvPicPr>
          <p:nvPr>
            <p:ph type="body" idx="1"/>
          </p:nvPr>
        </p:nvPicPr>
        <p:blipFill rotWithShape="1">
          <a:blip r:embed="rId3">
            <a:alphaModFix/>
          </a:blip>
          <a:srcRect/>
          <a:stretch/>
        </p:blipFill>
        <p:spPr>
          <a:xfrm>
            <a:off x="2229104" y="1431600"/>
            <a:ext cx="7959925" cy="4215220"/>
          </a:xfrm>
          <a:prstGeom prst="rect">
            <a:avLst/>
          </a:prstGeom>
          <a:noFill/>
          <a:ln>
            <a:noFill/>
          </a:ln>
        </p:spPr>
      </p:pic>
      <p:pic>
        <p:nvPicPr>
          <p:cNvPr id="322" name="Google Shape;322;p26"/>
          <p:cNvPicPr preferRelativeResize="0"/>
          <p:nvPr/>
        </p:nvPicPr>
        <p:blipFill rotWithShape="1">
          <a:blip r:embed="rId4">
            <a:alphaModFix/>
          </a:blip>
          <a:srcRect/>
          <a:stretch/>
        </p:blipFill>
        <p:spPr>
          <a:xfrm>
            <a:off x="115682" y="5920435"/>
            <a:ext cx="1988016" cy="879506"/>
          </a:xfrm>
          <a:prstGeom prst="rect">
            <a:avLst/>
          </a:prstGeom>
          <a:noFill/>
          <a:ln>
            <a:noFill/>
          </a:ln>
        </p:spPr>
      </p:pic>
      <p:sp>
        <p:nvSpPr>
          <p:cNvPr id="6" name="Google Shape;313;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AB3C19"/>
              </a:buClr>
              <a:buSzPts val="4400"/>
              <a:buFont typeface="David"/>
              <a:buNone/>
            </a:pPr>
            <a:r>
              <a:rPr lang="x-none" b="1" dirty="0">
                <a:solidFill>
                  <a:srgbClr val="AB3C19"/>
                </a:solidFill>
                <a:latin typeface="David"/>
                <a:ea typeface="David"/>
                <a:cs typeface="David"/>
                <a:sym typeface="David"/>
              </a:rPr>
              <a:t>מה גרם להצפה?</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27"/>
          <p:cNvPicPr preferRelativeResize="0"/>
          <p:nvPr/>
        </p:nvPicPr>
        <p:blipFill rotWithShape="1">
          <a:blip r:embed="rId3">
            <a:alphaModFix/>
          </a:blip>
          <a:srcRect l="1" t="13951" r="61159" b="19925"/>
          <a:stretch/>
        </p:blipFill>
        <p:spPr>
          <a:xfrm>
            <a:off x="788002" y="1298458"/>
            <a:ext cx="5307998" cy="3985169"/>
          </a:xfrm>
          <a:prstGeom prst="rect">
            <a:avLst/>
          </a:prstGeom>
          <a:noFill/>
          <a:ln>
            <a:noFill/>
          </a:ln>
        </p:spPr>
      </p:pic>
      <p:sp>
        <p:nvSpPr>
          <p:cNvPr id="330" name="Google Shape;330;p27"/>
          <p:cNvSpPr txBox="1"/>
          <p:nvPr/>
        </p:nvSpPr>
        <p:spPr>
          <a:xfrm>
            <a:off x="7255787" y="4887892"/>
            <a:ext cx="431532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3200">
                <a:solidFill>
                  <a:srgbClr val="204559"/>
                </a:solidFill>
                <a:latin typeface="David"/>
                <a:ea typeface="David"/>
                <a:cs typeface="David"/>
                <a:sym typeface="David"/>
              </a:rPr>
              <a:t>הנילוס</a:t>
            </a:r>
            <a:endParaRPr/>
          </a:p>
        </p:txBody>
      </p:sp>
      <p:sp>
        <p:nvSpPr>
          <p:cNvPr id="331" name="Google Shape;331;p27"/>
          <p:cNvSpPr txBox="1"/>
          <p:nvPr/>
        </p:nvSpPr>
        <p:spPr>
          <a:xfrm>
            <a:off x="1088463" y="4916920"/>
            <a:ext cx="4707075"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3200">
                <a:solidFill>
                  <a:srgbClr val="204559"/>
                </a:solidFill>
                <a:latin typeface="David"/>
                <a:ea typeface="David"/>
                <a:cs typeface="David"/>
                <a:sym typeface="David"/>
              </a:rPr>
              <a:t>  נהר הקולרדו</a:t>
            </a:r>
            <a:endParaRPr/>
          </a:p>
        </p:txBody>
      </p:sp>
      <p:pic>
        <p:nvPicPr>
          <p:cNvPr id="332" name="Google Shape;332;p27"/>
          <p:cNvPicPr preferRelativeResize="0"/>
          <p:nvPr/>
        </p:nvPicPr>
        <p:blipFill rotWithShape="1">
          <a:blip r:embed="rId4">
            <a:alphaModFix/>
          </a:blip>
          <a:srcRect/>
          <a:stretch/>
        </p:blipFill>
        <p:spPr>
          <a:xfrm>
            <a:off x="115682" y="5920435"/>
            <a:ext cx="1988016" cy="879506"/>
          </a:xfrm>
          <a:prstGeom prst="rect">
            <a:avLst/>
          </a:prstGeom>
          <a:noFill/>
          <a:ln>
            <a:noFill/>
          </a:ln>
        </p:spPr>
      </p:pic>
      <p:sp>
        <p:nvSpPr>
          <p:cNvPr id="333" name="Google Shape;333;p27"/>
          <p:cNvSpPr txBox="1"/>
          <p:nvPr/>
        </p:nvSpPr>
        <p:spPr>
          <a:xfrm>
            <a:off x="609600" y="477834"/>
            <a:ext cx="10972800" cy="1143000"/>
          </a:xfrm>
          <a:prstGeom prst="rect">
            <a:avLst/>
          </a:prstGeom>
          <a:noFill/>
          <a:ln>
            <a:noFill/>
          </a:ln>
        </p:spPr>
        <p:txBody>
          <a:bodyPr spcFirstLastPara="1" wrap="square" lIns="91425" tIns="45700" rIns="91425" bIns="45700" anchor="t" anchorCtr="0">
            <a:normAutofit/>
          </a:bodyPr>
          <a:lstStyle/>
          <a:p>
            <a:pPr marL="0" marR="0" lvl="0" indent="0" algn="ctr" rtl="1">
              <a:spcBef>
                <a:spcPts val="0"/>
              </a:spcBef>
              <a:spcAft>
                <a:spcPts val="0"/>
              </a:spcAft>
              <a:buClr>
                <a:srgbClr val="AB3C19"/>
              </a:buClr>
              <a:buSzPts val="4400"/>
              <a:buFont typeface="David"/>
              <a:buNone/>
            </a:pPr>
            <a:r>
              <a:rPr lang="x-none" sz="4400" b="1" dirty="0">
                <a:solidFill>
                  <a:srgbClr val="AB3C19"/>
                </a:solidFill>
                <a:latin typeface="David"/>
                <a:ea typeface="David"/>
                <a:cs typeface="David"/>
                <a:sym typeface="David"/>
              </a:rPr>
              <a:t>גדות הנהר</a:t>
            </a:r>
            <a:endParaRPr dirty="0"/>
          </a:p>
        </p:txBody>
      </p:sp>
      <p:pic>
        <p:nvPicPr>
          <p:cNvPr id="334" name="Google Shape;334;p27"/>
          <p:cNvPicPr preferRelativeResize="0"/>
          <p:nvPr/>
        </p:nvPicPr>
        <p:blipFill rotWithShape="1">
          <a:blip r:embed="rId3">
            <a:alphaModFix/>
          </a:blip>
          <a:srcRect l="59053" t="13951" r="-2330" b="26537"/>
          <a:stretch/>
        </p:blipFill>
        <p:spPr>
          <a:xfrm>
            <a:off x="6528736" y="1429084"/>
            <a:ext cx="5769428" cy="34987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8"/>
          <p:cNvPicPr preferRelativeResize="0">
            <a:picLocks noGrp="1"/>
          </p:cNvPicPr>
          <p:nvPr>
            <p:ph type="body" idx="1"/>
          </p:nvPr>
        </p:nvPicPr>
        <p:blipFill rotWithShape="1">
          <a:blip r:embed="rId3">
            <a:alphaModFix/>
          </a:blip>
          <a:srcRect/>
          <a:stretch/>
        </p:blipFill>
        <p:spPr>
          <a:xfrm>
            <a:off x="3047999" y="770500"/>
            <a:ext cx="6654573" cy="5149935"/>
          </a:xfrm>
          <a:prstGeom prst="rect">
            <a:avLst/>
          </a:prstGeom>
          <a:noFill/>
          <a:ln>
            <a:noFill/>
          </a:ln>
        </p:spPr>
      </p:pic>
      <p:pic>
        <p:nvPicPr>
          <p:cNvPr id="341" name="Google Shape;341;p28"/>
          <p:cNvPicPr preferRelativeResize="0"/>
          <p:nvPr/>
        </p:nvPicPr>
        <p:blipFill rotWithShape="1">
          <a:blip r:embed="rId4">
            <a:alphaModFix/>
          </a:blip>
          <a:srcRect/>
          <a:stretch/>
        </p:blipFill>
        <p:spPr>
          <a:xfrm>
            <a:off x="115682" y="5920435"/>
            <a:ext cx="1988016" cy="8795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9"/>
          <p:cNvSpPr txBox="1">
            <a:spLocks noGrp="1"/>
          </p:cNvSpPr>
          <p:nvPr>
            <p:ph type="title"/>
          </p:nvPr>
        </p:nvSpPr>
        <p:spPr>
          <a:xfrm>
            <a:off x="2828940" y="188684"/>
            <a:ext cx="6586726" cy="1303867"/>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AB3C19"/>
              </a:buClr>
              <a:buSzPts val="4400"/>
              <a:buFont typeface="David"/>
              <a:buNone/>
            </a:pPr>
            <a:r>
              <a:rPr lang="x-none" b="1" dirty="0">
                <a:solidFill>
                  <a:srgbClr val="AB3C19"/>
                </a:solidFill>
                <a:latin typeface="David"/>
                <a:ea typeface="David"/>
                <a:cs typeface="David"/>
                <a:sym typeface="David"/>
              </a:rPr>
              <a:t>סביבה מתירה</a:t>
            </a:r>
            <a:endParaRPr dirty="0"/>
          </a:p>
        </p:txBody>
      </p:sp>
      <p:sp>
        <p:nvSpPr>
          <p:cNvPr id="348" name="Google Shape;348;p29"/>
          <p:cNvSpPr txBox="1">
            <a:spLocks noGrp="1"/>
          </p:cNvSpPr>
          <p:nvPr>
            <p:ph type="body" idx="1"/>
          </p:nvPr>
        </p:nvSpPr>
        <p:spPr>
          <a:xfrm>
            <a:off x="2272063" y="1569962"/>
            <a:ext cx="7700481" cy="3318936"/>
          </a:xfrm>
          <a:prstGeom prst="rect">
            <a:avLst/>
          </a:prstGeom>
          <a:noFill/>
          <a:ln>
            <a:noFill/>
          </a:ln>
        </p:spPr>
        <p:txBody>
          <a:bodyPr spcFirstLastPara="1" wrap="square" lIns="91425" tIns="45700" rIns="91425" bIns="45700" anchor="t" anchorCtr="0">
            <a:normAutofit/>
          </a:bodyPr>
          <a:lstStyle/>
          <a:p>
            <a:pPr marL="0" lvl="0" indent="0" algn="ctr" rtl="1">
              <a:spcBef>
                <a:spcPts val="0"/>
              </a:spcBef>
              <a:spcAft>
                <a:spcPts val="0"/>
              </a:spcAft>
              <a:buClr>
                <a:srgbClr val="204559"/>
              </a:buClr>
              <a:buSzPts val="3330"/>
              <a:buNone/>
            </a:pPr>
            <a:r>
              <a:rPr lang="x-none" sz="3330" dirty="0">
                <a:solidFill>
                  <a:srgbClr val="204559"/>
                </a:solidFill>
                <a:latin typeface="David"/>
                <a:ea typeface="David"/>
                <a:cs typeface="David"/>
                <a:sym typeface="David"/>
              </a:rPr>
              <a:t>הסביבה האנושית שבתוכה גדל הילד, המאפשרת לו </a:t>
            </a:r>
            <a:r>
              <a:rPr lang="x-none" sz="3330" u="sng" dirty="0">
                <a:solidFill>
                  <a:srgbClr val="204559"/>
                </a:solidFill>
                <a:latin typeface="David"/>
                <a:ea typeface="David"/>
                <a:cs typeface="David"/>
                <a:sym typeface="David"/>
              </a:rPr>
              <a:t>לא</a:t>
            </a:r>
            <a:r>
              <a:rPr lang="x-none" sz="3330" dirty="0">
                <a:solidFill>
                  <a:srgbClr val="204559"/>
                </a:solidFill>
                <a:latin typeface="David"/>
                <a:ea typeface="David"/>
                <a:cs typeface="David"/>
                <a:sym typeface="David"/>
              </a:rPr>
              <a:t> לפתח יכולות חיוניות, </a:t>
            </a:r>
            <a:endParaRPr dirty="0"/>
          </a:p>
          <a:p>
            <a:pPr marL="0" lvl="0" indent="0" algn="ctr" rtl="1">
              <a:spcBef>
                <a:spcPts val="666"/>
              </a:spcBef>
              <a:spcAft>
                <a:spcPts val="0"/>
              </a:spcAft>
              <a:buClr>
                <a:srgbClr val="204559"/>
              </a:buClr>
              <a:buSzPts val="3330"/>
              <a:buNone/>
            </a:pPr>
            <a:r>
              <a:rPr lang="x-none" sz="3330" dirty="0">
                <a:solidFill>
                  <a:srgbClr val="204559"/>
                </a:solidFill>
                <a:latin typeface="David"/>
                <a:ea typeface="David"/>
                <a:cs typeface="David"/>
                <a:sym typeface="David"/>
              </a:rPr>
              <a:t>או שיוצרת עבורו </a:t>
            </a:r>
            <a:r>
              <a:rPr lang="x-none" sz="3330" b="1" dirty="0">
                <a:solidFill>
                  <a:srgbClr val="204559"/>
                </a:solidFill>
                <a:latin typeface="David"/>
                <a:ea typeface="David"/>
                <a:cs typeface="David"/>
                <a:sym typeface="David"/>
              </a:rPr>
              <a:t>רצף של הזדמנויות ואפשרויות</a:t>
            </a:r>
            <a:r>
              <a:rPr lang="x-none" sz="3330" dirty="0">
                <a:solidFill>
                  <a:srgbClr val="204559"/>
                </a:solidFill>
                <a:latin typeface="David"/>
                <a:ea typeface="David"/>
                <a:cs typeface="David"/>
                <a:sym typeface="David"/>
              </a:rPr>
              <a:t> לנהוג באופן יוצר סיכון, סבל או נזק</a:t>
            </a:r>
            <a:endParaRPr dirty="0"/>
          </a:p>
          <a:p>
            <a:pPr marL="0" lvl="0" indent="0" algn="ctr" rtl="1">
              <a:spcBef>
                <a:spcPts val="740"/>
              </a:spcBef>
              <a:spcAft>
                <a:spcPts val="0"/>
              </a:spcAft>
              <a:buClr>
                <a:srgbClr val="204559"/>
              </a:buClr>
              <a:buSzPts val="3330"/>
              <a:buNone/>
            </a:pPr>
            <a:r>
              <a:rPr lang="he-IL" sz="3330" dirty="0">
                <a:solidFill>
                  <a:srgbClr val="204559"/>
                </a:solidFill>
                <a:latin typeface="David"/>
                <a:ea typeface="David"/>
                <a:cs typeface="David"/>
                <a:sym typeface="David"/>
              </a:rPr>
              <a:t>(</a:t>
            </a:r>
            <a:r>
              <a:rPr lang="x-none" sz="3330" dirty="0">
                <a:solidFill>
                  <a:srgbClr val="204559"/>
                </a:solidFill>
                <a:latin typeface="David"/>
                <a:ea typeface="David"/>
                <a:cs typeface="David"/>
                <a:sym typeface="David"/>
              </a:rPr>
              <a:t>בניגוד לכוונות הטובות של ההורה</a:t>
            </a:r>
            <a:r>
              <a:rPr lang="he-IL" sz="3330" dirty="0">
                <a:solidFill>
                  <a:srgbClr val="204559"/>
                </a:solidFill>
                <a:latin typeface="David"/>
                <a:ea typeface="David"/>
                <a:cs typeface="David"/>
                <a:sym typeface="David"/>
              </a:rPr>
              <a:t>)</a:t>
            </a:r>
            <a:r>
              <a:rPr lang="x-none" sz="3700" dirty="0">
                <a:solidFill>
                  <a:srgbClr val="204559"/>
                </a:solidFill>
                <a:latin typeface="David"/>
                <a:ea typeface="David"/>
                <a:cs typeface="David"/>
                <a:sym typeface="David"/>
              </a:rPr>
              <a:t>.</a:t>
            </a:r>
            <a:endParaRPr sz="3330" dirty="0">
              <a:solidFill>
                <a:srgbClr val="204559"/>
              </a:solidFill>
              <a:latin typeface="David"/>
              <a:ea typeface="David"/>
              <a:cs typeface="David"/>
              <a:sym typeface="David"/>
            </a:endParaRPr>
          </a:p>
        </p:txBody>
      </p:sp>
      <p:pic>
        <p:nvPicPr>
          <p:cNvPr id="349" name="Google Shape;349;p29"/>
          <p:cNvPicPr preferRelativeResize="0"/>
          <p:nvPr/>
        </p:nvPicPr>
        <p:blipFill rotWithShape="1">
          <a:blip r:embed="rId3">
            <a:alphaModFix/>
          </a:blip>
          <a:srcRect/>
          <a:stretch/>
        </p:blipFill>
        <p:spPr>
          <a:xfrm>
            <a:off x="115682" y="5920435"/>
            <a:ext cx="1988016" cy="8795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0"/>
          <p:cNvSpPr txBox="1">
            <a:spLocks noGrp="1"/>
          </p:cNvSpPr>
          <p:nvPr>
            <p:ph type="title"/>
          </p:nvPr>
        </p:nvSpPr>
        <p:spPr>
          <a:xfrm>
            <a:off x="567586" y="377030"/>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AB3C19"/>
              </a:buClr>
              <a:buSzPts val="4400"/>
              <a:buFont typeface="David"/>
              <a:buNone/>
            </a:pPr>
            <a:r>
              <a:rPr lang="x-none" b="1">
                <a:solidFill>
                  <a:srgbClr val="AB3C19"/>
                </a:solidFill>
                <a:latin typeface="David"/>
                <a:ea typeface="David"/>
                <a:cs typeface="David"/>
                <a:sym typeface="David"/>
              </a:rPr>
              <a:t>נקודת המבט של איכה על התפתחות פסיכופתולוגיה</a:t>
            </a:r>
            <a:endParaRPr sz="4800" b="1">
              <a:solidFill>
                <a:srgbClr val="AB3C19"/>
              </a:solidFill>
              <a:latin typeface="David"/>
              <a:ea typeface="David"/>
              <a:cs typeface="David"/>
              <a:sym typeface="David"/>
            </a:endParaRPr>
          </a:p>
        </p:txBody>
      </p:sp>
      <p:sp>
        <p:nvSpPr>
          <p:cNvPr id="357" name="Google Shape;357;p30"/>
          <p:cNvSpPr txBox="1">
            <a:spLocks noGrp="1"/>
          </p:cNvSpPr>
          <p:nvPr>
            <p:ph type="body" idx="1"/>
          </p:nvPr>
        </p:nvSpPr>
        <p:spPr>
          <a:xfrm>
            <a:off x="1297056" y="2249219"/>
            <a:ext cx="4660900" cy="1855809"/>
          </a:xfrm>
          <a:prstGeom prst="rect">
            <a:avLst/>
          </a:prstGeom>
          <a:noFill/>
          <a:ln>
            <a:noFill/>
          </a:ln>
        </p:spPr>
        <p:txBody>
          <a:bodyPr spcFirstLastPara="1" wrap="square" lIns="91425" tIns="45700" rIns="91425" bIns="45700" anchor="t" anchorCtr="0">
            <a:normAutofit/>
          </a:bodyPr>
          <a:lstStyle/>
          <a:p>
            <a:pPr marL="0" lvl="0" indent="0" algn="ctr" rtl="1">
              <a:spcBef>
                <a:spcPts val="0"/>
              </a:spcBef>
              <a:spcAft>
                <a:spcPts val="0"/>
              </a:spcAft>
              <a:buClr>
                <a:schemeClr val="dk1"/>
              </a:buClr>
              <a:buSzPts val="4400"/>
              <a:buNone/>
            </a:pPr>
            <a:endParaRPr sz="4400">
              <a:solidFill>
                <a:srgbClr val="204559"/>
              </a:solidFill>
              <a:latin typeface="David"/>
              <a:ea typeface="David"/>
              <a:cs typeface="David"/>
              <a:sym typeface="David"/>
            </a:endParaRPr>
          </a:p>
          <a:p>
            <a:pPr marL="0" lvl="0" indent="0" algn="ctr" rtl="1">
              <a:spcBef>
                <a:spcPts val="880"/>
              </a:spcBef>
              <a:spcAft>
                <a:spcPts val="0"/>
              </a:spcAft>
              <a:buClr>
                <a:srgbClr val="204559"/>
              </a:buClr>
              <a:buSzPts val="4400"/>
              <a:buNone/>
            </a:pPr>
            <a:r>
              <a:rPr lang="x-none" sz="4400">
                <a:solidFill>
                  <a:srgbClr val="204559"/>
                </a:solidFill>
                <a:latin typeface="David"/>
                <a:ea typeface="David"/>
                <a:cs typeface="David"/>
                <a:sym typeface="David"/>
              </a:rPr>
              <a:t>מניעים </a:t>
            </a:r>
            <a:r>
              <a:rPr lang="x-none" sz="4400" b="1">
                <a:solidFill>
                  <a:srgbClr val="204559"/>
                </a:solidFill>
                <a:latin typeface="David"/>
                <a:ea typeface="David"/>
                <a:cs typeface="David"/>
                <a:sym typeface="David"/>
              </a:rPr>
              <a:t>+</a:t>
            </a:r>
            <a:r>
              <a:rPr lang="x-none" sz="4400">
                <a:solidFill>
                  <a:srgbClr val="204559"/>
                </a:solidFill>
                <a:latin typeface="David"/>
                <a:ea typeface="David"/>
                <a:cs typeface="David"/>
                <a:sym typeface="David"/>
              </a:rPr>
              <a:t> היתרים </a:t>
            </a:r>
            <a:endParaRPr/>
          </a:p>
          <a:p>
            <a:pPr marL="0" lvl="0" indent="0" algn="ctr" rtl="1">
              <a:spcBef>
                <a:spcPts val="880"/>
              </a:spcBef>
              <a:spcAft>
                <a:spcPts val="0"/>
              </a:spcAft>
              <a:buClr>
                <a:schemeClr val="dk1"/>
              </a:buClr>
              <a:buSzPts val="4400"/>
              <a:buNone/>
            </a:pPr>
            <a:endParaRPr sz="4400" b="1">
              <a:solidFill>
                <a:srgbClr val="204559"/>
              </a:solidFill>
              <a:latin typeface="David"/>
              <a:ea typeface="David"/>
              <a:cs typeface="David"/>
              <a:sym typeface="David"/>
            </a:endParaRPr>
          </a:p>
          <a:p>
            <a:pPr marL="0" lvl="0" indent="0" algn="ctr" rtl="1">
              <a:spcBef>
                <a:spcPts val="880"/>
              </a:spcBef>
              <a:spcAft>
                <a:spcPts val="0"/>
              </a:spcAft>
              <a:buClr>
                <a:schemeClr val="dk1"/>
              </a:buClr>
              <a:buSzPts val="4400"/>
              <a:buNone/>
            </a:pPr>
            <a:endParaRPr sz="4400">
              <a:solidFill>
                <a:srgbClr val="204559"/>
              </a:solidFill>
              <a:latin typeface="David"/>
              <a:ea typeface="David"/>
              <a:cs typeface="David"/>
              <a:sym typeface="David"/>
            </a:endParaRPr>
          </a:p>
        </p:txBody>
      </p:sp>
      <p:sp>
        <p:nvSpPr>
          <p:cNvPr id="358" name="Google Shape;358;p30"/>
          <p:cNvSpPr txBox="1">
            <a:spLocks noGrp="1"/>
          </p:cNvSpPr>
          <p:nvPr>
            <p:ph type="body" idx="2"/>
          </p:nvPr>
        </p:nvSpPr>
        <p:spPr>
          <a:xfrm>
            <a:off x="6340104" y="1958127"/>
            <a:ext cx="4953000" cy="1962980"/>
          </a:xfrm>
          <a:prstGeom prst="rect">
            <a:avLst/>
          </a:prstGeom>
          <a:noFill/>
          <a:ln>
            <a:noFill/>
          </a:ln>
        </p:spPr>
        <p:txBody>
          <a:bodyPr spcFirstLastPara="1" wrap="square" lIns="91425" tIns="45700" rIns="91425" bIns="45700" anchor="t" anchorCtr="0">
            <a:normAutofit/>
          </a:bodyPr>
          <a:lstStyle/>
          <a:p>
            <a:pPr marL="342900" lvl="0" indent="-165100" algn="r" rtl="1">
              <a:spcBef>
                <a:spcPts val="0"/>
              </a:spcBef>
              <a:spcAft>
                <a:spcPts val="0"/>
              </a:spcAft>
              <a:buClr>
                <a:schemeClr val="dk1"/>
              </a:buClr>
              <a:buSzPts val="2800"/>
              <a:buNone/>
            </a:pPr>
            <a:endParaRPr>
              <a:solidFill>
                <a:srgbClr val="204559"/>
              </a:solidFill>
              <a:latin typeface="David"/>
              <a:ea typeface="David"/>
              <a:cs typeface="David"/>
              <a:sym typeface="David"/>
            </a:endParaRPr>
          </a:p>
          <a:p>
            <a:pPr marL="342900" lvl="0" indent="-165100" algn="r" rtl="1">
              <a:spcBef>
                <a:spcPts val="560"/>
              </a:spcBef>
              <a:spcAft>
                <a:spcPts val="0"/>
              </a:spcAft>
              <a:buClr>
                <a:schemeClr val="dk1"/>
              </a:buClr>
              <a:buSzPts val="2800"/>
              <a:buNone/>
            </a:pPr>
            <a:endParaRPr>
              <a:solidFill>
                <a:srgbClr val="204559"/>
              </a:solidFill>
              <a:latin typeface="David"/>
              <a:ea typeface="David"/>
              <a:cs typeface="David"/>
              <a:sym typeface="David"/>
            </a:endParaRPr>
          </a:p>
          <a:p>
            <a:pPr marL="0" lvl="0" indent="0" algn="ctr" rtl="1">
              <a:spcBef>
                <a:spcPts val="880"/>
              </a:spcBef>
              <a:spcAft>
                <a:spcPts val="0"/>
              </a:spcAft>
              <a:buClr>
                <a:srgbClr val="204559"/>
              </a:buClr>
              <a:buSzPts val="4400"/>
              <a:buNone/>
            </a:pPr>
            <a:r>
              <a:rPr lang="x-none" sz="4400">
                <a:solidFill>
                  <a:srgbClr val="204559"/>
                </a:solidFill>
                <a:latin typeface="David"/>
                <a:ea typeface="David"/>
                <a:cs typeface="David"/>
                <a:sym typeface="David"/>
              </a:rPr>
              <a:t>מניעים </a:t>
            </a:r>
            <a:endParaRPr/>
          </a:p>
          <a:p>
            <a:pPr marL="0" lvl="0" indent="0" algn="ctr" rtl="1">
              <a:spcBef>
                <a:spcPts val="880"/>
              </a:spcBef>
              <a:spcAft>
                <a:spcPts val="0"/>
              </a:spcAft>
              <a:buClr>
                <a:schemeClr val="dk1"/>
              </a:buClr>
              <a:buSzPts val="4400"/>
              <a:buNone/>
            </a:pPr>
            <a:endParaRPr sz="4400" b="1">
              <a:solidFill>
                <a:srgbClr val="204559"/>
              </a:solidFill>
              <a:latin typeface="David"/>
              <a:ea typeface="David"/>
              <a:cs typeface="David"/>
              <a:sym typeface="David"/>
            </a:endParaRPr>
          </a:p>
          <a:p>
            <a:pPr marL="0" lvl="0" indent="0" algn="ctr" rtl="1">
              <a:spcBef>
                <a:spcPts val="880"/>
              </a:spcBef>
              <a:spcAft>
                <a:spcPts val="0"/>
              </a:spcAft>
              <a:buClr>
                <a:schemeClr val="dk1"/>
              </a:buClr>
              <a:buSzPts val="4400"/>
              <a:buNone/>
            </a:pPr>
            <a:endParaRPr sz="4400">
              <a:solidFill>
                <a:srgbClr val="204559"/>
              </a:solidFill>
              <a:latin typeface="David"/>
              <a:ea typeface="David"/>
              <a:cs typeface="David"/>
              <a:sym typeface="David"/>
            </a:endParaRPr>
          </a:p>
        </p:txBody>
      </p:sp>
      <p:sp>
        <p:nvSpPr>
          <p:cNvPr id="359" name="Google Shape;359;p30"/>
          <p:cNvSpPr/>
          <p:nvPr/>
        </p:nvSpPr>
        <p:spPr>
          <a:xfrm>
            <a:off x="6053986" y="3101495"/>
            <a:ext cx="1058778" cy="673768"/>
          </a:xfrm>
          <a:prstGeom prst="leftArrow">
            <a:avLst>
              <a:gd name="adj1" fmla="val 50000"/>
              <a:gd name="adj2" fmla="val 50000"/>
            </a:avLst>
          </a:prstGeom>
          <a:solidFill>
            <a:srgbClr val="AB3C1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60" name="Google Shape;360;p30"/>
          <p:cNvSpPr/>
          <p:nvPr/>
        </p:nvSpPr>
        <p:spPr>
          <a:xfrm>
            <a:off x="1778319" y="3030131"/>
            <a:ext cx="1712494" cy="792748"/>
          </a:xfrm>
          <a:prstGeom prst="ellipse">
            <a:avLst/>
          </a:prstGeom>
          <a:noFill/>
          <a:ln w="38100" cap="flat" cmpd="sng">
            <a:solidFill>
              <a:srgbClr val="AB3C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204559"/>
              </a:solidFill>
              <a:latin typeface="David"/>
              <a:ea typeface="David"/>
              <a:cs typeface="David"/>
              <a:sym typeface="David"/>
            </a:endParaRPr>
          </a:p>
        </p:txBody>
      </p:sp>
      <p:pic>
        <p:nvPicPr>
          <p:cNvPr id="361" name="Google Shape;361;p30"/>
          <p:cNvPicPr preferRelativeResize="0"/>
          <p:nvPr/>
        </p:nvPicPr>
        <p:blipFill rotWithShape="1">
          <a:blip r:embed="rId3">
            <a:alphaModFix/>
          </a:blip>
          <a:srcRect/>
          <a:stretch/>
        </p:blipFill>
        <p:spPr>
          <a:xfrm>
            <a:off x="115682" y="5920435"/>
            <a:ext cx="1988016" cy="8795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AB3C19"/>
              </a:buClr>
              <a:buSzPts val="4400"/>
              <a:buFont typeface="David"/>
              <a:buNone/>
            </a:pPr>
            <a:r>
              <a:rPr lang="x-none" b="1">
                <a:solidFill>
                  <a:srgbClr val="AB3C19"/>
                </a:solidFill>
                <a:latin typeface="David"/>
                <a:ea typeface="David"/>
                <a:cs typeface="David"/>
                <a:sym typeface="David"/>
              </a:rPr>
              <a:t>באַיֶּכָּה</a:t>
            </a:r>
            <a:r>
              <a:rPr lang="x-none">
                <a:solidFill>
                  <a:schemeClr val="accent2"/>
                </a:solidFill>
                <a:latin typeface="David"/>
                <a:ea typeface="David"/>
                <a:cs typeface="David"/>
                <a:sym typeface="David"/>
              </a:rPr>
              <a:t> </a:t>
            </a:r>
            <a:r>
              <a:rPr lang="x-none" b="1">
                <a:solidFill>
                  <a:srgbClr val="AB3C19"/>
                </a:solidFill>
                <a:latin typeface="David"/>
                <a:ea typeface="David"/>
                <a:cs typeface="David"/>
                <a:sym typeface="David"/>
              </a:rPr>
              <a:t>נשאל: </a:t>
            </a:r>
            <a:endParaRPr/>
          </a:p>
        </p:txBody>
      </p:sp>
      <p:sp>
        <p:nvSpPr>
          <p:cNvPr id="367" name="Google Shape;367;p31"/>
          <p:cNvSpPr txBox="1">
            <a:spLocks noGrp="1"/>
          </p:cNvSpPr>
          <p:nvPr>
            <p:ph type="body" idx="2"/>
          </p:nvPr>
        </p:nvSpPr>
        <p:spPr>
          <a:xfrm>
            <a:off x="872197" y="1600199"/>
            <a:ext cx="10438228" cy="4525963"/>
          </a:xfrm>
          <a:prstGeom prst="rect">
            <a:avLst/>
          </a:prstGeom>
          <a:noFill/>
          <a:ln>
            <a:noFill/>
          </a:ln>
        </p:spPr>
        <p:txBody>
          <a:bodyPr spcFirstLastPara="1" wrap="square" lIns="91425" tIns="45700" rIns="91425" bIns="45700" anchor="t" anchorCtr="0">
            <a:normAutofit/>
          </a:bodyPr>
          <a:lstStyle/>
          <a:p>
            <a:pPr marL="342900" lvl="0" indent="-342900" algn="r" rtl="1">
              <a:spcBef>
                <a:spcPts val="0"/>
              </a:spcBef>
              <a:spcAft>
                <a:spcPts val="0"/>
              </a:spcAft>
              <a:buClr>
                <a:srgbClr val="816200"/>
              </a:buClr>
              <a:buSzPts val="3200"/>
              <a:buChar char="•"/>
            </a:pPr>
            <a:r>
              <a:rPr lang="x-none" sz="3200" dirty="0">
                <a:solidFill>
                  <a:srgbClr val="816200"/>
                </a:solidFill>
                <a:latin typeface="David"/>
                <a:ea typeface="David"/>
                <a:cs typeface="David"/>
                <a:sym typeface="David"/>
              </a:rPr>
              <a:t>איך הילד מתנהל מול הקושי? עד כמה ישנה עמדת אחריות על הקושי/הפתרון?</a:t>
            </a:r>
            <a:endParaRPr sz="3200" dirty="0">
              <a:solidFill>
                <a:srgbClr val="816200"/>
              </a:solidFill>
              <a:latin typeface="David"/>
              <a:ea typeface="David"/>
              <a:cs typeface="David"/>
              <a:sym typeface="David"/>
            </a:endParaRPr>
          </a:p>
          <a:p>
            <a:pPr marL="342900" lvl="0" indent="-342900" algn="r" rtl="1">
              <a:spcBef>
                <a:spcPts val="640"/>
              </a:spcBef>
              <a:spcAft>
                <a:spcPts val="0"/>
              </a:spcAft>
              <a:buClr>
                <a:srgbClr val="816200"/>
              </a:buClr>
              <a:buSzPts val="3200"/>
              <a:buChar char="•"/>
            </a:pPr>
            <a:r>
              <a:rPr lang="x-none" sz="3200" dirty="0">
                <a:solidFill>
                  <a:srgbClr val="816200"/>
                </a:solidFill>
                <a:latin typeface="David"/>
                <a:ea typeface="David"/>
                <a:cs typeface="David"/>
                <a:sym typeface="David"/>
              </a:rPr>
              <a:t>עד כמה ההורים מכוונים אותו להתמודדויות בריאות יותר?</a:t>
            </a:r>
            <a:endParaRPr dirty="0"/>
          </a:p>
          <a:p>
            <a:pPr marL="342900" lvl="0" indent="-342900" algn="r" rtl="1">
              <a:spcBef>
                <a:spcPts val="640"/>
              </a:spcBef>
              <a:spcAft>
                <a:spcPts val="0"/>
              </a:spcAft>
              <a:buClr>
                <a:srgbClr val="816200"/>
              </a:buClr>
              <a:buSzPts val="3200"/>
              <a:buChar char="•"/>
            </a:pPr>
            <a:r>
              <a:rPr lang="x-none" sz="3200" dirty="0">
                <a:solidFill>
                  <a:srgbClr val="816200"/>
                </a:solidFill>
                <a:latin typeface="David"/>
                <a:ea typeface="David"/>
                <a:cs typeface="David"/>
                <a:sym typeface="David"/>
              </a:rPr>
              <a:t>עד כמה הם מתירים התמודדויות בריאות פחות?</a:t>
            </a:r>
            <a:endParaRPr dirty="0"/>
          </a:p>
          <a:p>
            <a:pPr marL="0" lvl="0" indent="0" algn="r" rtl="1">
              <a:spcBef>
                <a:spcPts val="640"/>
              </a:spcBef>
              <a:spcAft>
                <a:spcPts val="0"/>
              </a:spcAft>
              <a:buClr>
                <a:srgbClr val="816200"/>
              </a:buClr>
              <a:buSzPts val="3200"/>
              <a:buNone/>
            </a:pPr>
            <a:r>
              <a:rPr lang="he-IL" sz="3200" dirty="0">
                <a:solidFill>
                  <a:srgbClr val="816200"/>
                </a:solidFill>
                <a:latin typeface="David"/>
                <a:ea typeface="David"/>
                <a:cs typeface="David"/>
                <a:sym typeface="David"/>
              </a:rPr>
              <a:t>(</a:t>
            </a:r>
            <a:r>
              <a:rPr lang="x-none" sz="3200" dirty="0">
                <a:solidFill>
                  <a:srgbClr val="816200"/>
                </a:solidFill>
                <a:latin typeface="David"/>
                <a:ea typeface="David"/>
                <a:cs typeface="David"/>
                <a:sym typeface="David"/>
              </a:rPr>
              <a:t>ובכך מתירים ביטוי לפוטנציאליים השליליים</a:t>
            </a:r>
            <a:r>
              <a:rPr lang="he-IL" sz="3200" dirty="0">
                <a:solidFill>
                  <a:srgbClr val="816200"/>
                </a:solidFill>
                <a:latin typeface="David"/>
                <a:ea typeface="David"/>
                <a:cs typeface="David"/>
                <a:sym typeface="David"/>
              </a:rPr>
              <a:t>)</a:t>
            </a:r>
            <a:endParaRPr dirty="0"/>
          </a:p>
          <a:p>
            <a:pPr marL="0" lvl="0" indent="0" algn="ctr" rtl="1">
              <a:spcBef>
                <a:spcPts val="640"/>
              </a:spcBef>
              <a:spcAft>
                <a:spcPts val="0"/>
              </a:spcAft>
              <a:buClr>
                <a:schemeClr val="dk1"/>
              </a:buClr>
              <a:buSzPts val="3200"/>
              <a:buNone/>
            </a:pPr>
            <a:endParaRPr sz="3200" dirty="0">
              <a:solidFill>
                <a:srgbClr val="816200"/>
              </a:solidFill>
              <a:latin typeface="David"/>
              <a:ea typeface="David"/>
              <a:cs typeface="David"/>
              <a:sym typeface="Davi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32" descr="תוצאת תמונה עבור הורים ומורים"/>
          <p:cNvPicPr preferRelativeResize="0"/>
          <p:nvPr/>
        </p:nvPicPr>
        <p:blipFill rotWithShape="1">
          <a:blip r:embed="rId3">
            <a:alphaModFix/>
          </a:blip>
          <a:srcRect/>
          <a:stretch/>
        </p:blipFill>
        <p:spPr>
          <a:xfrm>
            <a:off x="2685141" y="752569"/>
            <a:ext cx="7511431" cy="5167866"/>
          </a:xfrm>
          <a:prstGeom prst="rect">
            <a:avLst/>
          </a:prstGeom>
          <a:noFill/>
          <a:ln w="9525" cap="flat" cmpd="sng">
            <a:solidFill>
              <a:srgbClr val="204559"/>
            </a:solidFill>
            <a:prstDash val="solid"/>
            <a:round/>
            <a:headEnd type="none" w="sm" len="sm"/>
            <a:tailEnd type="none" w="sm" len="sm"/>
          </a:ln>
        </p:spPr>
      </p:pic>
      <p:pic>
        <p:nvPicPr>
          <p:cNvPr id="373" name="Google Shape;373;p32"/>
          <p:cNvPicPr preferRelativeResize="0"/>
          <p:nvPr/>
        </p:nvPicPr>
        <p:blipFill rotWithShape="1">
          <a:blip r:embed="rId4">
            <a:alphaModFix/>
          </a:blip>
          <a:srcRect/>
          <a:stretch/>
        </p:blipFill>
        <p:spPr>
          <a:xfrm>
            <a:off x="115682" y="5934949"/>
            <a:ext cx="1988016" cy="8795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chemeClr val="accent2"/>
              </a:buClr>
              <a:buSzPts val="4400"/>
              <a:buFont typeface="David"/>
              <a:buNone/>
            </a:pPr>
            <a:r>
              <a:rPr lang="x-none">
                <a:solidFill>
                  <a:schemeClr val="accent2"/>
                </a:solidFill>
                <a:latin typeface="David"/>
                <a:ea typeface="David"/>
                <a:cs typeface="David"/>
                <a:sym typeface="David"/>
              </a:rPr>
              <a:t>נושאי המפגש </a:t>
            </a:r>
            <a:endParaRPr>
              <a:solidFill>
                <a:schemeClr val="accent2"/>
              </a:solidFill>
              <a:latin typeface="David"/>
              <a:ea typeface="David"/>
              <a:cs typeface="David"/>
              <a:sym typeface="David"/>
            </a:endParaRPr>
          </a:p>
        </p:txBody>
      </p:sp>
      <p:sp>
        <p:nvSpPr>
          <p:cNvPr id="101" name="Google Shape;101;p2"/>
          <p:cNvSpPr txBox="1">
            <a:spLocks noGrp="1"/>
          </p:cNvSpPr>
          <p:nvPr>
            <p:ph type="body" idx="1"/>
          </p:nvPr>
        </p:nvSpPr>
        <p:spPr>
          <a:xfrm>
            <a:off x="845574" y="1907965"/>
            <a:ext cx="10500852" cy="4525963"/>
          </a:xfrm>
          <a:prstGeom prst="rect">
            <a:avLst/>
          </a:prstGeom>
          <a:noFill/>
          <a:ln>
            <a:noFill/>
          </a:ln>
        </p:spPr>
        <p:txBody>
          <a:bodyPr spcFirstLastPara="1" wrap="square" lIns="91425" tIns="45700" rIns="91425" bIns="45700" anchor="t" anchorCtr="0">
            <a:normAutofit/>
          </a:bodyPr>
          <a:lstStyle/>
          <a:p>
            <a:pPr marL="342900" lvl="0" indent="-342900" algn="r" rtl="1">
              <a:spcBef>
                <a:spcPts val="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לידתה של השיטה </a:t>
            </a:r>
            <a:endParaRPr dirty="0"/>
          </a:p>
          <a:p>
            <a:pPr marL="342900" lvl="0" indent="-342900" algn="r" rtl="1">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תמורות היסטוריות תרבותיות בהורות והסתבכות הקשר הורה-ילד </a:t>
            </a:r>
            <a:endParaRPr sz="2800" dirty="0">
              <a:solidFill>
                <a:srgbClr val="204559"/>
              </a:solidFill>
              <a:latin typeface="David"/>
              <a:ea typeface="David"/>
              <a:cs typeface="David"/>
              <a:sym typeface="David"/>
            </a:endParaRPr>
          </a:p>
          <a:p>
            <a:pPr marL="342900" lvl="0" indent="-342900" algn="r" rtl="1">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נקודת מבט אקולוגית-אינטרסובייקטיבית על ההתפתחות</a:t>
            </a:r>
            <a:endParaRPr dirty="0"/>
          </a:p>
          <a:p>
            <a:pPr marL="342900" lvl="0" indent="-342900" algn="r" rtl="1">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הכרה הדדית, מתן כיוון, חירות, אחריות וכבוד </a:t>
            </a:r>
            <a:r>
              <a:rPr lang="he-IL" sz="2800" dirty="0">
                <a:solidFill>
                  <a:srgbClr val="204559"/>
                </a:solidFill>
                <a:latin typeface="David"/>
                <a:ea typeface="David"/>
                <a:cs typeface="David"/>
                <a:sym typeface="David"/>
              </a:rPr>
              <a:t>(</a:t>
            </a:r>
            <a:r>
              <a:rPr lang="x-none" sz="2800" dirty="0">
                <a:solidFill>
                  <a:srgbClr val="204559"/>
                </a:solidFill>
                <a:latin typeface="David"/>
                <a:ea typeface="David"/>
                <a:cs typeface="David"/>
                <a:sym typeface="David"/>
              </a:rPr>
              <a:t>אי אלימות</a:t>
            </a:r>
            <a:r>
              <a:rPr lang="he-IL" sz="2800" dirty="0">
                <a:solidFill>
                  <a:srgbClr val="204559"/>
                </a:solidFill>
                <a:latin typeface="David"/>
                <a:ea typeface="David"/>
                <a:cs typeface="David"/>
                <a:sym typeface="David"/>
              </a:rPr>
              <a:t>) </a:t>
            </a:r>
            <a:r>
              <a:rPr lang="x-none" sz="2800" dirty="0">
                <a:solidFill>
                  <a:srgbClr val="204559"/>
                </a:solidFill>
                <a:latin typeface="David"/>
                <a:ea typeface="David"/>
                <a:cs typeface="David"/>
                <a:sym typeface="David"/>
              </a:rPr>
              <a:t>כעקרונות מנחים של קשר מגדל</a:t>
            </a:r>
            <a:endParaRPr dirty="0"/>
          </a:p>
        </p:txBody>
      </p:sp>
      <p:pic>
        <p:nvPicPr>
          <p:cNvPr id="102" name="Google Shape;102;p2"/>
          <p:cNvPicPr preferRelativeResize="0"/>
          <p:nvPr/>
        </p:nvPicPr>
        <p:blipFill rotWithShape="1">
          <a:blip r:embed="rId3">
            <a:alphaModFix/>
          </a:blip>
          <a:srcRect/>
          <a:stretch/>
        </p:blipFill>
        <p:spPr>
          <a:xfrm>
            <a:off x="115682" y="5920435"/>
            <a:ext cx="1988016" cy="87950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4"/>
          <p:cNvSpPr txBox="1">
            <a:spLocks noGrp="1"/>
          </p:cNvSpPr>
          <p:nvPr>
            <p:ph type="body" idx="1"/>
          </p:nvPr>
        </p:nvSpPr>
        <p:spPr>
          <a:xfrm>
            <a:off x="1109690" y="2522186"/>
            <a:ext cx="10515600" cy="1643414"/>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rgbClr val="204559"/>
              </a:buClr>
              <a:buSzPts val="4590"/>
              <a:buNone/>
            </a:pPr>
            <a:r>
              <a:rPr lang="x-none" sz="4590" b="1" dirty="0">
                <a:solidFill>
                  <a:srgbClr val="204559"/>
                </a:solidFill>
                <a:latin typeface="David"/>
                <a:ea typeface="David"/>
                <a:cs typeface="David"/>
                <a:sym typeface="David"/>
              </a:rPr>
              <a:t>הכרה הדדית, מתן כיוון, חירות, אחריות וכבוד </a:t>
            </a:r>
            <a:r>
              <a:rPr lang="he-IL" sz="4590" b="1" dirty="0">
                <a:solidFill>
                  <a:srgbClr val="204559"/>
                </a:solidFill>
                <a:latin typeface="David"/>
                <a:ea typeface="David"/>
                <a:cs typeface="David"/>
                <a:sym typeface="David"/>
              </a:rPr>
              <a:t>(</a:t>
            </a:r>
            <a:r>
              <a:rPr lang="x-none" sz="4590" b="1" dirty="0">
                <a:solidFill>
                  <a:srgbClr val="204559"/>
                </a:solidFill>
                <a:latin typeface="David"/>
                <a:ea typeface="David"/>
                <a:cs typeface="David"/>
                <a:sym typeface="David"/>
              </a:rPr>
              <a:t>אי אלימות</a:t>
            </a:r>
            <a:r>
              <a:rPr lang="he-IL" sz="4590" b="1" dirty="0">
                <a:solidFill>
                  <a:srgbClr val="204559"/>
                </a:solidFill>
                <a:latin typeface="David"/>
                <a:ea typeface="David"/>
                <a:cs typeface="David"/>
                <a:sym typeface="David"/>
              </a:rPr>
              <a:t>) </a:t>
            </a:r>
            <a:r>
              <a:rPr lang="x-none" sz="4590" b="1" dirty="0">
                <a:solidFill>
                  <a:srgbClr val="204559"/>
                </a:solidFill>
                <a:latin typeface="David"/>
                <a:ea typeface="David"/>
                <a:cs typeface="David"/>
                <a:sym typeface="David"/>
              </a:rPr>
              <a:t>כעקרונות מנחים של קשר מגדל. </a:t>
            </a:r>
            <a:endParaRPr sz="4590" b="1" dirty="0">
              <a:solidFill>
                <a:srgbClr val="204559"/>
              </a:solidFill>
              <a:latin typeface="David"/>
              <a:ea typeface="David"/>
              <a:cs typeface="David"/>
              <a:sym typeface="David"/>
            </a:endParaRPr>
          </a:p>
        </p:txBody>
      </p:sp>
      <p:pic>
        <p:nvPicPr>
          <p:cNvPr id="388" name="Google Shape;388;p34"/>
          <p:cNvPicPr preferRelativeResize="0"/>
          <p:nvPr/>
        </p:nvPicPr>
        <p:blipFill rotWithShape="1">
          <a:blip r:embed="rId3">
            <a:alphaModFix/>
          </a:blip>
          <a:srcRect/>
          <a:stretch/>
        </p:blipFill>
        <p:spPr>
          <a:xfrm>
            <a:off x="115682" y="5920435"/>
            <a:ext cx="1988016" cy="8795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35" descr="×ª××¦××ª ×ª××× × ×¢×××¨ âªpendulum swingâ¬â"/>
          <p:cNvPicPr preferRelativeResize="0"/>
          <p:nvPr/>
        </p:nvPicPr>
        <p:blipFill rotWithShape="1">
          <a:blip r:embed="rId3">
            <a:alphaModFix/>
          </a:blip>
          <a:srcRect/>
          <a:stretch/>
        </p:blipFill>
        <p:spPr>
          <a:xfrm>
            <a:off x="4537043" y="2681823"/>
            <a:ext cx="3313176" cy="2294681"/>
          </a:xfrm>
          <a:prstGeom prst="rect">
            <a:avLst/>
          </a:prstGeom>
          <a:noFill/>
          <a:ln>
            <a:noFill/>
          </a:ln>
        </p:spPr>
      </p:pic>
      <p:sp>
        <p:nvSpPr>
          <p:cNvPr id="395" name="Google Shape;395;p35"/>
          <p:cNvSpPr txBox="1"/>
          <p:nvPr/>
        </p:nvSpPr>
        <p:spPr>
          <a:xfrm>
            <a:off x="7781635" y="2589083"/>
            <a:ext cx="3911600"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3200">
                <a:solidFill>
                  <a:schemeClr val="lt1"/>
                </a:solidFill>
                <a:latin typeface="David"/>
                <a:ea typeface="David"/>
                <a:cs typeface="David"/>
                <a:sym typeface="David"/>
              </a:rPr>
              <a:t>ילד, מה אתה יכול לעשות בשבילי?</a:t>
            </a:r>
            <a:endParaRPr/>
          </a:p>
        </p:txBody>
      </p:sp>
      <p:sp>
        <p:nvSpPr>
          <p:cNvPr id="396" name="Google Shape;396;p35"/>
          <p:cNvSpPr txBox="1"/>
          <p:nvPr/>
        </p:nvSpPr>
        <p:spPr>
          <a:xfrm>
            <a:off x="441761" y="2589083"/>
            <a:ext cx="4142793" cy="1077218"/>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3200">
                <a:solidFill>
                  <a:schemeClr val="lt1"/>
                </a:solidFill>
                <a:latin typeface="David"/>
                <a:ea typeface="David"/>
                <a:cs typeface="David"/>
                <a:sym typeface="David"/>
              </a:rPr>
              <a:t>ילד, מה אני יכול לעשות </a:t>
            </a:r>
            <a:endParaRPr/>
          </a:p>
          <a:p>
            <a:pPr marL="0" marR="0" lvl="0" indent="0" algn="ctr" rtl="1">
              <a:spcBef>
                <a:spcPts val="0"/>
              </a:spcBef>
              <a:spcAft>
                <a:spcPts val="0"/>
              </a:spcAft>
              <a:buNone/>
            </a:pPr>
            <a:r>
              <a:rPr lang="x-none" sz="3200">
                <a:solidFill>
                  <a:schemeClr val="lt1"/>
                </a:solidFill>
                <a:latin typeface="David"/>
                <a:ea typeface="David"/>
                <a:cs typeface="David"/>
                <a:sym typeface="David"/>
              </a:rPr>
              <a:t>בשבילך?</a:t>
            </a:r>
            <a:endParaRPr/>
          </a:p>
        </p:txBody>
      </p:sp>
      <p:sp>
        <p:nvSpPr>
          <p:cNvPr id="397" name="Google Shape;397;p35"/>
          <p:cNvSpPr txBox="1"/>
          <p:nvPr/>
        </p:nvSpPr>
        <p:spPr>
          <a:xfrm>
            <a:off x="8411555" y="3752612"/>
            <a:ext cx="2651760" cy="120032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3600" dirty="0">
                <a:solidFill>
                  <a:srgbClr val="204559"/>
                </a:solidFill>
                <a:latin typeface="David"/>
                <a:ea typeface="David"/>
                <a:cs typeface="David"/>
                <a:sym typeface="David"/>
              </a:rPr>
              <a:t>סובייקט אחד</a:t>
            </a:r>
            <a:r>
              <a:rPr lang="he-IL" sz="3600" dirty="0">
                <a:solidFill>
                  <a:srgbClr val="204559"/>
                </a:solidFill>
                <a:latin typeface="David"/>
                <a:ea typeface="David"/>
                <a:cs typeface="David"/>
                <a:sym typeface="David"/>
              </a:rPr>
              <a:t>:</a:t>
            </a:r>
            <a:r>
              <a:rPr lang="x-none" sz="3600" dirty="0">
                <a:solidFill>
                  <a:srgbClr val="204559"/>
                </a:solidFill>
                <a:latin typeface="David"/>
                <a:ea typeface="David"/>
                <a:cs typeface="David"/>
                <a:sym typeface="David"/>
              </a:rPr>
              <a:t> ההורה</a:t>
            </a:r>
            <a:endParaRPr dirty="0"/>
          </a:p>
        </p:txBody>
      </p:sp>
      <p:sp>
        <p:nvSpPr>
          <p:cNvPr id="398" name="Google Shape;398;p35"/>
          <p:cNvSpPr txBox="1"/>
          <p:nvPr/>
        </p:nvSpPr>
        <p:spPr>
          <a:xfrm>
            <a:off x="1081611" y="3752612"/>
            <a:ext cx="2651760" cy="120032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3600">
                <a:solidFill>
                  <a:srgbClr val="204559"/>
                </a:solidFill>
                <a:latin typeface="David"/>
                <a:ea typeface="David"/>
                <a:cs typeface="David"/>
                <a:sym typeface="David"/>
              </a:rPr>
              <a:t>סובייקט אחד:</a:t>
            </a:r>
            <a:endParaRPr/>
          </a:p>
          <a:p>
            <a:pPr marL="0" marR="0" lvl="0" indent="0" algn="ctr" rtl="1">
              <a:spcBef>
                <a:spcPts val="0"/>
              </a:spcBef>
              <a:spcAft>
                <a:spcPts val="0"/>
              </a:spcAft>
              <a:buNone/>
            </a:pPr>
            <a:r>
              <a:rPr lang="x-none" sz="3600">
                <a:solidFill>
                  <a:srgbClr val="204559"/>
                </a:solidFill>
                <a:latin typeface="David"/>
                <a:ea typeface="David"/>
                <a:cs typeface="David"/>
                <a:sym typeface="David"/>
              </a:rPr>
              <a:t>הילד </a:t>
            </a:r>
            <a:endParaRPr sz="3600">
              <a:solidFill>
                <a:srgbClr val="204559"/>
              </a:solidFill>
              <a:latin typeface="David"/>
              <a:ea typeface="David"/>
              <a:cs typeface="David"/>
              <a:sym typeface="David"/>
            </a:endParaRPr>
          </a:p>
        </p:txBody>
      </p:sp>
      <p:sp>
        <p:nvSpPr>
          <p:cNvPr id="399" name="Google Shape;399;p35"/>
          <p:cNvSpPr txBox="1"/>
          <p:nvPr/>
        </p:nvSpPr>
        <p:spPr>
          <a:xfrm>
            <a:off x="4537043" y="4883765"/>
            <a:ext cx="3313176" cy="2062063"/>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lang="he-IL" dirty="0"/>
          </a:p>
          <a:p>
            <a:pPr marL="0" marR="0" lvl="0" indent="0" algn="ctr" rtl="1">
              <a:spcBef>
                <a:spcPts val="0"/>
              </a:spcBef>
              <a:spcAft>
                <a:spcPts val="0"/>
              </a:spcAft>
              <a:buNone/>
            </a:pPr>
            <a:endParaRPr lang="he-IL" dirty="0"/>
          </a:p>
          <a:p>
            <a:pPr marL="0" marR="0" lvl="0" indent="0" algn="ctr" rtl="1">
              <a:spcBef>
                <a:spcPts val="0"/>
              </a:spcBef>
              <a:spcAft>
                <a:spcPts val="0"/>
              </a:spcAft>
              <a:buNone/>
            </a:pPr>
            <a:endParaRPr lang="he-IL" dirty="0"/>
          </a:p>
          <a:p>
            <a:pPr marL="0" marR="0" lvl="0" indent="0" algn="ctr" rtl="1">
              <a:spcBef>
                <a:spcPts val="0"/>
              </a:spcBef>
              <a:spcAft>
                <a:spcPts val="0"/>
              </a:spcAft>
              <a:buNone/>
            </a:pPr>
            <a:endParaRPr dirty="0"/>
          </a:p>
          <a:p>
            <a:pPr marL="0" marR="0" lvl="0" indent="0" algn="ctr" rtl="1">
              <a:spcBef>
                <a:spcPts val="0"/>
              </a:spcBef>
              <a:spcAft>
                <a:spcPts val="0"/>
              </a:spcAft>
              <a:buNone/>
            </a:pPr>
            <a:r>
              <a:rPr lang="x-none" sz="3600" dirty="0">
                <a:solidFill>
                  <a:srgbClr val="204559"/>
                </a:solidFill>
                <a:latin typeface="David"/>
                <a:ea typeface="David"/>
                <a:cs typeface="David"/>
                <a:sym typeface="David"/>
              </a:rPr>
              <a:t>שני סובייקטים:</a:t>
            </a:r>
            <a:endParaRPr dirty="0"/>
          </a:p>
          <a:p>
            <a:pPr marL="0" marR="0" lvl="0" indent="0" algn="ctr" rtl="1">
              <a:spcBef>
                <a:spcPts val="0"/>
              </a:spcBef>
              <a:spcAft>
                <a:spcPts val="0"/>
              </a:spcAft>
              <a:buNone/>
            </a:pPr>
            <a:r>
              <a:rPr lang="x-none" sz="3600" dirty="0">
                <a:solidFill>
                  <a:srgbClr val="204559"/>
                </a:solidFill>
                <a:latin typeface="David"/>
                <a:ea typeface="David"/>
                <a:cs typeface="David"/>
                <a:sym typeface="David"/>
              </a:rPr>
              <a:t>ההורה והילד</a:t>
            </a:r>
            <a:endParaRPr sz="3600" dirty="0">
              <a:solidFill>
                <a:srgbClr val="204559"/>
              </a:solidFill>
              <a:latin typeface="David"/>
              <a:ea typeface="David"/>
              <a:cs typeface="David"/>
              <a:sym typeface="David"/>
            </a:endParaRPr>
          </a:p>
        </p:txBody>
      </p:sp>
      <p:pic>
        <p:nvPicPr>
          <p:cNvPr id="400" name="Google Shape;400;p35"/>
          <p:cNvPicPr preferRelativeResize="0"/>
          <p:nvPr/>
        </p:nvPicPr>
        <p:blipFill rotWithShape="1">
          <a:blip r:embed="rId4">
            <a:alphaModFix/>
          </a:blip>
          <a:srcRect/>
          <a:stretch/>
        </p:blipFill>
        <p:spPr>
          <a:xfrm>
            <a:off x="115682" y="5920435"/>
            <a:ext cx="1988016" cy="879506"/>
          </a:xfrm>
          <a:prstGeom prst="rect">
            <a:avLst/>
          </a:prstGeom>
          <a:noFill/>
          <a:ln>
            <a:noFill/>
          </a:ln>
        </p:spPr>
      </p:pic>
      <p:pic>
        <p:nvPicPr>
          <p:cNvPr id="401" name="Google Shape;401;p35"/>
          <p:cNvPicPr preferRelativeResize="0"/>
          <p:nvPr/>
        </p:nvPicPr>
        <p:blipFill rotWithShape="1">
          <a:blip r:embed="rId5">
            <a:alphaModFix/>
          </a:blip>
          <a:srcRect/>
          <a:stretch/>
        </p:blipFill>
        <p:spPr>
          <a:xfrm>
            <a:off x="8871041" y="465005"/>
            <a:ext cx="1732788" cy="171905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402" name="Google Shape;402;p35"/>
          <p:cNvPicPr preferRelativeResize="0"/>
          <p:nvPr/>
        </p:nvPicPr>
        <p:blipFill rotWithShape="1">
          <a:blip r:embed="rId6">
            <a:alphaModFix/>
          </a:blip>
          <a:srcRect/>
          <a:stretch/>
        </p:blipFill>
        <p:spPr>
          <a:xfrm>
            <a:off x="1749585" y="465005"/>
            <a:ext cx="1780590" cy="171905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12" name="Google Shape;444;p39"/>
          <p:cNvSpPr/>
          <p:nvPr/>
        </p:nvSpPr>
        <p:spPr>
          <a:xfrm rot="2270903">
            <a:off x="7424055" y="4670209"/>
            <a:ext cx="551790" cy="715055"/>
          </a:xfrm>
          <a:prstGeom prst="downArrow">
            <a:avLst>
              <a:gd name="adj1" fmla="val 50000"/>
              <a:gd name="adj2" fmla="val 50000"/>
            </a:avLst>
          </a:prstGeom>
          <a:solidFill>
            <a:srgbClr val="AB3C19"/>
          </a:solidFill>
          <a:ln w="19050" cap="flat" cmpd="sng">
            <a:solidFill>
              <a:srgbClr val="AB3C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445;p39"/>
          <p:cNvSpPr/>
          <p:nvPr/>
        </p:nvSpPr>
        <p:spPr>
          <a:xfrm>
            <a:off x="4537043" y="5049166"/>
            <a:ext cx="3278125" cy="582619"/>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5400" dirty="0">
                <a:solidFill>
                  <a:schemeClr val="accent2"/>
                </a:solidFill>
                <a:latin typeface="David"/>
                <a:ea typeface="David"/>
                <a:cs typeface="David"/>
                <a:sym typeface="David"/>
              </a:rPr>
              <a:t>אַיֶּכָּה</a:t>
            </a:r>
            <a:endParaRPr sz="5400" dirty="0">
              <a:solidFill>
                <a:srgbClr val="204559"/>
              </a:solidFill>
              <a:latin typeface="David"/>
              <a:ea typeface="David"/>
              <a:cs typeface="David"/>
              <a:sym typeface="David"/>
            </a:endParaRPr>
          </a:p>
        </p:txBody>
      </p:sp>
      <p:sp>
        <p:nvSpPr>
          <p:cNvPr id="14" name="Google Shape;449;p39"/>
          <p:cNvSpPr/>
          <p:nvPr/>
        </p:nvSpPr>
        <p:spPr>
          <a:xfrm rot="-2195970">
            <a:off x="4692015" y="4675455"/>
            <a:ext cx="551790" cy="674759"/>
          </a:xfrm>
          <a:prstGeom prst="downArrow">
            <a:avLst>
              <a:gd name="adj1" fmla="val 50000"/>
              <a:gd name="adj2" fmla="val 50000"/>
            </a:avLst>
          </a:prstGeom>
          <a:solidFill>
            <a:srgbClr val="AB3C19"/>
          </a:solidFill>
          <a:ln w="19050" cap="flat" cmpd="sng">
            <a:solidFill>
              <a:srgbClr val="AB3C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6"/>
          <p:cNvSpPr txBox="1">
            <a:spLocks noGrp="1"/>
          </p:cNvSpPr>
          <p:nvPr>
            <p:ph type="title"/>
          </p:nvPr>
        </p:nvSpPr>
        <p:spPr>
          <a:xfrm>
            <a:off x="0" y="221875"/>
            <a:ext cx="8843705" cy="1325563"/>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chemeClr val="accent2"/>
              </a:buClr>
              <a:buSzPts val="4400"/>
              <a:buFont typeface="David"/>
              <a:buNone/>
            </a:pPr>
            <a:r>
              <a:rPr lang="x-none">
                <a:solidFill>
                  <a:schemeClr val="accent2"/>
                </a:solidFill>
                <a:latin typeface="David"/>
                <a:ea typeface="David"/>
                <a:cs typeface="David"/>
                <a:sym typeface="David"/>
              </a:rPr>
              <a:t>הכרה הדדית  </a:t>
            </a:r>
            <a:endParaRPr>
              <a:solidFill>
                <a:schemeClr val="accent2"/>
              </a:solidFill>
              <a:latin typeface="David"/>
              <a:ea typeface="David"/>
              <a:cs typeface="David"/>
              <a:sym typeface="David"/>
            </a:endParaRPr>
          </a:p>
        </p:txBody>
      </p:sp>
      <p:sp>
        <p:nvSpPr>
          <p:cNvPr id="410" name="Google Shape;410;p36"/>
          <p:cNvSpPr txBox="1">
            <a:spLocks noGrp="1"/>
          </p:cNvSpPr>
          <p:nvPr>
            <p:ph type="body" idx="1"/>
          </p:nvPr>
        </p:nvSpPr>
        <p:spPr>
          <a:xfrm>
            <a:off x="114979" y="1547438"/>
            <a:ext cx="8742165" cy="4351338"/>
          </a:xfrm>
          <a:prstGeom prst="rect">
            <a:avLst/>
          </a:prstGeom>
          <a:noFill/>
          <a:ln>
            <a:noFill/>
          </a:ln>
        </p:spPr>
        <p:txBody>
          <a:bodyPr spcFirstLastPara="1" wrap="square" lIns="91425" tIns="45700" rIns="91425" bIns="45700" anchor="t" anchorCtr="0">
            <a:noAutofit/>
          </a:bodyPr>
          <a:lstStyle/>
          <a:p>
            <a:pPr marL="342900" lvl="0" indent="-342900" algn="r" rtl="1">
              <a:spcBef>
                <a:spcPts val="0"/>
              </a:spcBef>
              <a:spcAft>
                <a:spcPts val="0"/>
              </a:spcAft>
              <a:buClr>
                <a:schemeClr val="accent2"/>
              </a:buClr>
              <a:buSzPts val="3100"/>
              <a:buFont typeface="Noto Sans Symbols"/>
              <a:buChar char="▪"/>
            </a:pPr>
            <a:r>
              <a:rPr lang="x-none" sz="3100" dirty="0">
                <a:solidFill>
                  <a:srgbClr val="204559"/>
                </a:solidFill>
                <a:latin typeface="David"/>
                <a:ea typeface="David"/>
                <a:cs typeface="David"/>
                <a:sym typeface="David"/>
              </a:rPr>
              <a:t>פסיכולוגיה של שניים=ההתפתחות מתרחשת בתוך מרחב של יחסים</a:t>
            </a:r>
            <a:r>
              <a:rPr lang="he-IL" sz="3100" dirty="0">
                <a:solidFill>
                  <a:srgbClr val="204559"/>
                </a:solidFill>
                <a:latin typeface="David"/>
                <a:ea typeface="David"/>
                <a:cs typeface="David"/>
                <a:sym typeface="David"/>
              </a:rPr>
              <a:t>. </a:t>
            </a:r>
            <a:r>
              <a:rPr lang="x-none" sz="3100" dirty="0">
                <a:solidFill>
                  <a:srgbClr val="204559"/>
                </a:solidFill>
                <a:latin typeface="David"/>
                <a:ea typeface="David"/>
                <a:cs typeface="David"/>
                <a:sym typeface="David"/>
              </a:rPr>
              <a:t>העצמי נמצא במפגש מתמיד עם הסביבה.</a:t>
            </a:r>
            <a:endParaRPr sz="3100" dirty="0">
              <a:solidFill>
                <a:srgbClr val="204559"/>
              </a:solidFill>
              <a:latin typeface="David"/>
              <a:ea typeface="David"/>
              <a:cs typeface="David"/>
              <a:sym typeface="David"/>
            </a:endParaRPr>
          </a:p>
          <a:p>
            <a:pPr marL="342900" lvl="0" indent="-342900" algn="r" rtl="1">
              <a:spcBef>
                <a:spcPts val="620"/>
              </a:spcBef>
              <a:spcAft>
                <a:spcPts val="0"/>
              </a:spcAft>
              <a:buClr>
                <a:srgbClr val="204559"/>
              </a:buClr>
              <a:buSzPts val="3100"/>
              <a:buFont typeface="Noto Sans Symbols"/>
              <a:buChar char="▪"/>
            </a:pPr>
            <a:r>
              <a:rPr lang="x-none" sz="3100" dirty="0">
                <a:solidFill>
                  <a:srgbClr val="204559"/>
                </a:solidFill>
                <a:latin typeface="David"/>
                <a:ea typeface="David"/>
                <a:cs typeface="David"/>
                <a:sym typeface="David"/>
              </a:rPr>
              <a:t>הצורך בהכרהrecognition) </a:t>
            </a:r>
            <a:r>
              <a:rPr lang="he-IL" sz="3100" dirty="0">
                <a:solidFill>
                  <a:srgbClr val="204559"/>
                </a:solidFill>
                <a:latin typeface="David"/>
                <a:ea typeface="David"/>
                <a:cs typeface="David"/>
                <a:sym typeface="David"/>
              </a:rPr>
              <a:t>) </a:t>
            </a:r>
            <a:r>
              <a:rPr lang="x-none" sz="3100" dirty="0">
                <a:solidFill>
                  <a:srgbClr val="204559"/>
                </a:solidFill>
                <a:latin typeface="David"/>
                <a:ea typeface="David"/>
                <a:cs typeface="David"/>
                <a:sym typeface="David"/>
              </a:rPr>
              <a:t>חיוני להתפתחות חווית העצמיות והמסוגלות של הילד. ההכרה היא התגובה מהאחר שהופכת את הפעולות, הכוונות והרגשות של העצמי לבעלות משמעות. </a:t>
            </a:r>
            <a:endParaRPr sz="3100" dirty="0">
              <a:solidFill>
                <a:srgbClr val="204559"/>
              </a:solidFill>
              <a:latin typeface="David"/>
              <a:ea typeface="David"/>
              <a:cs typeface="David"/>
              <a:sym typeface="David"/>
            </a:endParaRPr>
          </a:p>
          <a:p>
            <a:pPr marL="342900" lvl="0" indent="-342900" algn="r" rtl="1">
              <a:spcBef>
                <a:spcPts val="620"/>
              </a:spcBef>
              <a:spcAft>
                <a:spcPts val="0"/>
              </a:spcAft>
              <a:buClr>
                <a:srgbClr val="204559"/>
              </a:buClr>
              <a:buSzPts val="3100"/>
              <a:buFont typeface="Noto Sans Symbols"/>
              <a:buChar char="▪"/>
            </a:pPr>
            <a:r>
              <a:rPr lang="x-none" sz="3100" dirty="0">
                <a:solidFill>
                  <a:srgbClr val="204559"/>
                </a:solidFill>
                <a:latin typeface="David"/>
                <a:ea typeface="David"/>
                <a:cs typeface="David"/>
                <a:sym typeface="David"/>
              </a:rPr>
              <a:t>על מנת שהכרה תחווה על ידי הילד כמשמעותית ואמתית היא צריכה להתקבל ממקור אמין, כלומר כזה שיש לו קיום נפרד ועצמאי משלו. </a:t>
            </a:r>
            <a:endParaRPr dirty="0"/>
          </a:p>
          <a:p>
            <a:pPr marL="502919" lvl="0" indent="-260349" algn="r" rtl="1">
              <a:spcBef>
                <a:spcPts val="620"/>
              </a:spcBef>
              <a:spcAft>
                <a:spcPts val="0"/>
              </a:spcAft>
              <a:buClr>
                <a:schemeClr val="accent2"/>
              </a:buClr>
              <a:buSzPts val="3100"/>
              <a:buNone/>
            </a:pPr>
            <a:endParaRPr sz="3100" dirty="0">
              <a:solidFill>
                <a:srgbClr val="204559"/>
              </a:solidFill>
              <a:latin typeface="David"/>
              <a:ea typeface="David"/>
              <a:cs typeface="David"/>
              <a:sym typeface="David"/>
            </a:endParaRPr>
          </a:p>
          <a:p>
            <a:pPr marL="502919" lvl="0" indent="-260349" algn="r" rtl="1">
              <a:spcBef>
                <a:spcPts val="620"/>
              </a:spcBef>
              <a:spcAft>
                <a:spcPts val="0"/>
              </a:spcAft>
              <a:buClr>
                <a:schemeClr val="accent2"/>
              </a:buClr>
              <a:buSzPts val="3100"/>
              <a:buNone/>
            </a:pPr>
            <a:endParaRPr sz="3100" dirty="0">
              <a:solidFill>
                <a:srgbClr val="204559"/>
              </a:solidFill>
              <a:latin typeface="David"/>
              <a:ea typeface="David"/>
              <a:cs typeface="David"/>
              <a:sym typeface="David"/>
            </a:endParaRPr>
          </a:p>
          <a:p>
            <a:pPr marL="45720" lvl="0" indent="0" algn="r" rtl="1">
              <a:spcBef>
                <a:spcPts val="620"/>
              </a:spcBef>
              <a:spcAft>
                <a:spcPts val="0"/>
              </a:spcAft>
              <a:buClr>
                <a:schemeClr val="accent2"/>
              </a:buClr>
              <a:buSzPts val="3100"/>
              <a:buNone/>
            </a:pPr>
            <a:endParaRPr sz="3100" dirty="0">
              <a:solidFill>
                <a:srgbClr val="204559"/>
              </a:solidFill>
              <a:latin typeface="David"/>
              <a:ea typeface="David"/>
              <a:cs typeface="David"/>
              <a:sym typeface="David"/>
            </a:endParaRPr>
          </a:p>
          <a:p>
            <a:pPr marL="45720" lvl="0" indent="0" algn="r" rtl="1">
              <a:spcBef>
                <a:spcPts val="620"/>
              </a:spcBef>
              <a:spcAft>
                <a:spcPts val="0"/>
              </a:spcAft>
              <a:buClr>
                <a:schemeClr val="accent2"/>
              </a:buClr>
              <a:buSzPts val="3100"/>
              <a:buNone/>
            </a:pPr>
            <a:endParaRPr sz="3100" dirty="0">
              <a:solidFill>
                <a:srgbClr val="204559"/>
              </a:solidFill>
              <a:latin typeface="David"/>
              <a:ea typeface="David"/>
              <a:cs typeface="David"/>
              <a:sym typeface="David"/>
            </a:endParaRPr>
          </a:p>
        </p:txBody>
      </p:sp>
      <p:pic>
        <p:nvPicPr>
          <p:cNvPr id="411" name="Google Shape;411;p36"/>
          <p:cNvPicPr preferRelativeResize="0"/>
          <p:nvPr/>
        </p:nvPicPr>
        <p:blipFill rotWithShape="1">
          <a:blip r:embed="rId3">
            <a:alphaModFix/>
          </a:blip>
          <a:srcRect/>
          <a:stretch/>
        </p:blipFill>
        <p:spPr>
          <a:xfrm>
            <a:off x="0" y="6009989"/>
            <a:ext cx="1916826" cy="848011"/>
          </a:xfrm>
          <a:prstGeom prst="rect">
            <a:avLst/>
          </a:prstGeom>
          <a:noFill/>
          <a:ln>
            <a:noFill/>
          </a:ln>
        </p:spPr>
      </p:pic>
      <p:cxnSp>
        <p:nvCxnSpPr>
          <p:cNvPr id="412" name="Google Shape;412;p36"/>
          <p:cNvCxnSpPr/>
          <p:nvPr/>
        </p:nvCxnSpPr>
        <p:spPr>
          <a:xfrm>
            <a:off x="9032799" y="24714"/>
            <a:ext cx="0" cy="6858000"/>
          </a:xfrm>
          <a:prstGeom prst="straightConnector1">
            <a:avLst/>
          </a:prstGeom>
          <a:noFill/>
          <a:ln w="76200" cap="flat" cmpd="sng">
            <a:solidFill>
              <a:schemeClr val="accent2"/>
            </a:solidFill>
            <a:prstDash val="solid"/>
            <a:round/>
            <a:headEnd type="none" w="sm" len="sm"/>
            <a:tailEnd type="none" w="sm" len="sm"/>
          </a:ln>
        </p:spPr>
      </p:cxnSp>
      <p:pic>
        <p:nvPicPr>
          <p:cNvPr id="413" name="Google Shape;413;p36"/>
          <p:cNvPicPr preferRelativeResize="0"/>
          <p:nvPr/>
        </p:nvPicPr>
        <p:blipFill rotWithShape="1">
          <a:blip r:embed="rId4">
            <a:alphaModFix/>
          </a:blip>
          <a:srcRect l="37093" r="32033"/>
          <a:stretch/>
        </p:blipFill>
        <p:spPr>
          <a:xfrm flipH="1">
            <a:off x="9072282" y="-17930"/>
            <a:ext cx="3370730" cy="6882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animEffect transition="in" filter="fade">
                                      <p:cBhvr>
                                        <p:cTn id="7" dur="500"/>
                                        <p:tgtEl>
                                          <p:spTgt spid="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xEl>
                                              <p:pRg st="1" end="1"/>
                                            </p:txEl>
                                          </p:spTgt>
                                        </p:tgtEl>
                                        <p:attrNameLst>
                                          <p:attrName>style.visibility</p:attrName>
                                        </p:attrNameLst>
                                      </p:cBhvr>
                                      <p:to>
                                        <p:strVal val="visible"/>
                                      </p:to>
                                    </p:set>
                                    <p:animEffect transition="in" filter="fade">
                                      <p:cBhvr>
                                        <p:cTn id="12" dur="500"/>
                                        <p:tgtEl>
                                          <p:spTgt spid="4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
                                            <p:txEl>
                                              <p:pRg st="2" end="2"/>
                                            </p:txEl>
                                          </p:spTgt>
                                        </p:tgtEl>
                                        <p:attrNameLst>
                                          <p:attrName>style.visibility</p:attrName>
                                        </p:attrNameLst>
                                      </p:cBhvr>
                                      <p:to>
                                        <p:strVal val="visible"/>
                                      </p:to>
                                    </p:set>
                                    <p:animEffect transition="in" filter="fade">
                                      <p:cBhvr>
                                        <p:cTn id="17" dur="500"/>
                                        <p:tgtEl>
                                          <p:spTgt spid="4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37"/>
          <p:cNvPicPr preferRelativeResize="0"/>
          <p:nvPr/>
        </p:nvPicPr>
        <p:blipFill rotWithShape="1">
          <a:blip r:embed="rId3">
            <a:alphaModFix/>
          </a:blip>
          <a:srcRect/>
          <a:stretch/>
        </p:blipFill>
        <p:spPr>
          <a:xfrm>
            <a:off x="114979" y="5919262"/>
            <a:ext cx="1911046" cy="845454"/>
          </a:xfrm>
          <a:prstGeom prst="rect">
            <a:avLst/>
          </a:prstGeom>
          <a:noFill/>
          <a:ln>
            <a:noFill/>
          </a:ln>
        </p:spPr>
      </p:pic>
      <p:cxnSp>
        <p:nvCxnSpPr>
          <p:cNvPr id="420" name="Google Shape;420;p37"/>
          <p:cNvCxnSpPr/>
          <p:nvPr/>
        </p:nvCxnSpPr>
        <p:spPr>
          <a:xfrm>
            <a:off x="9032799" y="0"/>
            <a:ext cx="0" cy="6882714"/>
          </a:xfrm>
          <a:prstGeom prst="straightConnector1">
            <a:avLst/>
          </a:prstGeom>
          <a:noFill/>
          <a:ln w="76200" cap="flat" cmpd="sng">
            <a:solidFill>
              <a:schemeClr val="accent2"/>
            </a:solidFill>
            <a:prstDash val="solid"/>
            <a:round/>
            <a:headEnd type="none" w="sm" len="sm"/>
            <a:tailEnd type="none" w="sm" len="sm"/>
          </a:ln>
        </p:spPr>
      </p:cxnSp>
      <p:pic>
        <p:nvPicPr>
          <p:cNvPr id="421" name="Google Shape;421;p37"/>
          <p:cNvPicPr preferRelativeResize="0"/>
          <p:nvPr/>
        </p:nvPicPr>
        <p:blipFill rotWithShape="1">
          <a:blip r:embed="rId4">
            <a:alphaModFix/>
          </a:blip>
          <a:srcRect l="37093" r="32033"/>
          <a:stretch/>
        </p:blipFill>
        <p:spPr>
          <a:xfrm flipH="1">
            <a:off x="9072282" y="-17930"/>
            <a:ext cx="3370730" cy="6882714"/>
          </a:xfrm>
          <a:prstGeom prst="rect">
            <a:avLst/>
          </a:prstGeom>
          <a:noFill/>
          <a:ln>
            <a:noFill/>
          </a:ln>
        </p:spPr>
      </p:pic>
      <p:sp>
        <p:nvSpPr>
          <p:cNvPr id="422" name="Google Shape;422;p37"/>
          <p:cNvSpPr/>
          <p:nvPr/>
        </p:nvSpPr>
        <p:spPr>
          <a:xfrm>
            <a:off x="114979" y="1739343"/>
            <a:ext cx="8821383" cy="4385776"/>
          </a:xfrm>
          <a:prstGeom prst="rect">
            <a:avLst/>
          </a:prstGeom>
          <a:noFill/>
          <a:ln>
            <a:noFill/>
          </a:ln>
        </p:spPr>
        <p:txBody>
          <a:bodyPr spcFirstLastPara="1" wrap="square" lIns="91425" tIns="45700" rIns="91425" bIns="45700" anchor="t" anchorCtr="0">
            <a:spAutoFit/>
          </a:bodyPr>
          <a:lstStyle/>
          <a:p>
            <a:pPr marL="457200" marR="0" lvl="0" indent="-457200" algn="r" rtl="1">
              <a:spcBef>
                <a:spcPts val="0"/>
              </a:spcBef>
              <a:spcAft>
                <a:spcPts val="0"/>
              </a:spcAft>
              <a:buClr>
                <a:srgbClr val="204559"/>
              </a:buClr>
              <a:buSzPts val="3100"/>
              <a:buFont typeface="Noto Sans Symbols"/>
              <a:buChar char="▪"/>
            </a:pPr>
            <a:r>
              <a:rPr lang="x-none" sz="3100" dirty="0">
                <a:solidFill>
                  <a:srgbClr val="204559"/>
                </a:solidFill>
                <a:latin typeface="David"/>
                <a:ea typeface="David"/>
                <a:cs typeface="David"/>
                <a:sym typeface="David"/>
              </a:rPr>
              <a:t>האינטראקציה שבה האם נותנת הכרה ל'הכרזה</a:t>
            </a:r>
            <a:r>
              <a:rPr lang="he-IL" sz="3100" dirty="0">
                <a:solidFill>
                  <a:srgbClr val="204559"/>
                </a:solidFill>
                <a:latin typeface="David"/>
                <a:ea typeface="David"/>
                <a:cs typeface="David"/>
                <a:sym typeface="David"/>
              </a:rPr>
              <a:t>'</a:t>
            </a:r>
            <a:r>
              <a:rPr lang="x-none" sz="3100" dirty="0">
                <a:solidFill>
                  <a:srgbClr val="204559"/>
                </a:solidFill>
                <a:latin typeface="David"/>
                <a:ea typeface="David"/>
                <a:cs typeface="David"/>
                <a:sym typeface="David"/>
              </a:rPr>
              <a:t> של הילד על היותו</a:t>
            </a:r>
            <a:r>
              <a:rPr lang="he-IL" sz="3100" dirty="0">
                <a:solidFill>
                  <a:srgbClr val="204559"/>
                </a:solidFill>
                <a:latin typeface="David"/>
                <a:ea typeface="David"/>
                <a:cs typeface="David"/>
                <a:sym typeface="David"/>
              </a:rPr>
              <a:t> </a:t>
            </a:r>
            <a:r>
              <a:rPr lang="x-none" sz="3100" dirty="0">
                <a:solidFill>
                  <a:srgbClr val="204559"/>
                </a:solidFill>
                <a:latin typeface="David"/>
                <a:ea typeface="David"/>
                <a:cs typeface="David"/>
                <a:sym typeface="David"/>
              </a:rPr>
              <a:t>ושבה הילד חווה את הזהות העצמאית שלו ונותן הכרה לסובייקטיביות של האם </a:t>
            </a:r>
            <a:r>
              <a:rPr lang="he-IL" sz="3100" dirty="0">
                <a:solidFill>
                  <a:srgbClr val="204559"/>
                </a:solidFill>
                <a:latin typeface="David"/>
                <a:ea typeface="David"/>
                <a:cs typeface="David"/>
                <a:sym typeface="David"/>
              </a:rPr>
              <a:t>נקראת</a:t>
            </a:r>
            <a:r>
              <a:rPr lang="x-none" sz="3100" dirty="0">
                <a:solidFill>
                  <a:srgbClr val="204559"/>
                </a:solidFill>
                <a:latin typeface="David"/>
                <a:ea typeface="David"/>
                <a:cs typeface="David"/>
                <a:sym typeface="David"/>
              </a:rPr>
              <a:t> ״הכרה הדדית״. </a:t>
            </a:r>
            <a:endParaRPr dirty="0"/>
          </a:p>
          <a:p>
            <a:pPr marL="457200" indent="-457200" algn="r" rtl="1">
              <a:buClr>
                <a:schemeClr val="accent2"/>
              </a:buClr>
              <a:buSzPts val="3100"/>
              <a:buFont typeface="Noto Sans Symbols"/>
              <a:buChar char="▪"/>
            </a:pPr>
            <a:r>
              <a:rPr lang="he-IL" sz="3100" dirty="0">
                <a:solidFill>
                  <a:srgbClr val="204559"/>
                </a:solidFill>
                <a:latin typeface="David"/>
                <a:ea typeface="David"/>
                <a:cs typeface="David"/>
                <a:sym typeface="David"/>
              </a:rPr>
              <a:t>גם האם זקוקה לכך שהיותה סובייקט עם קיום משלו יוכר  על ידי  הילד שלה. </a:t>
            </a:r>
            <a:endParaRPr lang="he-IL" sz="3200" dirty="0"/>
          </a:p>
          <a:p>
            <a:pPr marL="457200" marR="0" lvl="0" indent="-457200" algn="r" rtl="1">
              <a:spcBef>
                <a:spcPts val="0"/>
              </a:spcBef>
              <a:spcAft>
                <a:spcPts val="0"/>
              </a:spcAft>
              <a:buClr>
                <a:schemeClr val="accent2"/>
              </a:buClr>
              <a:buSzPts val="3100"/>
              <a:buFont typeface="Noto Sans Symbols"/>
              <a:buChar char="▪"/>
            </a:pPr>
            <a:r>
              <a:rPr lang="x-none" sz="3100" dirty="0">
                <a:solidFill>
                  <a:srgbClr val="204559"/>
                </a:solidFill>
                <a:latin typeface="David"/>
                <a:ea typeface="David"/>
                <a:cs typeface="David"/>
                <a:sym typeface="David"/>
              </a:rPr>
              <a:t>המטרה היא לקיים קשר </a:t>
            </a:r>
            <a:r>
              <a:rPr lang="he-IL" sz="3100" dirty="0">
                <a:solidFill>
                  <a:srgbClr val="204559"/>
                </a:solidFill>
                <a:latin typeface="David"/>
                <a:ea typeface="David"/>
                <a:cs typeface="David"/>
                <a:sym typeface="David"/>
              </a:rPr>
              <a:t>(א-סימטרי) </a:t>
            </a:r>
            <a:r>
              <a:rPr lang="x-none" sz="3100" dirty="0">
                <a:solidFill>
                  <a:srgbClr val="204559"/>
                </a:solidFill>
                <a:latin typeface="David"/>
                <a:ea typeface="David"/>
                <a:cs typeface="David"/>
                <a:sym typeface="David"/>
              </a:rPr>
              <a:t>בו ההורה נותן הכרה לילד ומקבל הכרה ממנו ללא ביטול עצמי וללא הרס הזולת.  </a:t>
            </a:r>
            <a:endParaRPr dirty="0"/>
          </a:p>
          <a:p>
            <a:pPr marL="457200" marR="0" lvl="0" indent="-457200" algn="r" rtl="1">
              <a:spcBef>
                <a:spcPts val="0"/>
              </a:spcBef>
              <a:spcAft>
                <a:spcPts val="0"/>
              </a:spcAft>
              <a:buClr>
                <a:schemeClr val="accent2"/>
              </a:buClr>
              <a:buSzPts val="3100"/>
              <a:buFont typeface="Noto Sans Symbols"/>
              <a:buChar char="▪"/>
            </a:pPr>
            <a:r>
              <a:rPr lang="x-none" sz="3100" dirty="0">
                <a:solidFill>
                  <a:srgbClr val="204559"/>
                </a:solidFill>
                <a:latin typeface="David"/>
                <a:ea typeface="David"/>
                <a:cs typeface="David"/>
                <a:sym typeface="David"/>
              </a:rPr>
              <a:t>העמדה הזו נמצאת בבסיס התפיסה של אייכה. </a:t>
            </a:r>
            <a:endParaRPr sz="3100" dirty="0">
              <a:solidFill>
                <a:srgbClr val="204559"/>
              </a:solidFill>
              <a:latin typeface="David"/>
              <a:ea typeface="David"/>
              <a:cs typeface="David"/>
              <a:sym typeface="David"/>
            </a:endParaRPr>
          </a:p>
        </p:txBody>
      </p:sp>
      <p:sp>
        <p:nvSpPr>
          <p:cNvPr id="423" name="Google Shape;423;p37"/>
          <p:cNvSpPr txBox="1">
            <a:spLocks noGrp="1"/>
          </p:cNvSpPr>
          <p:nvPr>
            <p:ph type="title"/>
          </p:nvPr>
        </p:nvSpPr>
        <p:spPr>
          <a:xfrm>
            <a:off x="0" y="221875"/>
            <a:ext cx="8843705" cy="1325563"/>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chemeClr val="accent2"/>
              </a:buClr>
              <a:buSzPts val="4400"/>
              <a:buFont typeface="David"/>
              <a:buNone/>
            </a:pPr>
            <a:r>
              <a:rPr lang="x-none">
                <a:solidFill>
                  <a:schemeClr val="accent2"/>
                </a:solidFill>
                <a:latin typeface="David"/>
                <a:ea typeface="David"/>
                <a:cs typeface="David"/>
                <a:sym typeface="David"/>
              </a:rPr>
              <a:t>הכרה הדדית</a:t>
            </a:r>
            <a:endParaRPr>
              <a:solidFill>
                <a:schemeClr val="accent2"/>
              </a:solidFill>
              <a:latin typeface="David"/>
              <a:ea typeface="David"/>
              <a:cs typeface="David"/>
              <a:sym typeface="Davi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xEl>
                                              <p:pRg st="0" end="0"/>
                                            </p:txEl>
                                          </p:spTgt>
                                        </p:tgtEl>
                                        <p:attrNameLst>
                                          <p:attrName>style.visibility</p:attrName>
                                        </p:attrNameLst>
                                      </p:cBhvr>
                                      <p:to>
                                        <p:strVal val="visible"/>
                                      </p:to>
                                    </p:set>
                                    <p:animEffect transition="in" filter="fade">
                                      <p:cBhvr>
                                        <p:cTn id="7" dur="500"/>
                                        <p:tgtEl>
                                          <p:spTgt spid="4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2">
                                            <p:txEl>
                                              <p:pRg st="2" end="2"/>
                                            </p:txEl>
                                          </p:spTgt>
                                        </p:tgtEl>
                                        <p:attrNameLst>
                                          <p:attrName>style.visibility</p:attrName>
                                        </p:attrNameLst>
                                      </p:cBhvr>
                                      <p:to>
                                        <p:strVal val="visible"/>
                                      </p:to>
                                    </p:set>
                                    <p:animEffect transition="in" filter="fade">
                                      <p:cBhvr>
                                        <p:cTn id="12" dur="500"/>
                                        <p:tgtEl>
                                          <p:spTgt spid="4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2">
                                            <p:txEl>
                                              <p:pRg st="1" end="1"/>
                                            </p:txEl>
                                          </p:spTgt>
                                        </p:tgtEl>
                                        <p:attrNameLst>
                                          <p:attrName>style.visibility</p:attrName>
                                        </p:attrNameLst>
                                      </p:cBhvr>
                                      <p:to>
                                        <p:strVal val="visible"/>
                                      </p:to>
                                    </p:set>
                                    <p:animEffect transition="in" filter="fade">
                                      <p:cBhvr>
                                        <p:cTn id="17" dur="500"/>
                                        <p:tgtEl>
                                          <p:spTgt spid="4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2">
                                            <p:txEl>
                                              <p:pRg st="3" end="3"/>
                                            </p:txEl>
                                          </p:spTgt>
                                        </p:tgtEl>
                                        <p:attrNameLst>
                                          <p:attrName>style.visibility</p:attrName>
                                        </p:attrNameLst>
                                      </p:cBhvr>
                                      <p:to>
                                        <p:strVal val="visible"/>
                                      </p:to>
                                    </p:set>
                                    <p:animEffect transition="in" filter="fade">
                                      <p:cBhvr>
                                        <p:cTn id="22" dur="500"/>
                                        <p:tgtEl>
                                          <p:spTgt spid="4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8"/>
          <p:cNvSpPr txBox="1"/>
          <p:nvPr/>
        </p:nvSpPr>
        <p:spPr>
          <a:xfrm>
            <a:off x="3203258" y="1633207"/>
            <a:ext cx="896293" cy="369332"/>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Clr>
                <a:schemeClr val="lt1"/>
              </a:buClr>
              <a:buSzPts val="1800"/>
              <a:buFont typeface="Calibri"/>
              <a:buNone/>
            </a:pPr>
            <a:r>
              <a:rPr lang="x-none" sz="1800">
                <a:solidFill>
                  <a:schemeClr val="lt1"/>
                </a:solidFill>
                <a:latin typeface="Calibri"/>
                <a:ea typeface="Calibri"/>
                <a:cs typeface="Calibri"/>
                <a:sym typeface="Calibri"/>
              </a:rPr>
              <a:t>רגישות</a:t>
            </a:r>
            <a:endParaRPr sz="1800">
              <a:solidFill>
                <a:schemeClr val="dk1"/>
              </a:solidFill>
              <a:latin typeface="Calibri"/>
              <a:ea typeface="Calibri"/>
              <a:cs typeface="Calibri"/>
              <a:sym typeface="Calibri"/>
            </a:endParaRPr>
          </a:p>
        </p:txBody>
      </p:sp>
      <p:sp>
        <p:nvSpPr>
          <p:cNvPr id="430" name="Google Shape;430;p38"/>
          <p:cNvSpPr txBox="1"/>
          <p:nvPr/>
        </p:nvSpPr>
        <p:spPr>
          <a:xfrm>
            <a:off x="1205084" y="66907"/>
            <a:ext cx="9818539" cy="1325563"/>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2"/>
              </a:buClr>
              <a:buSzPts val="4400"/>
              <a:buFont typeface="David"/>
              <a:buNone/>
            </a:pPr>
            <a:r>
              <a:rPr lang="x-none" sz="4400">
                <a:solidFill>
                  <a:schemeClr val="accent2"/>
                </a:solidFill>
                <a:latin typeface="David"/>
                <a:ea typeface="David"/>
                <a:cs typeface="David"/>
                <a:sym typeface="David"/>
              </a:rPr>
              <a:t>מתן כיוון </a:t>
            </a:r>
            <a:endParaRPr sz="4400">
              <a:solidFill>
                <a:schemeClr val="accent2"/>
              </a:solidFill>
              <a:latin typeface="David"/>
              <a:ea typeface="David"/>
              <a:cs typeface="David"/>
              <a:sym typeface="David"/>
            </a:endParaRPr>
          </a:p>
        </p:txBody>
      </p:sp>
      <p:sp>
        <p:nvSpPr>
          <p:cNvPr id="436" name="Google Shape;436;p38"/>
          <p:cNvSpPr txBox="1">
            <a:spLocks noGrp="1"/>
          </p:cNvSpPr>
          <p:nvPr>
            <p:ph type="body" idx="1"/>
          </p:nvPr>
        </p:nvSpPr>
        <p:spPr>
          <a:xfrm>
            <a:off x="1828612" y="1473219"/>
            <a:ext cx="8571481" cy="4918901"/>
          </a:xfrm>
          <a:prstGeom prst="rect">
            <a:avLst/>
          </a:prstGeom>
          <a:noFill/>
          <a:ln>
            <a:noFill/>
          </a:ln>
        </p:spPr>
        <p:txBody>
          <a:bodyPr spcFirstLastPara="1" wrap="square" lIns="91425" tIns="45700" rIns="91425" bIns="45700" anchor="t" anchorCtr="0">
            <a:noAutofit/>
          </a:bodyPr>
          <a:lstStyle/>
          <a:p>
            <a:pPr marL="502919" lvl="0" indent="-457200" algn="r" rtl="1">
              <a:lnSpc>
                <a:spcPct val="110000"/>
              </a:lnSpc>
              <a:spcBef>
                <a:spcPts val="0"/>
              </a:spcBef>
              <a:spcAft>
                <a:spcPts val="0"/>
              </a:spcAft>
              <a:buClr>
                <a:schemeClr val="accent2"/>
              </a:buClr>
              <a:buSzPts val="3200"/>
              <a:buFont typeface="Noto Sans Symbols"/>
              <a:buChar char="▪"/>
            </a:pPr>
            <a:r>
              <a:rPr lang="x-none" dirty="0">
                <a:solidFill>
                  <a:srgbClr val="204559"/>
                </a:solidFill>
                <a:latin typeface="David"/>
                <a:ea typeface="David"/>
                <a:cs typeface="David"/>
                <a:sym typeface="David"/>
              </a:rPr>
              <a:t>תינוק נולד עם פוטנציאלים מגוונים שיהפכו ליכולות מתוך למידה ותרגול</a:t>
            </a:r>
            <a:endParaRPr dirty="0"/>
          </a:p>
          <a:p>
            <a:pPr marL="502919" lvl="0" indent="-457200" algn="r" rtl="1">
              <a:lnSpc>
                <a:spcPct val="110000"/>
              </a:lnSpc>
              <a:spcBef>
                <a:spcPts val="640"/>
              </a:spcBef>
              <a:spcAft>
                <a:spcPts val="0"/>
              </a:spcAft>
              <a:buClr>
                <a:schemeClr val="accent2"/>
              </a:buClr>
              <a:buSzPts val="3200"/>
              <a:buFont typeface="Noto Sans Symbols"/>
              <a:buChar char="▪"/>
            </a:pPr>
            <a:r>
              <a:rPr lang="x-none" sz="3200" dirty="0">
                <a:solidFill>
                  <a:srgbClr val="204559"/>
                </a:solidFill>
                <a:latin typeface="David"/>
                <a:ea typeface="David"/>
                <a:cs typeface="David"/>
                <a:sym typeface="David"/>
              </a:rPr>
              <a:t>באמצעות מערך מתמשך של משובים ומסרים ההורה מכוון את ילדו</a:t>
            </a:r>
            <a:r>
              <a:rPr lang="he-IL" sz="3200" dirty="0">
                <a:solidFill>
                  <a:srgbClr val="204559"/>
                </a:solidFill>
                <a:latin typeface="David"/>
                <a:ea typeface="David"/>
                <a:cs typeface="David"/>
                <a:sym typeface="David"/>
              </a:rPr>
              <a:t>:</a:t>
            </a:r>
            <a:r>
              <a:rPr lang="x-none" sz="3200" dirty="0">
                <a:solidFill>
                  <a:srgbClr val="204559"/>
                </a:solidFill>
                <a:latin typeface="David"/>
                <a:ea typeface="David"/>
                <a:cs typeface="David"/>
                <a:sym typeface="David"/>
              </a:rPr>
              <a:t> איזה מהפוטנציאלים/ יכולות עליו לחזק או לפתח</a:t>
            </a:r>
            <a:r>
              <a:rPr lang="he-IL" sz="3200" dirty="0">
                <a:solidFill>
                  <a:srgbClr val="204559"/>
                </a:solidFill>
                <a:latin typeface="David"/>
                <a:ea typeface="David"/>
                <a:cs typeface="David"/>
                <a:sym typeface="David"/>
              </a:rPr>
              <a:t>, </a:t>
            </a:r>
            <a:r>
              <a:rPr lang="x-none" sz="3200" dirty="0">
                <a:solidFill>
                  <a:srgbClr val="204559"/>
                </a:solidFill>
                <a:latin typeface="David"/>
                <a:ea typeface="David"/>
                <a:cs typeface="David"/>
                <a:sym typeface="David"/>
              </a:rPr>
              <a:t>האם</a:t>
            </a:r>
            <a:r>
              <a:rPr lang="he-IL" sz="3200" dirty="0">
                <a:solidFill>
                  <a:srgbClr val="204559"/>
                </a:solidFill>
                <a:latin typeface="David"/>
                <a:ea typeface="David"/>
                <a:cs typeface="David"/>
                <a:sym typeface="David"/>
              </a:rPr>
              <a:t>, </a:t>
            </a:r>
            <a:r>
              <a:rPr lang="x-none" sz="3200" dirty="0">
                <a:solidFill>
                  <a:srgbClr val="204559"/>
                </a:solidFill>
                <a:latin typeface="David"/>
                <a:ea typeface="David"/>
                <a:cs typeface="David"/>
                <a:sym typeface="David"/>
              </a:rPr>
              <a:t>מתי ואיך לבטא יכולות קיימות.</a:t>
            </a:r>
            <a:endParaRPr dirty="0"/>
          </a:p>
          <a:p>
            <a:pPr marL="502919" lvl="0" indent="-457200" algn="r" rtl="1">
              <a:lnSpc>
                <a:spcPct val="110000"/>
              </a:lnSpc>
              <a:spcBef>
                <a:spcPts val="640"/>
              </a:spcBef>
              <a:spcAft>
                <a:spcPts val="0"/>
              </a:spcAft>
              <a:buClr>
                <a:schemeClr val="accent2"/>
              </a:buClr>
              <a:buSzPts val="3200"/>
              <a:buFont typeface="Noto Sans Symbols"/>
              <a:buChar char="▪"/>
            </a:pPr>
            <a:r>
              <a:rPr lang="x-none" sz="3200" b="1" dirty="0">
                <a:solidFill>
                  <a:srgbClr val="204559"/>
                </a:solidFill>
                <a:latin typeface="David"/>
                <a:ea typeface="David"/>
                <a:cs typeface="David"/>
                <a:sym typeface="David"/>
              </a:rPr>
              <a:t>שיטת אייכה שמה דגש על העברת מסרים הוריים אשר מכוונים את הילד באופן בהיר לפתח יכולות חיוניות.   </a:t>
            </a:r>
            <a:endParaRPr dirty="0"/>
          </a:p>
          <a:p>
            <a:pPr marL="342900" lvl="0" indent="-139700" algn="r" rtl="1">
              <a:spcBef>
                <a:spcPts val="640"/>
              </a:spcBef>
              <a:spcAft>
                <a:spcPts val="0"/>
              </a:spcAft>
              <a:buClr>
                <a:schemeClr val="accent2"/>
              </a:buClr>
              <a:buSzPts val="3200"/>
              <a:buFont typeface="Noto Sans Symbols"/>
              <a:buNone/>
            </a:pPr>
            <a:endParaRPr dirty="0">
              <a:solidFill>
                <a:srgbClr val="204559"/>
              </a:solidFill>
              <a:latin typeface="David"/>
              <a:ea typeface="David"/>
              <a:cs typeface="David"/>
              <a:sym typeface="David"/>
            </a:endParaRPr>
          </a:p>
          <a:p>
            <a:pPr marL="0" lvl="0" indent="0" algn="r" rtl="1">
              <a:spcBef>
                <a:spcPts val="640"/>
              </a:spcBef>
              <a:spcAft>
                <a:spcPts val="0"/>
              </a:spcAft>
              <a:buClr>
                <a:schemeClr val="accent2"/>
              </a:buClr>
              <a:buSzPts val="3200"/>
              <a:buNone/>
            </a:pPr>
            <a:endParaRPr dirty="0">
              <a:solidFill>
                <a:srgbClr val="204559"/>
              </a:solidFill>
              <a:latin typeface="David"/>
              <a:ea typeface="David"/>
              <a:cs typeface="David"/>
              <a:sym typeface="David"/>
            </a:endParaRPr>
          </a:p>
          <a:p>
            <a:pPr marL="342900" lvl="0" indent="-139700" algn="r" rtl="1">
              <a:spcBef>
                <a:spcPts val="640"/>
              </a:spcBef>
              <a:spcAft>
                <a:spcPts val="0"/>
              </a:spcAft>
              <a:buClr>
                <a:schemeClr val="accent2"/>
              </a:buClr>
              <a:buSzPts val="3200"/>
              <a:buFont typeface="Noto Sans Symbols"/>
              <a:buNone/>
            </a:pPr>
            <a:endParaRPr dirty="0">
              <a:solidFill>
                <a:srgbClr val="204559"/>
              </a:solidFill>
              <a:latin typeface="David"/>
              <a:ea typeface="David"/>
              <a:cs typeface="David"/>
              <a:sym typeface="Davi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xEl>
                                              <p:pRg st="0" end="0"/>
                                            </p:txEl>
                                          </p:spTgt>
                                        </p:tgtEl>
                                        <p:attrNameLst>
                                          <p:attrName>style.visibility</p:attrName>
                                        </p:attrNameLst>
                                      </p:cBhvr>
                                      <p:to>
                                        <p:strVal val="visible"/>
                                      </p:to>
                                    </p:set>
                                    <p:animEffect transition="in" filter="fade">
                                      <p:cBhvr>
                                        <p:cTn id="7" dur="500"/>
                                        <p:tgtEl>
                                          <p:spTgt spid="4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6">
                                            <p:txEl>
                                              <p:pRg st="1" end="1"/>
                                            </p:txEl>
                                          </p:spTgt>
                                        </p:tgtEl>
                                        <p:attrNameLst>
                                          <p:attrName>style.visibility</p:attrName>
                                        </p:attrNameLst>
                                      </p:cBhvr>
                                      <p:to>
                                        <p:strVal val="visible"/>
                                      </p:to>
                                    </p:set>
                                    <p:animEffect transition="in" filter="fade">
                                      <p:cBhvr>
                                        <p:cTn id="12" dur="500"/>
                                        <p:tgtEl>
                                          <p:spTgt spid="4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6">
                                            <p:txEl>
                                              <p:pRg st="2" end="2"/>
                                            </p:txEl>
                                          </p:spTgt>
                                        </p:tgtEl>
                                        <p:attrNameLst>
                                          <p:attrName>style.visibility</p:attrName>
                                        </p:attrNameLst>
                                      </p:cBhvr>
                                      <p:to>
                                        <p:strVal val="visible"/>
                                      </p:to>
                                    </p:set>
                                    <p:animEffect transition="in" filter="fade">
                                      <p:cBhvr>
                                        <p:cTn id="17" dur="500"/>
                                        <p:tgtEl>
                                          <p:spTgt spid="4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9"/>
          <p:cNvSpPr txBox="1">
            <a:spLocks noGrp="1"/>
          </p:cNvSpPr>
          <p:nvPr>
            <p:ph type="body" idx="1"/>
          </p:nvPr>
        </p:nvSpPr>
        <p:spPr>
          <a:xfrm>
            <a:off x="7260139" y="2582218"/>
            <a:ext cx="4229494" cy="2951602"/>
          </a:xfrm>
          <a:prstGeom prst="rect">
            <a:avLst/>
          </a:prstGeom>
          <a:noFill/>
          <a:ln>
            <a:noFill/>
          </a:ln>
        </p:spPr>
        <p:txBody>
          <a:bodyPr spcFirstLastPara="1" wrap="square" lIns="91425" tIns="45700" rIns="91425" bIns="45700" anchor="t" anchorCtr="0">
            <a:normAutofit/>
          </a:bodyPr>
          <a:lstStyle/>
          <a:p>
            <a:pPr marL="342900" lvl="0" indent="-342900" algn="ctr" rtl="1">
              <a:spcBef>
                <a:spcPts val="0"/>
              </a:spcBef>
              <a:spcAft>
                <a:spcPts val="0"/>
              </a:spcAft>
              <a:buClr>
                <a:srgbClr val="204559"/>
              </a:buClr>
              <a:buSzPts val="3600"/>
              <a:buChar char="•"/>
            </a:pPr>
            <a:r>
              <a:rPr lang="x-none" sz="3600" b="1" dirty="0">
                <a:solidFill>
                  <a:srgbClr val="AB3C19"/>
                </a:solidFill>
                <a:latin typeface="David"/>
                <a:ea typeface="David"/>
                <a:cs typeface="David"/>
                <a:sym typeface="David"/>
              </a:rPr>
              <a:t>יש</a:t>
            </a:r>
            <a:r>
              <a:rPr lang="x-none" sz="3600" dirty="0">
                <a:solidFill>
                  <a:srgbClr val="204559"/>
                </a:solidFill>
                <a:latin typeface="David"/>
                <a:ea typeface="David"/>
                <a:cs typeface="David"/>
                <a:sym typeface="David"/>
              </a:rPr>
              <a:t> </a:t>
            </a:r>
            <a:r>
              <a:rPr lang="x-none" sz="3600" b="1" dirty="0">
                <a:solidFill>
                  <a:srgbClr val="AB3C19"/>
                </a:solidFill>
                <a:latin typeface="David"/>
                <a:ea typeface="David"/>
                <a:cs typeface="David"/>
                <a:sym typeface="David"/>
              </a:rPr>
              <a:t>כיוון</a:t>
            </a:r>
            <a:r>
              <a:rPr lang="x-none" sz="3600" dirty="0">
                <a:solidFill>
                  <a:srgbClr val="AB3C19"/>
                </a:solidFill>
                <a:latin typeface="David"/>
                <a:ea typeface="David"/>
                <a:cs typeface="David"/>
                <a:sym typeface="David"/>
              </a:rPr>
              <a:t> </a:t>
            </a:r>
            <a:r>
              <a:rPr lang="x-none" sz="3600" dirty="0">
                <a:solidFill>
                  <a:srgbClr val="204559"/>
                </a:solidFill>
                <a:latin typeface="David"/>
                <a:ea typeface="David"/>
                <a:cs typeface="David"/>
                <a:sym typeface="David"/>
              </a:rPr>
              <a:t>ברור </a:t>
            </a:r>
            <a:endParaRPr dirty="0"/>
          </a:p>
          <a:p>
            <a:pPr marL="342900" lvl="0" indent="-342900" algn="ctr" rtl="1">
              <a:spcBef>
                <a:spcPts val="720"/>
              </a:spcBef>
              <a:spcAft>
                <a:spcPts val="0"/>
              </a:spcAft>
              <a:buClr>
                <a:srgbClr val="204559"/>
              </a:buClr>
              <a:buSzPts val="3600"/>
              <a:buChar char="•"/>
            </a:pPr>
            <a:r>
              <a:rPr lang="x-none" sz="3600" b="1" dirty="0">
                <a:solidFill>
                  <a:srgbClr val="204559"/>
                </a:solidFill>
                <a:latin typeface="David"/>
                <a:ea typeface="David"/>
                <a:cs typeface="David"/>
                <a:sym typeface="David"/>
              </a:rPr>
              <a:t>אין רגישות לצרכים </a:t>
            </a:r>
            <a:r>
              <a:rPr lang="x-none" sz="3600" dirty="0">
                <a:solidFill>
                  <a:srgbClr val="204559"/>
                </a:solidFill>
                <a:latin typeface="David"/>
                <a:ea typeface="David"/>
                <a:cs typeface="David"/>
                <a:sym typeface="David"/>
              </a:rPr>
              <a:t>הרגשיים של הילד</a:t>
            </a:r>
            <a:endParaRPr dirty="0"/>
          </a:p>
        </p:txBody>
      </p:sp>
      <p:sp>
        <p:nvSpPr>
          <p:cNvPr id="443" name="Google Shape;443;p39"/>
          <p:cNvSpPr txBox="1"/>
          <p:nvPr/>
        </p:nvSpPr>
        <p:spPr>
          <a:xfrm>
            <a:off x="1109690" y="2607250"/>
            <a:ext cx="4229494" cy="1936588"/>
          </a:xfrm>
          <a:prstGeom prst="rect">
            <a:avLst/>
          </a:prstGeom>
          <a:noFill/>
          <a:ln>
            <a:noFill/>
          </a:ln>
        </p:spPr>
        <p:txBody>
          <a:bodyPr spcFirstLastPara="1" wrap="square" lIns="91425" tIns="45700" rIns="91425" bIns="45700" anchor="t" anchorCtr="0">
            <a:normAutofit/>
          </a:bodyPr>
          <a:lstStyle/>
          <a:p>
            <a:pPr marL="342900" marR="0" lvl="0" indent="-342900" algn="ctr" rtl="1">
              <a:spcBef>
                <a:spcPts val="0"/>
              </a:spcBef>
              <a:spcAft>
                <a:spcPts val="0"/>
              </a:spcAft>
              <a:buClr>
                <a:srgbClr val="204559"/>
              </a:buClr>
              <a:buSzPts val="3600"/>
              <a:buFont typeface="Arial"/>
              <a:buChar char="•"/>
            </a:pPr>
            <a:r>
              <a:rPr lang="x-none" sz="3600">
                <a:solidFill>
                  <a:srgbClr val="204559"/>
                </a:solidFill>
                <a:latin typeface="David"/>
                <a:ea typeface="David"/>
                <a:cs typeface="David"/>
                <a:sym typeface="David"/>
              </a:rPr>
              <a:t>אין </a:t>
            </a:r>
            <a:r>
              <a:rPr lang="x-none" sz="3600" b="1">
                <a:solidFill>
                  <a:srgbClr val="204559"/>
                </a:solidFill>
                <a:latin typeface="David"/>
                <a:ea typeface="David"/>
                <a:cs typeface="David"/>
                <a:sym typeface="David"/>
              </a:rPr>
              <a:t>כיוון</a:t>
            </a:r>
            <a:r>
              <a:rPr lang="x-none" sz="3600">
                <a:solidFill>
                  <a:srgbClr val="204559"/>
                </a:solidFill>
                <a:latin typeface="David"/>
                <a:ea typeface="David"/>
                <a:cs typeface="David"/>
                <a:sym typeface="David"/>
              </a:rPr>
              <a:t> ברור </a:t>
            </a:r>
            <a:endParaRPr/>
          </a:p>
          <a:p>
            <a:pPr marL="342900" marR="0" lvl="0" indent="-342900" algn="ctr" rtl="1">
              <a:spcBef>
                <a:spcPts val="720"/>
              </a:spcBef>
              <a:spcAft>
                <a:spcPts val="0"/>
              </a:spcAft>
              <a:buClr>
                <a:srgbClr val="204559"/>
              </a:buClr>
              <a:buSzPts val="3600"/>
              <a:buFont typeface="Arial"/>
              <a:buChar char="•"/>
            </a:pPr>
            <a:r>
              <a:rPr lang="x-none" sz="3600">
                <a:solidFill>
                  <a:srgbClr val="204559"/>
                </a:solidFill>
                <a:latin typeface="David"/>
                <a:ea typeface="David"/>
                <a:cs typeface="David"/>
                <a:sym typeface="David"/>
              </a:rPr>
              <a:t>יש </a:t>
            </a:r>
            <a:r>
              <a:rPr lang="x-none" sz="3600" b="1">
                <a:solidFill>
                  <a:srgbClr val="AB3C19"/>
                </a:solidFill>
                <a:latin typeface="David"/>
                <a:ea typeface="David"/>
                <a:cs typeface="David"/>
                <a:sym typeface="David"/>
              </a:rPr>
              <a:t>רגישות לצרכים הרגשיים של הילד</a:t>
            </a:r>
            <a:endParaRPr/>
          </a:p>
        </p:txBody>
      </p:sp>
      <p:sp>
        <p:nvSpPr>
          <p:cNvPr id="444" name="Google Shape;444;p39"/>
          <p:cNvSpPr/>
          <p:nvPr/>
        </p:nvSpPr>
        <p:spPr>
          <a:xfrm rot="2270903">
            <a:off x="7076037" y="4322556"/>
            <a:ext cx="551790" cy="715055"/>
          </a:xfrm>
          <a:prstGeom prst="downArrow">
            <a:avLst>
              <a:gd name="adj1" fmla="val 50000"/>
              <a:gd name="adj2" fmla="val 50000"/>
            </a:avLst>
          </a:prstGeom>
          <a:solidFill>
            <a:srgbClr val="AB3C19"/>
          </a:solidFill>
          <a:ln w="19050" cap="flat" cmpd="sng">
            <a:solidFill>
              <a:srgbClr val="AB3C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39"/>
          <p:cNvSpPr/>
          <p:nvPr/>
        </p:nvSpPr>
        <p:spPr>
          <a:xfrm>
            <a:off x="4606417" y="4738139"/>
            <a:ext cx="3278125" cy="1359335"/>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5400">
                <a:solidFill>
                  <a:schemeClr val="accent2"/>
                </a:solidFill>
                <a:latin typeface="David"/>
                <a:ea typeface="David"/>
                <a:cs typeface="David"/>
                <a:sym typeface="David"/>
              </a:rPr>
              <a:t>אַיֶּכָּה</a:t>
            </a:r>
            <a:endParaRPr sz="5400">
              <a:solidFill>
                <a:srgbClr val="204559"/>
              </a:solidFill>
              <a:latin typeface="David"/>
              <a:ea typeface="David"/>
              <a:cs typeface="David"/>
              <a:sym typeface="David"/>
            </a:endParaRPr>
          </a:p>
        </p:txBody>
      </p:sp>
      <p:pic>
        <p:nvPicPr>
          <p:cNvPr id="446" name="Google Shape;446;p39"/>
          <p:cNvPicPr preferRelativeResize="0"/>
          <p:nvPr/>
        </p:nvPicPr>
        <p:blipFill rotWithShape="1">
          <a:blip r:embed="rId3">
            <a:alphaModFix/>
          </a:blip>
          <a:srcRect/>
          <a:stretch/>
        </p:blipFill>
        <p:spPr>
          <a:xfrm>
            <a:off x="8348834" y="581117"/>
            <a:ext cx="1732788" cy="171905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447" name="Google Shape;447;p39"/>
          <p:cNvPicPr preferRelativeResize="0"/>
          <p:nvPr/>
        </p:nvPicPr>
        <p:blipFill rotWithShape="1">
          <a:blip r:embed="rId4">
            <a:alphaModFix/>
          </a:blip>
          <a:srcRect/>
          <a:stretch/>
        </p:blipFill>
        <p:spPr>
          <a:xfrm>
            <a:off x="2164021" y="566605"/>
            <a:ext cx="1780590" cy="171905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448" name="Google Shape;448;p39"/>
          <p:cNvPicPr preferRelativeResize="0"/>
          <p:nvPr/>
        </p:nvPicPr>
        <p:blipFill rotWithShape="1">
          <a:blip r:embed="rId5">
            <a:alphaModFix/>
          </a:blip>
          <a:srcRect/>
          <a:stretch/>
        </p:blipFill>
        <p:spPr>
          <a:xfrm>
            <a:off x="115682" y="5920435"/>
            <a:ext cx="1988016" cy="879506"/>
          </a:xfrm>
          <a:prstGeom prst="rect">
            <a:avLst/>
          </a:prstGeom>
          <a:noFill/>
          <a:ln>
            <a:noFill/>
          </a:ln>
        </p:spPr>
      </p:pic>
      <p:sp>
        <p:nvSpPr>
          <p:cNvPr id="449" name="Google Shape;449;p39"/>
          <p:cNvSpPr/>
          <p:nvPr/>
        </p:nvSpPr>
        <p:spPr>
          <a:xfrm rot="-2195970">
            <a:off x="4862265" y="4384584"/>
            <a:ext cx="551790" cy="674759"/>
          </a:xfrm>
          <a:prstGeom prst="downArrow">
            <a:avLst>
              <a:gd name="adj1" fmla="val 50000"/>
              <a:gd name="adj2" fmla="val 50000"/>
            </a:avLst>
          </a:prstGeom>
          <a:solidFill>
            <a:srgbClr val="AB3C19"/>
          </a:solidFill>
          <a:ln w="19050" cap="flat" cmpd="sng">
            <a:solidFill>
              <a:srgbClr val="AB3C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cklings_vs._Stai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940" y="962254"/>
            <a:ext cx="8645072" cy="486285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1065479606"/>
      </p:ext>
    </p:extLst>
  </p:cSld>
  <p:clrMapOvr>
    <a:masterClrMapping/>
  </p:clrMapOvr>
  <p:timing>
    <p:tnLst>
      <p:par>
        <p:cTn id="1" dur="indefinite" restart="never" nodeType="tmRoot">
          <p:childTnLst>
            <p:video fullScrn="1">
              <p:cMediaNode vol="80000">
                <p:cTn id="2"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4" name="Google Shape;464;p41"/>
          <p:cNvPicPr preferRelativeResize="0"/>
          <p:nvPr/>
        </p:nvPicPr>
        <p:blipFill rotWithShape="1">
          <a:blip r:embed="rId3">
            <a:alphaModFix/>
          </a:blip>
          <a:srcRect/>
          <a:stretch/>
        </p:blipFill>
        <p:spPr>
          <a:xfrm>
            <a:off x="115682" y="5920435"/>
            <a:ext cx="1988016" cy="879506"/>
          </a:xfrm>
          <a:prstGeom prst="rect">
            <a:avLst/>
          </a:prstGeom>
          <a:noFill/>
          <a:ln>
            <a:noFill/>
          </a:ln>
        </p:spPr>
      </p:pic>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34" y="0"/>
            <a:ext cx="12604533" cy="8208702"/>
          </a:xfrm>
          <a:prstGeom prst="rect">
            <a:avLst/>
          </a:prstGeom>
        </p:spPr>
      </p:pic>
      <p:sp>
        <p:nvSpPr>
          <p:cNvPr id="14" name="Google Shape;462;p41"/>
          <p:cNvSpPr txBox="1">
            <a:spLocks noGrp="1"/>
          </p:cNvSpPr>
          <p:nvPr>
            <p:ph type="title"/>
          </p:nvPr>
        </p:nvSpPr>
        <p:spPr>
          <a:xfrm>
            <a:off x="3321188" y="233291"/>
            <a:ext cx="4756331" cy="1325563"/>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AB3C19"/>
              </a:buClr>
              <a:buSzPts val="4400"/>
              <a:buFont typeface="David"/>
              <a:buNone/>
            </a:pPr>
            <a:r>
              <a:rPr lang="x-none" b="1" dirty="0">
                <a:solidFill>
                  <a:schemeClr val="bg1"/>
                </a:solidFill>
                <a:latin typeface="David Libre"/>
                <a:ea typeface="David Libre"/>
                <a:cs typeface="David Libre"/>
                <a:sym typeface="David Libre"/>
              </a:rPr>
              <a:t>תרגיל </a:t>
            </a:r>
            <a:r>
              <a:rPr lang="he-IL" b="1" dirty="0">
                <a:solidFill>
                  <a:schemeClr val="bg1"/>
                </a:solidFill>
                <a:latin typeface="David Libre"/>
                <a:ea typeface="David Libre"/>
                <a:cs typeface="David Libre"/>
                <a:sym typeface="David Libre"/>
              </a:rPr>
              <a:t>בקבוצות</a:t>
            </a:r>
            <a:endParaRPr b="1" dirty="0">
              <a:solidFill>
                <a:schemeClr val="bg1"/>
              </a:solidFill>
              <a:latin typeface="David Libre"/>
              <a:ea typeface="David Libre"/>
              <a:cs typeface="David Libre"/>
              <a:sym typeface="David Libre"/>
            </a:endParaRPr>
          </a:p>
        </p:txBody>
      </p:sp>
      <p:sp>
        <p:nvSpPr>
          <p:cNvPr id="15" name="Google Shape;463;p41"/>
          <p:cNvSpPr txBox="1">
            <a:spLocks noGrp="1"/>
          </p:cNvSpPr>
          <p:nvPr>
            <p:ph type="body" idx="1"/>
          </p:nvPr>
        </p:nvSpPr>
        <p:spPr>
          <a:xfrm>
            <a:off x="911328" y="1558854"/>
            <a:ext cx="9576050" cy="1919965"/>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1">
              <a:spcBef>
                <a:spcPts val="0"/>
              </a:spcBef>
              <a:spcAft>
                <a:spcPts val="0"/>
              </a:spcAft>
              <a:buClr>
                <a:schemeClr val="dk1"/>
              </a:buClr>
              <a:buSzPts val="2800"/>
              <a:buNone/>
            </a:pPr>
            <a:endParaRPr dirty="0">
              <a:solidFill>
                <a:srgbClr val="204559"/>
              </a:solidFill>
              <a:latin typeface="David Libre"/>
              <a:ea typeface="David Libre"/>
              <a:cs typeface="David Libre"/>
              <a:sym typeface="David Libre"/>
            </a:endParaRPr>
          </a:p>
          <a:p>
            <a:pPr marL="0" lvl="0" indent="0" algn="ctr" rtl="1">
              <a:spcBef>
                <a:spcPts val="880"/>
              </a:spcBef>
              <a:spcAft>
                <a:spcPts val="0"/>
              </a:spcAft>
              <a:buClr>
                <a:schemeClr val="dk1"/>
              </a:buClr>
              <a:buSzPts val="4400"/>
              <a:buNone/>
            </a:pPr>
            <a:endParaRPr sz="4400" dirty="0">
              <a:solidFill>
                <a:srgbClr val="204559"/>
              </a:solidFill>
              <a:latin typeface="David Libre"/>
              <a:ea typeface="David Libre"/>
              <a:cs typeface="David Libre"/>
              <a:sym typeface="David Libre"/>
            </a:endParaRPr>
          </a:p>
          <a:p>
            <a:pPr marL="0" lvl="0" indent="0" algn="ctr" rtl="1">
              <a:spcBef>
                <a:spcPts val="880"/>
              </a:spcBef>
              <a:spcAft>
                <a:spcPts val="0"/>
              </a:spcAft>
              <a:buClr>
                <a:srgbClr val="204559"/>
              </a:buClr>
              <a:buSzPts val="4400"/>
              <a:buNone/>
            </a:pPr>
            <a:r>
              <a:rPr lang="x-none" sz="4400" dirty="0">
                <a:solidFill>
                  <a:srgbClr val="204559"/>
                </a:solidFill>
                <a:latin typeface="David Libre"/>
                <a:ea typeface="David Libre"/>
                <a:cs typeface="David Libre"/>
                <a:sym typeface="David Libre"/>
              </a:rPr>
              <a:t>מה בהתנהגותה של האמא בסרט</a:t>
            </a:r>
            <a:r>
              <a:rPr lang="he-IL" sz="4400" dirty="0" err="1">
                <a:solidFill>
                  <a:srgbClr val="204559"/>
                </a:solidFill>
                <a:latin typeface="David Libre"/>
                <a:ea typeface="David Libre"/>
                <a:cs typeface="David Libre"/>
                <a:sym typeface="David Libre"/>
              </a:rPr>
              <a:t>ון</a:t>
            </a:r>
            <a:r>
              <a:rPr lang="x-none" sz="4400" dirty="0">
                <a:solidFill>
                  <a:srgbClr val="204559"/>
                </a:solidFill>
                <a:latin typeface="David Libre"/>
                <a:ea typeface="David Libre"/>
                <a:cs typeface="David Libre"/>
                <a:sym typeface="David Libre"/>
              </a:rPr>
              <a:t> נמצא בהלימה </a:t>
            </a:r>
            <a:endParaRPr dirty="0">
              <a:latin typeface="David Libre"/>
              <a:ea typeface="David Libre"/>
              <a:cs typeface="David Libre"/>
              <a:sym typeface="David Libre"/>
            </a:endParaRPr>
          </a:p>
          <a:p>
            <a:pPr marL="0" lvl="0" indent="0" algn="ctr" rtl="1">
              <a:spcBef>
                <a:spcPts val="880"/>
              </a:spcBef>
              <a:spcAft>
                <a:spcPts val="0"/>
              </a:spcAft>
              <a:buClr>
                <a:srgbClr val="204559"/>
              </a:buClr>
              <a:buSzPts val="4400"/>
              <a:buNone/>
            </a:pPr>
            <a:r>
              <a:rPr lang="x-none" sz="4400" dirty="0">
                <a:solidFill>
                  <a:srgbClr val="204559"/>
                </a:solidFill>
                <a:latin typeface="David Libre"/>
                <a:ea typeface="David Libre"/>
                <a:cs typeface="David Libre"/>
                <a:sym typeface="David Libre"/>
              </a:rPr>
              <a:t>עם רעיונות הקשר המגדל?</a:t>
            </a:r>
            <a:endParaRPr sz="4400" dirty="0">
              <a:solidFill>
                <a:srgbClr val="204559"/>
              </a:solidFill>
              <a:latin typeface="David Libre"/>
              <a:ea typeface="David Libre"/>
              <a:cs typeface="David Libre"/>
              <a:sym typeface="David Libr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42" descr="×ª××¦××ª ×ª××× × ×¢×××¨ ×××£ ××"/>
          <p:cNvPicPr preferRelativeResize="0"/>
          <p:nvPr/>
        </p:nvPicPr>
        <p:blipFill rotWithShape="1">
          <a:blip r:embed="rId3">
            <a:alphaModFix/>
          </a:blip>
          <a:srcRect/>
          <a:stretch/>
        </p:blipFill>
        <p:spPr>
          <a:xfrm>
            <a:off x="1625600" y="551543"/>
            <a:ext cx="9151058" cy="56460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43" descr="×ª××¦××ª ×ª××× × ×¢×××¨ ×× ×¡××¢×¨"/>
          <p:cNvPicPr preferRelativeResize="0">
            <a:picLocks noGrp="1"/>
          </p:cNvPicPr>
          <p:nvPr>
            <p:ph type="body" idx="1"/>
          </p:nvPr>
        </p:nvPicPr>
        <p:blipFill rotWithShape="1">
          <a:blip r:embed="rId3">
            <a:alphaModFix/>
          </a:blip>
          <a:srcRect/>
          <a:stretch/>
        </p:blipFill>
        <p:spPr>
          <a:xfrm>
            <a:off x="1484213" y="821684"/>
            <a:ext cx="9305991" cy="5275747"/>
          </a:xfrm>
          <a:prstGeom prst="rect">
            <a:avLst/>
          </a:prstGeom>
          <a:noFill/>
          <a:ln>
            <a:noFill/>
          </a:ln>
        </p:spPr>
      </p:pic>
      <p:pic>
        <p:nvPicPr>
          <p:cNvPr id="477" name="Google Shape;477;p43" descr="×ª××¦××ª ×ª××× × ×¢×××¨ ×× ×¡××¢×¨"/>
          <p:cNvPicPr preferRelativeResize="0"/>
          <p:nvPr/>
        </p:nvPicPr>
        <p:blipFill rotWithShape="1">
          <a:blip r:embed="rId4">
            <a:alphaModFix/>
          </a:blip>
          <a:srcRect/>
          <a:stretch/>
        </p:blipFill>
        <p:spPr>
          <a:xfrm>
            <a:off x="1129030" y="821684"/>
            <a:ext cx="10016356" cy="52757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1">
              <a:spcBef>
                <a:spcPts val="0"/>
              </a:spcBef>
              <a:spcAft>
                <a:spcPts val="0"/>
              </a:spcAft>
              <a:buClr>
                <a:srgbClr val="FF0000"/>
              </a:buClr>
              <a:buSzPts val="3959"/>
              <a:buFont typeface="Calibri"/>
              <a:buNone/>
            </a:pPr>
            <a:br>
              <a:rPr lang="x-none" sz="3959">
                <a:solidFill>
                  <a:srgbClr val="FF0000"/>
                </a:solidFill>
              </a:rPr>
            </a:br>
            <a:endParaRPr sz="3959">
              <a:solidFill>
                <a:srgbClr val="FF0000"/>
              </a:solidFill>
            </a:endParaRPr>
          </a:p>
        </p:txBody>
      </p:sp>
      <p:sp>
        <p:nvSpPr>
          <p:cNvPr id="117" name="Google Shape;117;p4"/>
          <p:cNvSpPr txBox="1">
            <a:spLocks noGrp="1"/>
          </p:cNvSpPr>
          <p:nvPr>
            <p:ph type="body" idx="1"/>
          </p:nvPr>
        </p:nvSpPr>
        <p:spPr>
          <a:xfrm>
            <a:off x="138900" y="1417638"/>
            <a:ext cx="8635545" cy="5221514"/>
          </a:xfrm>
          <a:prstGeom prst="rect">
            <a:avLst/>
          </a:prstGeom>
          <a:noFill/>
          <a:ln>
            <a:noFill/>
          </a:ln>
        </p:spPr>
        <p:txBody>
          <a:bodyPr spcFirstLastPara="1" wrap="square" lIns="91425" tIns="45700" rIns="91425" bIns="45700" anchor="t" anchorCtr="0">
            <a:noAutofit/>
          </a:bodyPr>
          <a:lstStyle/>
          <a:p>
            <a:pPr marL="342900" lvl="0" indent="-342900" algn="r" rtl="1">
              <a:lnSpc>
                <a:spcPct val="170000"/>
              </a:lnSpc>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טיפול בילדים</a:t>
            </a:r>
            <a:r>
              <a:rPr lang="he-IL" sz="2800" dirty="0">
                <a:solidFill>
                  <a:srgbClr val="204559"/>
                </a:solidFill>
                <a:latin typeface="David"/>
                <a:ea typeface="David"/>
                <a:cs typeface="David"/>
                <a:sym typeface="David"/>
              </a:rPr>
              <a:t>,</a:t>
            </a:r>
            <a:r>
              <a:rPr lang="x-none" sz="2800" dirty="0">
                <a:solidFill>
                  <a:srgbClr val="204559"/>
                </a:solidFill>
                <a:latin typeface="David"/>
                <a:ea typeface="David"/>
                <a:cs typeface="David"/>
                <a:sym typeface="David"/>
              </a:rPr>
              <a:t> מתבגרים ובוגרים צעירים באמצעות ההורים</a:t>
            </a:r>
            <a:r>
              <a:rPr lang="he-IL" sz="2800" dirty="0">
                <a:solidFill>
                  <a:srgbClr val="204559"/>
                </a:solidFill>
                <a:latin typeface="David"/>
                <a:ea typeface="David"/>
                <a:cs typeface="David"/>
                <a:sym typeface="David"/>
              </a:rPr>
              <a:t>.</a:t>
            </a:r>
            <a:endParaRPr dirty="0"/>
          </a:p>
          <a:p>
            <a:pPr marL="342900" lvl="0" indent="-342900" algn="r" rtl="1">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שיטה אינטגרטיבית שמקדמת שינוי ביחסים הורה-ילד ופיתוח יכולות חיוניות אצל הילד</a:t>
            </a:r>
            <a:r>
              <a:rPr lang="he-IL" sz="2800" dirty="0">
                <a:solidFill>
                  <a:srgbClr val="204559"/>
                </a:solidFill>
                <a:latin typeface="David"/>
                <a:ea typeface="David"/>
                <a:cs typeface="David"/>
                <a:sym typeface="David"/>
              </a:rPr>
              <a:t>,</a:t>
            </a:r>
            <a:r>
              <a:rPr lang="x-none" sz="2800" dirty="0">
                <a:solidFill>
                  <a:srgbClr val="204559"/>
                </a:solidFill>
                <a:latin typeface="David"/>
                <a:ea typeface="David"/>
                <a:cs typeface="David"/>
                <a:sym typeface="David"/>
              </a:rPr>
              <a:t> גם כשהילד לא שותף</a:t>
            </a:r>
            <a:r>
              <a:rPr lang="he-IL" sz="2800" dirty="0">
                <a:solidFill>
                  <a:srgbClr val="204559"/>
                </a:solidFill>
                <a:latin typeface="David"/>
                <a:ea typeface="David"/>
                <a:cs typeface="David"/>
                <a:sym typeface="David"/>
              </a:rPr>
              <a:t>.</a:t>
            </a:r>
            <a:r>
              <a:rPr lang="x-none" sz="2800" dirty="0">
                <a:solidFill>
                  <a:srgbClr val="204559"/>
                </a:solidFill>
                <a:latin typeface="David"/>
                <a:ea typeface="David"/>
                <a:cs typeface="David"/>
                <a:sym typeface="David"/>
              </a:rPr>
              <a:t>   </a:t>
            </a:r>
            <a:endParaRPr lang="he-IL" sz="2800" dirty="0">
              <a:solidFill>
                <a:srgbClr val="204559"/>
              </a:solidFill>
              <a:latin typeface="David"/>
              <a:ea typeface="David"/>
              <a:cs typeface="David"/>
              <a:sym typeface="David"/>
            </a:endParaRPr>
          </a:p>
          <a:p>
            <a:pPr marL="342900" lvl="0" indent="-342900" algn="r" rtl="1">
              <a:spcBef>
                <a:spcPts val="560"/>
              </a:spcBef>
              <a:spcAft>
                <a:spcPts val="0"/>
              </a:spcAft>
              <a:buClr>
                <a:schemeClr val="accent6"/>
              </a:buClr>
              <a:buSzPts val="2800"/>
              <a:buFont typeface="Noto Sans Symbols"/>
              <a:buChar char="▪"/>
            </a:pPr>
            <a:r>
              <a:rPr lang="he-IL" sz="2800" dirty="0">
                <a:solidFill>
                  <a:srgbClr val="204559"/>
                </a:solidFill>
                <a:latin typeface="David"/>
                <a:ea typeface="David"/>
                <a:cs typeface="David"/>
                <a:sym typeface="David"/>
              </a:rPr>
              <a:t>גישה ושיטה.</a:t>
            </a:r>
          </a:p>
          <a:p>
            <a:pPr marL="342900" lvl="0" indent="-342900" algn="r" rtl="1">
              <a:spcBef>
                <a:spcPts val="560"/>
              </a:spcBef>
              <a:spcAft>
                <a:spcPts val="0"/>
              </a:spcAft>
              <a:buClr>
                <a:schemeClr val="accent6"/>
              </a:buClr>
              <a:buSzPts val="2800"/>
              <a:buFont typeface="Noto Sans Symbols"/>
              <a:buChar char="▪"/>
            </a:pPr>
            <a:r>
              <a:rPr lang="he-IL" sz="2800" dirty="0">
                <a:solidFill>
                  <a:srgbClr val="204559"/>
                </a:solidFill>
                <a:latin typeface="David"/>
                <a:ea typeface="David"/>
                <a:cs typeface="David"/>
                <a:sym typeface="David"/>
              </a:rPr>
              <a:t>מתאימה </a:t>
            </a:r>
            <a:r>
              <a:rPr lang="x-none" sz="2800" dirty="0">
                <a:solidFill>
                  <a:srgbClr val="204559"/>
                </a:solidFill>
                <a:latin typeface="David"/>
                <a:ea typeface="David"/>
                <a:cs typeface="David"/>
                <a:sym typeface="David"/>
              </a:rPr>
              <a:t>לכל מצבי קונפליקט בתוך קשר משמעותי וגם למניעה.</a:t>
            </a:r>
            <a:endParaRPr lang="he-IL" sz="2800" dirty="0">
              <a:solidFill>
                <a:srgbClr val="204559"/>
              </a:solidFill>
              <a:latin typeface="David"/>
              <a:ea typeface="David"/>
              <a:cs typeface="David"/>
              <a:sym typeface="David"/>
            </a:endParaRPr>
          </a:p>
          <a:p>
            <a:pPr marL="342900">
              <a:spcBef>
                <a:spcPts val="560"/>
              </a:spcBef>
              <a:buClr>
                <a:schemeClr val="accent6"/>
              </a:buClr>
              <a:buSzPts val="2800"/>
              <a:buFont typeface="Noto Sans Symbols"/>
              <a:buChar char="▪"/>
            </a:pPr>
            <a:r>
              <a:rPr lang="he-IL" sz="2800" dirty="0">
                <a:solidFill>
                  <a:srgbClr val="204559"/>
                </a:solidFill>
                <a:latin typeface="David"/>
                <a:ea typeface="David"/>
                <a:cs typeface="David"/>
                <a:sym typeface="David"/>
              </a:rPr>
              <a:t>תוספת לסל הכלים ולא במקום גישות אחרות.</a:t>
            </a:r>
          </a:p>
          <a:p>
            <a:pPr marL="342900" lvl="0" indent="-342900" algn="r" rtl="1">
              <a:spcBef>
                <a:spcPts val="560"/>
              </a:spcBef>
              <a:spcAft>
                <a:spcPts val="0"/>
              </a:spcAft>
              <a:buClr>
                <a:schemeClr val="accent6"/>
              </a:buClr>
              <a:buSzPts val="2800"/>
              <a:buFont typeface="Noto Sans Symbols"/>
              <a:buChar char="▪"/>
            </a:pPr>
            <a:endParaRPr sz="2800" dirty="0">
              <a:solidFill>
                <a:srgbClr val="204559"/>
              </a:solidFill>
              <a:latin typeface="David"/>
              <a:ea typeface="David"/>
              <a:cs typeface="David"/>
              <a:sym typeface="David"/>
            </a:endParaRPr>
          </a:p>
        </p:txBody>
      </p:sp>
      <p:sp>
        <p:nvSpPr>
          <p:cNvPr id="118" name="Google Shape;118;p4"/>
          <p:cNvSpPr txBox="1"/>
          <p:nvPr/>
        </p:nvSpPr>
        <p:spPr>
          <a:xfrm>
            <a:off x="1109690" y="-725636"/>
            <a:ext cx="6788268" cy="2000548"/>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endParaRPr sz="4000" dirty="0">
              <a:solidFill>
                <a:srgbClr val="AB3C19"/>
              </a:solidFill>
              <a:latin typeface="David"/>
              <a:ea typeface="David"/>
              <a:cs typeface="David"/>
              <a:sym typeface="David"/>
            </a:endParaRPr>
          </a:p>
          <a:p>
            <a:pPr marL="0" marR="0" lvl="0" indent="0" algn="r" rtl="1">
              <a:spcBef>
                <a:spcPts val="0"/>
              </a:spcBef>
              <a:spcAft>
                <a:spcPts val="0"/>
              </a:spcAft>
              <a:buNone/>
            </a:pPr>
            <a:endParaRPr sz="4000" dirty="0">
              <a:solidFill>
                <a:srgbClr val="AB3C19"/>
              </a:solidFill>
              <a:latin typeface="David"/>
              <a:ea typeface="David"/>
              <a:cs typeface="David"/>
              <a:sym typeface="David"/>
            </a:endParaRPr>
          </a:p>
          <a:p>
            <a:pPr marL="0" marR="0" lvl="0" indent="0" algn="ctr" rtl="1">
              <a:spcBef>
                <a:spcPts val="0"/>
              </a:spcBef>
              <a:spcAft>
                <a:spcPts val="0"/>
              </a:spcAft>
              <a:buNone/>
            </a:pPr>
            <a:r>
              <a:rPr lang="x-none" sz="4400" dirty="0">
                <a:solidFill>
                  <a:schemeClr val="accent2"/>
                </a:solidFill>
                <a:latin typeface="David"/>
                <a:ea typeface="David"/>
                <a:cs typeface="David"/>
                <a:sym typeface="David"/>
              </a:rPr>
              <a:t>אַיֶּכָּה – מבט על </a:t>
            </a:r>
            <a:endParaRPr sz="4400" dirty="0">
              <a:solidFill>
                <a:schemeClr val="accent2"/>
              </a:solidFill>
              <a:latin typeface="David"/>
              <a:ea typeface="David"/>
              <a:cs typeface="David"/>
              <a:sym typeface="David"/>
            </a:endParaRPr>
          </a:p>
        </p:txBody>
      </p:sp>
      <p:pic>
        <p:nvPicPr>
          <p:cNvPr id="119" name="Google Shape;119;p4"/>
          <p:cNvPicPr preferRelativeResize="0"/>
          <p:nvPr/>
        </p:nvPicPr>
        <p:blipFill rotWithShape="1">
          <a:blip r:embed="rId3">
            <a:alphaModFix/>
          </a:blip>
          <a:srcRect/>
          <a:stretch/>
        </p:blipFill>
        <p:spPr>
          <a:xfrm>
            <a:off x="115682" y="5920435"/>
            <a:ext cx="1988016" cy="879506"/>
          </a:xfrm>
          <a:prstGeom prst="rect">
            <a:avLst/>
          </a:prstGeom>
          <a:noFill/>
          <a:ln>
            <a:noFill/>
          </a:ln>
        </p:spPr>
      </p:pic>
      <p:cxnSp>
        <p:nvCxnSpPr>
          <p:cNvPr id="120" name="Google Shape;120;p4"/>
          <p:cNvCxnSpPr/>
          <p:nvPr/>
        </p:nvCxnSpPr>
        <p:spPr>
          <a:xfrm>
            <a:off x="9032875" y="-41275"/>
            <a:ext cx="0" cy="6924675"/>
          </a:xfrm>
          <a:prstGeom prst="straightConnector1">
            <a:avLst/>
          </a:prstGeom>
          <a:noFill/>
          <a:ln w="76200" cap="flat" cmpd="sng">
            <a:solidFill>
              <a:schemeClr val="accent6"/>
            </a:solidFill>
            <a:prstDash val="solid"/>
            <a:round/>
            <a:headEnd type="none" w="sm" len="sm"/>
            <a:tailEnd type="none" w="sm" len="sm"/>
          </a:ln>
        </p:spPr>
      </p:cxnSp>
      <p:pic>
        <p:nvPicPr>
          <p:cNvPr id="121" name="Google Shape;121;p4"/>
          <p:cNvPicPr preferRelativeResize="0"/>
          <p:nvPr/>
        </p:nvPicPr>
        <p:blipFill rotWithShape="1">
          <a:blip r:embed="rId4">
            <a:alphaModFix/>
          </a:blip>
          <a:srcRect l="26674" t="116" r="11905"/>
          <a:stretch/>
        </p:blipFill>
        <p:spPr>
          <a:xfrm>
            <a:off x="9076417" y="0"/>
            <a:ext cx="3159125" cy="68500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5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5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500"/>
                                        <p:tgtEl>
                                          <p:spTgt spid="1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7">
                                            <p:txEl>
                                              <p:pRg st="3" end="3"/>
                                            </p:txEl>
                                          </p:spTgt>
                                        </p:tgtEl>
                                        <p:attrNameLst>
                                          <p:attrName>style.visibility</p:attrName>
                                        </p:attrNameLst>
                                      </p:cBhvr>
                                      <p:to>
                                        <p:strVal val="visible"/>
                                      </p:to>
                                    </p:set>
                                    <p:animEffect transition="in" filter="fade">
                                      <p:cBhvr>
                                        <p:cTn id="22" dur="500"/>
                                        <p:tgtEl>
                                          <p:spTgt spid="1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7">
                                            <p:txEl>
                                              <p:pRg st="4" end="4"/>
                                            </p:txEl>
                                          </p:spTgt>
                                        </p:tgtEl>
                                        <p:attrNameLst>
                                          <p:attrName>style.visibility</p:attrName>
                                        </p:attrNameLst>
                                      </p:cBhvr>
                                      <p:to>
                                        <p:strVal val="visible"/>
                                      </p:to>
                                    </p:set>
                                    <p:animEffect transition="in" filter="fade">
                                      <p:cBhvr>
                                        <p:cTn id="27" dur="500"/>
                                        <p:tgtEl>
                                          <p:spTgt spid="1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9" y="0"/>
            <a:ext cx="12344400" cy="6858000"/>
          </a:xfrm>
          <a:prstGeom prst="rect">
            <a:avLst/>
          </a:prstGeom>
        </p:spPr>
      </p:pic>
    </p:spTree>
    <p:extLst>
      <p:ext uri="{BB962C8B-B14F-4D97-AF65-F5344CB8AC3E}">
        <p14:creationId xmlns:p14="http://schemas.microsoft.com/office/powerpoint/2010/main" val="2559848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44"/>
          <p:cNvPicPr preferRelativeResize="0"/>
          <p:nvPr/>
        </p:nvPicPr>
        <p:blipFill rotWithShape="1">
          <a:blip r:embed="rId3">
            <a:alphaModFix/>
          </a:blip>
          <a:srcRect l="904" t="4325" r="40092" b="4802"/>
          <a:stretch/>
        </p:blipFill>
        <p:spPr>
          <a:xfrm>
            <a:off x="4867422" y="0"/>
            <a:ext cx="7324578" cy="6921118"/>
          </a:xfrm>
          <a:prstGeom prst="rect">
            <a:avLst/>
          </a:prstGeom>
          <a:ln>
            <a:noFill/>
          </a:ln>
          <a:effectLst>
            <a:softEdge rad="112500"/>
          </a:effectLst>
        </p:spPr>
      </p:pic>
      <p:sp>
        <p:nvSpPr>
          <p:cNvPr id="484" name="Google Shape;484;p44"/>
          <p:cNvSpPr txBox="1"/>
          <p:nvPr/>
        </p:nvSpPr>
        <p:spPr>
          <a:xfrm>
            <a:off x="332509" y="439323"/>
            <a:ext cx="3782673" cy="769441"/>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4400" b="1" dirty="0">
                <a:solidFill>
                  <a:srgbClr val="AB3C19"/>
                </a:solidFill>
                <a:latin typeface="David Libre"/>
                <a:ea typeface="David Libre"/>
                <a:cs typeface="David Libre"/>
                <a:sym typeface="David Libre"/>
              </a:rPr>
              <a:t>ההורה כמגדלור</a:t>
            </a:r>
            <a:endParaRPr sz="4400" b="1" dirty="0">
              <a:solidFill>
                <a:srgbClr val="AB3C19"/>
              </a:solidFill>
              <a:latin typeface="David Libre"/>
              <a:ea typeface="David Libre"/>
              <a:cs typeface="David Libre"/>
              <a:sym typeface="David Libre"/>
            </a:endParaRPr>
          </a:p>
        </p:txBody>
      </p:sp>
      <p:sp>
        <p:nvSpPr>
          <p:cNvPr id="485" name="Google Shape;485;p44"/>
          <p:cNvSpPr txBox="1"/>
          <p:nvPr/>
        </p:nvSpPr>
        <p:spPr>
          <a:xfrm>
            <a:off x="115682" y="1806697"/>
            <a:ext cx="4625129" cy="4524315"/>
          </a:xfrm>
          <a:prstGeom prst="rect">
            <a:avLst/>
          </a:prstGeom>
          <a:noFill/>
          <a:ln>
            <a:noFill/>
          </a:ln>
        </p:spPr>
        <p:txBody>
          <a:bodyPr spcFirstLastPara="1" wrap="square" lIns="91425" tIns="45700" rIns="91425" bIns="45700" anchor="t" anchorCtr="0">
            <a:spAutoFit/>
          </a:bodyPr>
          <a:lstStyle/>
          <a:p>
            <a:pPr marL="457200" marR="0" lvl="0" indent="-419100" algn="r" rtl="1">
              <a:spcBef>
                <a:spcPts val="0"/>
              </a:spcBef>
              <a:spcAft>
                <a:spcPts val="0"/>
              </a:spcAft>
              <a:buClr>
                <a:srgbClr val="AB3C19"/>
              </a:buClr>
              <a:buSzPts val="3000"/>
              <a:buFont typeface="David Libre"/>
              <a:buChar char="▪"/>
            </a:pPr>
            <a:r>
              <a:rPr lang="x-none" sz="3000" dirty="0">
                <a:solidFill>
                  <a:srgbClr val="204559"/>
                </a:solidFill>
                <a:latin typeface="David Libre"/>
                <a:ea typeface="David Libre"/>
                <a:cs typeface="David Libre"/>
                <a:sym typeface="David Libre"/>
              </a:rPr>
              <a:t>נותן כיוון </a:t>
            </a:r>
            <a:endParaRPr sz="3000" dirty="0">
              <a:solidFill>
                <a:srgbClr val="204559"/>
              </a:solidFill>
              <a:latin typeface="David Libre"/>
              <a:ea typeface="David Libre"/>
              <a:cs typeface="David Libre"/>
              <a:sym typeface="David Libre"/>
            </a:endParaRPr>
          </a:p>
          <a:p>
            <a:pPr marL="457200" marR="0" lvl="0" indent="-419100" algn="r" rtl="1">
              <a:spcBef>
                <a:spcPts val="0"/>
              </a:spcBef>
              <a:spcAft>
                <a:spcPts val="0"/>
              </a:spcAft>
              <a:buClr>
                <a:srgbClr val="AB3C19"/>
              </a:buClr>
              <a:buSzPts val="3000"/>
              <a:buFont typeface="David Libre"/>
              <a:buChar char="▪"/>
            </a:pPr>
            <a:r>
              <a:rPr lang="x-none" sz="3000" dirty="0">
                <a:solidFill>
                  <a:srgbClr val="204559"/>
                </a:solidFill>
                <a:latin typeface="David Libre"/>
                <a:ea typeface="David Libre"/>
                <a:cs typeface="David Libre"/>
                <a:sym typeface="David Libre"/>
              </a:rPr>
              <a:t>גלוי, בהיר, מאיר את עצמו</a:t>
            </a:r>
            <a:endParaRPr sz="3000" dirty="0">
              <a:latin typeface="David Libre"/>
              <a:ea typeface="David Libre"/>
              <a:cs typeface="David Libre"/>
              <a:sym typeface="David Libre"/>
            </a:endParaRPr>
          </a:p>
          <a:p>
            <a:pPr marL="457200" marR="0" lvl="0" indent="-419100" algn="r" rtl="1">
              <a:spcBef>
                <a:spcPts val="0"/>
              </a:spcBef>
              <a:spcAft>
                <a:spcPts val="0"/>
              </a:spcAft>
              <a:buClr>
                <a:srgbClr val="AB3C19"/>
              </a:buClr>
              <a:buSzPts val="3000"/>
              <a:buFont typeface="David Libre"/>
              <a:buChar char="▪"/>
            </a:pPr>
            <a:r>
              <a:rPr lang="x-none" sz="3000" dirty="0">
                <a:solidFill>
                  <a:srgbClr val="204559"/>
                </a:solidFill>
                <a:latin typeface="David Libre"/>
                <a:ea typeface="David Libre"/>
                <a:cs typeface="David Libre"/>
                <a:sym typeface="David Libre"/>
              </a:rPr>
              <a:t>נפרד</a:t>
            </a:r>
            <a:endParaRPr sz="3000" dirty="0">
              <a:latin typeface="David Libre"/>
              <a:ea typeface="David Libre"/>
              <a:cs typeface="David Libre"/>
              <a:sym typeface="David Libre"/>
            </a:endParaRPr>
          </a:p>
          <a:p>
            <a:pPr marL="457200" marR="0" lvl="0" indent="-419100" algn="r" rtl="1">
              <a:spcBef>
                <a:spcPts val="0"/>
              </a:spcBef>
              <a:spcAft>
                <a:spcPts val="0"/>
              </a:spcAft>
              <a:buClr>
                <a:srgbClr val="AB3C19"/>
              </a:buClr>
              <a:buSzPts val="3000"/>
              <a:buFont typeface="David Libre"/>
              <a:buChar char="▪"/>
            </a:pPr>
            <a:r>
              <a:rPr lang="x-none" sz="3000" dirty="0">
                <a:solidFill>
                  <a:srgbClr val="204559"/>
                </a:solidFill>
                <a:latin typeface="David Libre"/>
                <a:ea typeface="David Libre"/>
                <a:cs typeface="David Libre"/>
                <a:sym typeface="David Libre"/>
              </a:rPr>
              <a:t>מאפשר לסירות חופש בחירה ואחריות אישית</a:t>
            </a:r>
            <a:endParaRPr sz="3000" dirty="0">
              <a:solidFill>
                <a:srgbClr val="204559"/>
              </a:solidFill>
              <a:latin typeface="David Libre"/>
              <a:ea typeface="David Libre"/>
              <a:cs typeface="David Libre"/>
              <a:sym typeface="David Libre"/>
            </a:endParaRPr>
          </a:p>
          <a:p>
            <a:pPr marL="0" marR="0" lvl="0" indent="0" algn="r" rtl="1">
              <a:spcBef>
                <a:spcPts val="0"/>
              </a:spcBef>
              <a:spcAft>
                <a:spcPts val="0"/>
              </a:spcAft>
              <a:buNone/>
            </a:pPr>
            <a:endParaRPr sz="3000" dirty="0">
              <a:solidFill>
                <a:srgbClr val="204559"/>
              </a:solidFill>
              <a:latin typeface="David Libre"/>
              <a:ea typeface="David Libre"/>
              <a:cs typeface="David Libre"/>
              <a:sym typeface="David Libre"/>
            </a:endParaRPr>
          </a:p>
          <a:p>
            <a:pPr marL="457200" marR="0" lvl="0" indent="-228600" algn="r" rtl="1">
              <a:spcBef>
                <a:spcPts val="0"/>
              </a:spcBef>
              <a:spcAft>
                <a:spcPts val="0"/>
              </a:spcAft>
              <a:buClr>
                <a:srgbClr val="AB3C19"/>
              </a:buClr>
              <a:buSzPts val="3600"/>
              <a:buFont typeface="Noto Sans Symbols"/>
              <a:buNone/>
            </a:pPr>
            <a:endParaRPr sz="3000" dirty="0">
              <a:solidFill>
                <a:srgbClr val="204559"/>
              </a:solidFill>
              <a:latin typeface="David Libre"/>
              <a:ea typeface="David Libre"/>
              <a:cs typeface="David Libre"/>
              <a:sym typeface="David Libre"/>
            </a:endParaRPr>
          </a:p>
        </p:txBody>
      </p:sp>
      <p:pic>
        <p:nvPicPr>
          <p:cNvPr id="486" name="Google Shape;486;p44"/>
          <p:cNvPicPr preferRelativeResize="0"/>
          <p:nvPr/>
        </p:nvPicPr>
        <p:blipFill rotWithShape="1">
          <a:blip r:embed="rId4">
            <a:alphaModFix/>
          </a:blip>
          <a:srcRect/>
          <a:stretch/>
        </p:blipFill>
        <p:spPr>
          <a:xfrm>
            <a:off x="115682" y="5920435"/>
            <a:ext cx="1988016" cy="87950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7)">
            <a:hlinkClick r:id="" action="ppaction://media"/>
            <a:extLst>
              <a:ext uri="{FF2B5EF4-FFF2-40B4-BE49-F238E27FC236}">
                <a16:creationId xmlns:a16="http://schemas.microsoft.com/office/drawing/2014/main" id="{03851B4A-30DF-486C-A4F7-F0298D98F0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3698" y="928914"/>
            <a:ext cx="8457359" cy="518159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
        <p:nvSpPr>
          <p:cNvPr id="4" name="כותרת 1"/>
          <p:cNvSpPr txBox="1">
            <a:spLocks/>
          </p:cNvSpPr>
          <p:nvPr/>
        </p:nvSpPr>
        <p:spPr>
          <a:xfrm>
            <a:off x="2146111" y="375443"/>
            <a:ext cx="8273143" cy="132556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he-IL" dirty="0">
                <a:solidFill>
                  <a:schemeClr val="accent2"/>
                </a:solidFill>
                <a:latin typeface="David" panose="020E0502060401010101" pitchFamily="34" charset="-79"/>
                <a:cs typeface="David" panose="020E0502060401010101" pitchFamily="34" charset="-79"/>
              </a:rPr>
              <a:t>לסיום- מתן כיוון התפתחותי</a:t>
            </a:r>
          </a:p>
        </p:txBody>
      </p:sp>
    </p:spTree>
    <p:extLst>
      <p:ext uri="{BB962C8B-B14F-4D97-AF65-F5344CB8AC3E}">
        <p14:creationId xmlns:p14="http://schemas.microsoft.com/office/powerpoint/2010/main" val="3954796166"/>
      </p:ext>
    </p:extLst>
  </p:cSld>
  <p:clrMapOvr>
    <a:masterClrMapping/>
  </p:clrMapOvr>
  <p:timing>
    <p:tnLst>
      <p:par>
        <p:cTn id="1" dur="indefinite" restart="never" nodeType="tmRoot">
          <p:childTnLst>
            <p:video fullScrn="1">
              <p:cMediaNode vol="80000">
                <p:cTn id="2"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chemeClr val="accent6"/>
              </a:buClr>
              <a:buSzPts val="4400"/>
              <a:buFont typeface="David"/>
              <a:buNone/>
            </a:pPr>
            <a:r>
              <a:rPr lang="x-none" b="1" dirty="0">
                <a:solidFill>
                  <a:schemeClr val="accent6"/>
                </a:solidFill>
                <a:latin typeface="David Libre"/>
                <a:ea typeface="David Libre"/>
                <a:cs typeface="David Libre"/>
                <a:sym typeface="David Libre"/>
              </a:rPr>
              <a:t>מושגים אליהם התייחסנו:</a:t>
            </a:r>
            <a:endParaRPr b="1" dirty="0">
              <a:solidFill>
                <a:schemeClr val="accent6"/>
              </a:solidFill>
              <a:latin typeface="David Libre"/>
              <a:ea typeface="David Libre"/>
              <a:cs typeface="David Libre"/>
              <a:sym typeface="David Libre"/>
            </a:endParaRPr>
          </a:p>
        </p:txBody>
      </p:sp>
      <p:sp>
        <p:nvSpPr>
          <p:cNvPr id="492" name="Google Shape;492;p45"/>
          <p:cNvSpPr txBox="1">
            <a:spLocks noGrp="1"/>
          </p:cNvSpPr>
          <p:nvPr>
            <p:ph type="body" idx="1"/>
          </p:nvPr>
        </p:nvSpPr>
        <p:spPr>
          <a:xfrm>
            <a:off x="395416" y="1600201"/>
            <a:ext cx="11186984" cy="4525963"/>
          </a:xfrm>
          <a:prstGeom prst="rect">
            <a:avLst/>
          </a:prstGeom>
          <a:noFill/>
          <a:ln>
            <a:noFill/>
          </a:ln>
        </p:spPr>
        <p:txBody>
          <a:bodyPr spcFirstLastPara="1" wrap="square" lIns="91425" tIns="45700" rIns="91425" bIns="45700" anchor="t" anchorCtr="0">
            <a:noAutofit/>
          </a:bodyPr>
          <a:lstStyle/>
          <a:p>
            <a:pPr marL="502919" indent="-457200" algn="r">
              <a:lnSpc>
                <a:spcPct val="110000"/>
              </a:lnSpc>
              <a:spcBef>
                <a:spcPts val="0"/>
              </a:spcBef>
              <a:buClr>
                <a:schemeClr val="accent2"/>
              </a:buClr>
              <a:buSzPts val="3200"/>
              <a:buFont typeface="Noto Sans Symbols"/>
              <a:buChar char="▪"/>
            </a:pPr>
            <a:r>
              <a:rPr lang="x-none" dirty="0">
                <a:solidFill>
                  <a:srgbClr val="204559"/>
                </a:solidFill>
                <a:latin typeface="David"/>
                <a:ea typeface="David"/>
                <a:cs typeface="David"/>
                <a:sym typeface="David Libre"/>
              </a:rPr>
              <a:t>מודל אב ומודל אם</a:t>
            </a:r>
            <a:endParaRPr dirty="0">
              <a:solidFill>
                <a:srgbClr val="204559"/>
              </a:solidFill>
              <a:latin typeface="David"/>
              <a:ea typeface="David"/>
              <a:cs typeface="David"/>
              <a:sym typeface="David Libre"/>
            </a:endParaRPr>
          </a:p>
          <a:p>
            <a:pPr marL="502919" indent="-457200" algn="r">
              <a:lnSpc>
                <a:spcPct val="110000"/>
              </a:lnSpc>
              <a:spcBef>
                <a:spcPts val="640"/>
              </a:spcBef>
              <a:buClr>
                <a:schemeClr val="accent2"/>
              </a:buClr>
              <a:buSzPts val="3200"/>
              <a:buFont typeface="Noto Sans Symbols"/>
              <a:buChar char="▪"/>
            </a:pPr>
            <a:r>
              <a:rPr lang="x-none" dirty="0">
                <a:solidFill>
                  <a:srgbClr val="204559"/>
                </a:solidFill>
                <a:latin typeface="David"/>
                <a:ea typeface="David"/>
                <a:cs typeface="David"/>
                <a:sym typeface="David Libre"/>
              </a:rPr>
              <a:t>שיבושים במודל החסך הרגשי</a:t>
            </a:r>
            <a:endParaRPr dirty="0">
              <a:solidFill>
                <a:srgbClr val="204559"/>
              </a:solidFill>
              <a:latin typeface="David"/>
              <a:ea typeface="David"/>
              <a:cs typeface="David"/>
              <a:sym typeface="David Libre"/>
            </a:endParaRPr>
          </a:p>
          <a:p>
            <a:pPr marL="502919" indent="-457200" algn="r">
              <a:lnSpc>
                <a:spcPct val="110000"/>
              </a:lnSpc>
              <a:spcBef>
                <a:spcPts val="640"/>
              </a:spcBef>
              <a:buClr>
                <a:schemeClr val="accent2"/>
              </a:buClr>
              <a:buSzPts val="3200"/>
              <a:buFont typeface="Noto Sans Symbols"/>
              <a:buChar char="▪"/>
            </a:pPr>
            <a:r>
              <a:rPr lang="x-none" dirty="0">
                <a:solidFill>
                  <a:srgbClr val="204559"/>
                </a:solidFill>
                <a:latin typeface="David"/>
                <a:ea typeface="David"/>
                <a:cs typeface="David"/>
                <a:sym typeface="David Libre"/>
              </a:rPr>
              <a:t>סביבה מתירה </a:t>
            </a:r>
            <a:endParaRPr dirty="0">
              <a:solidFill>
                <a:srgbClr val="204559"/>
              </a:solidFill>
              <a:latin typeface="David"/>
              <a:ea typeface="David"/>
              <a:cs typeface="David"/>
              <a:sym typeface="David Libre"/>
            </a:endParaRPr>
          </a:p>
          <a:p>
            <a:pPr marL="502919" indent="-457200" algn="r">
              <a:lnSpc>
                <a:spcPct val="110000"/>
              </a:lnSpc>
              <a:spcBef>
                <a:spcPts val="640"/>
              </a:spcBef>
              <a:buClr>
                <a:schemeClr val="accent2"/>
              </a:buClr>
              <a:buSzPts val="3200"/>
              <a:buFont typeface="Noto Sans Symbols"/>
              <a:buChar char="▪"/>
            </a:pPr>
            <a:r>
              <a:rPr lang="x-none" dirty="0">
                <a:solidFill>
                  <a:srgbClr val="204559"/>
                </a:solidFill>
                <a:latin typeface="David"/>
                <a:ea typeface="David"/>
                <a:cs typeface="David"/>
                <a:sym typeface="David Libre"/>
              </a:rPr>
              <a:t>פסיכופתולוגיה מבוססת 'מניע</a:t>
            </a:r>
            <a:r>
              <a:rPr lang="he-IL" dirty="0">
                <a:solidFill>
                  <a:srgbClr val="204559"/>
                </a:solidFill>
                <a:latin typeface="David"/>
                <a:ea typeface="David"/>
                <a:cs typeface="David"/>
                <a:sym typeface="David Libre"/>
              </a:rPr>
              <a:t> (</a:t>
            </a:r>
            <a:r>
              <a:rPr lang="x-none" dirty="0">
                <a:solidFill>
                  <a:srgbClr val="204559"/>
                </a:solidFill>
                <a:latin typeface="David"/>
                <a:ea typeface="David"/>
                <a:cs typeface="David"/>
                <a:sym typeface="David Libre"/>
              </a:rPr>
              <a:t>תוך אישי</a:t>
            </a:r>
            <a:r>
              <a:rPr lang="he-IL" dirty="0">
                <a:solidFill>
                  <a:srgbClr val="204559"/>
                </a:solidFill>
                <a:latin typeface="David"/>
                <a:ea typeface="David"/>
                <a:cs typeface="David"/>
                <a:sym typeface="David Libre"/>
              </a:rPr>
              <a:t>)</a:t>
            </a:r>
            <a:r>
              <a:rPr lang="x-none" dirty="0">
                <a:solidFill>
                  <a:srgbClr val="204559"/>
                </a:solidFill>
                <a:latin typeface="David"/>
                <a:ea typeface="David"/>
                <a:cs typeface="David"/>
                <a:sym typeface="David Libre"/>
              </a:rPr>
              <a:t> ופסיכופתולוגיה מבוססת 'מניע' + קונטקסט </a:t>
            </a:r>
            <a:r>
              <a:rPr lang="he-IL" dirty="0">
                <a:solidFill>
                  <a:srgbClr val="204559"/>
                </a:solidFill>
                <a:latin typeface="David"/>
                <a:ea typeface="David"/>
                <a:cs typeface="David"/>
                <a:sym typeface="David Libre"/>
              </a:rPr>
              <a:t>(</a:t>
            </a:r>
            <a:r>
              <a:rPr lang="x-none" dirty="0">
                <a:solidFill>
                  <a:srgbClr val="204559"/>
                </a:solidFill>
                <a:latin typeface="David"/>
                <a:ea typeface="David"/>
                <a:cs typeface="David"/>
                <a:sym typeface="David Libre"/>
              </a:rPr>
              <a:t>בינאישי</a:t>
            </a:r>
            <a:r>
              <a:rPr lang="he-IL" dirty="0">
                <a:solidFill>
                  <a:srgbClr val="204559"/>
                </a:solidFill>
                <a:latin typeface="David"/>
                <a:ea typeface="David"/>
                <a:cs typeface="David"/>
                <a:sym typeface="David Libre"/>
              </a:rPr>
              <a:t>).</a:t>
            </a:r>
            <a:endParaRPr dirty="0">
              <a:solidFill>
                <a:srgbClr val="204559"/>
              </a:solidFill>
              <a:latin typeface="David"/>
              <a:ea typeface="David"/>
              <a:cs typeface="David"/>
              <a:sym typeface="David Libre"/>
            </a:endParaRPr>
          </a:p>
          <a:p>
            <a:pPr marL="502919" indent="-457200" algn="r">
              <a:lnSpc>
                <a:spcPct val="110000"/>
              </a:lnSpc>
              <a:spcBef>
                <a:spcPts val="640"/>
              </a:spcBef>
              <a:buClr>
                <a:schemeClr val="accent2"/>
              </a:buClr>
              <a:buSzPts val="3200"/>
              <a:buFont typeface="Noto Sans Symbols"/>
              <a:buChar char="▪"/>
            </a:pPr>
            <a:r>
              <a:rPr lang="x-none" dirty="0">
                <a:solidFill>
                  <a:srgbClr val="204559"/>
                </a:solidFill>
                <a:latin typeface="David"/>
                <a:ea typeface="David"/>
                <a:cs typeface="David"/>
                <a:sym typeface="David Libre"/>
              </a:rPr>
              <a:t>הכרה הדדית</a:t>
            </a:r>
            <a:endParaRPr dirty="0">
              <a:solidFill>
                <a:srgbClr val="204559"/>
              </a:solidFill>
              <a:latin typeface="David"/>
              <a:ea typeface="David"/>
              <a:cs typeface="David"/>
              <a:sym typeface="David Libre"/>
            </a:endParaRPr>
          </a:p>
          <a:p>
            <a:pPr marL="502919" indent="-457200" algn="r">
              <a:lnSpc>
                <a:spcPct val="110000"/>
              </a:lnSpc>
              <a:spcBef>
                <a:spcPts val="640"/>
              </a:spcBef>
              <a:buClr>
                <a:schemeClr val="accent2"/>
              </a:buClr>
              <a:buSzPts val="3200"/>
              <a:buFont typeface="Noto Sans Symbols"/>
              <a:buChar char="▪"/>
            </a:pPr>
            <a:r>
              <a:rPr lang="x-none" dirty="0">
                <a:solidFill>
                  <a:srgbClr val="204559"/>
                </a:solidFill>
                <a:latin typeface="David"/>
                <a:ea typeface="David"/>
                <a:cs typeface="David"/>
                <a:sym typeface="David Libre"/>
              </a:rPr>
              <a:t>מתן כיוון</a:t>
            </a:r>
            <a:endParaRPr dirty="0">
              <a:solidFill>
                <a:srgbClr val="204559"/>
              </a:solidFill>
              <a:latin typeface="David"/>
              <a:ea typeface="David"/>
              <a:cs typeface="David"/>
              <a:sym typeface="David Libre"/>
            </a:endParaRPr>
          </a:p>
          <a:p>
            <a:pPr marL="502919" indent="-457200" algn="r">
              <a:lnSpc>
                <a:spcPct val="110000"/>
              </a:lnSpc>
              <a:spcBef>
                <a:spcPts val="640"/>
              </a:spcBef>
              <a:buClr>
                <a:schemeClr val="accent2"/>
              </a:buClr>
              <a:buSzPts val="3200"/>
              <a:buFont typeface="Noto Sans Symbols"/>
              <a:buChar char="▪"/>
            </a:pPr>
            <a:r>
              <a:rPr lang="x-none" dirty="0">
                <a:solidFill>
                  <a:srgbClr val="204559"/>
                </a:solidFill>
                <a:latin typeface="David"/>
                <a:ea typeface="David"/>
                <a:cs typeface="David"/>
                <a:sym typeface="David Libre"/>
              </a:rPr>
              <a:t>דימוי המגדלור כמאגד את עקרונות הקשר המגדל </a:t>
            </a:r>
            <a:endParaRPr dirty="0">
              <a:solidFill>
                <a:srgbClr val="204559"/>
              </a:solidFill>
              <a:latin typeface="David"/>
              <a:ea typeface="David"/>
              <a:cs typeface="David"/>
              <a:sym typeface="David Libre"/>
            </a:endParaRPr>
          </a:p>
        </p:txBody>
      </p:sp>
      <p:pic>
        <p:nvPicPr>
          <p:cNvPr id="493" name="Google Shape;493;p45"/>
          <p:cNvPicPr preferRelativeResize="0"/>
          <p:nvPr/>
        </p:nvPicPr>
        <p:blipFill rotWithShape="1">
          <a:blip r:embed="rId3">
            <a:alphaModFix/>
          </a:blip>
          <a:srcRect/>
          <a:stretch/>
        </p:blipFill>
        <p:spPr>
          <a:xfrm>
            <a:off x="115682" y="5920435"/>
            <a:ext cx="1988016" cy="87950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p:cNvSpPr txBox="1">
            <a:spLocks/>
          </p:cNvSpPr>
          <p:nvPr/>
        </p:nvSpPr>
        <p:spPr>
          <a:xfrm>
            <a:off x="838199" y="4794903"/>
            <a:ext cx="10515600" cy="2274755"/>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he-IL" sz="8000" dirty="0">
              <a:solidFill>
                <a:schemeClr val="bg1"/>
              </a:solidFill>
              <a:latin typeface="David" panose="020E0502060401010101" pitchFamily="34" charset="-79"/>
              <a:cs typeface="David" panose="020E0502060401010101" pitchFamily="34" charset="-79"/>
            </a:endParaRPr>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0559"/>
            <a:ext cx="12271021" cy="8186401"/>
          </a:xfrm>
          <a:prstGeom prst="rect">
            <a:avLst/>
          </a:prstGeom>
        </p:spPr>
      </p:pic>
      <p:sp>
        <p:nvSpPr>
          <p:cNvPr id="8" name="Google Shape;500;p46"/>
          <p:cNvSpPr txBox="1"/>
          <p:nvPr/>
        </p:nvSpPr>
        <p:spPr>
          <a:xfrm>
            <a:off x="838199" y="758714"/>
            <a:ext cx="10515600" cy="5173566"/>
          </a:xfrm>
          <a:prstGeom prst="rect">
            <a:avLst/>
          </a:prstGeom>
          <a:noFill/>
          <a:ln>
            <a:noFill/>
          </a:ln>
        </p:spPr>
        <p:txBody>
          <a:bodyPr spcFirstLastPara="1" wrap="square" lIns="91425" tIns="45700" rIns="91425" bIns="45700" anchor="t" anchorCtr="0">
            <a:normAutofit lnSpcReduction="10000"/>
          </a:bodyPr>
          <a:lstStyle/>
          <a:p>
            <a:pPr marL="0" marR="0" lvl="0" indent="0" algn="ctr" rtl="1">
              <a:lnSpc>
                <a:spcPct val="90000"/>
              </a:lnSpc>
              <a:spcBef>
                <a:spcPts val="0"/>
              </a:spcBef>
              <a:spcAft>
                <a:spcPts val="0"/>
              </a:spcAft>
              <a:buClr>
                <a:schemeClr val="lt1"/>
              </a:buClr>
              <a:buSzPts val="8000"/>
              <a:buFont typeface="David"/>
              <a:buNone/>
            </a:pPr>
            <a:r>
              <a:rPr lang="he-IL" sz="4400" dirty="0">
                <a:solidFill>
                  <a:schemeClr val="bg1"/>
                </a:solidFill>
                <a:latin typeface="David"/>
                <a:ea typeface="David"/>
                <a:cs typeface="David"/>
                <a:sym typeface="David Libre"/>
              </a:rPr>
              <a:t>לקראת סיום..</a:t>
            </a:r>
          </a:p>
          <a:p>
            <a:pPr marL="0" marR="0" lvl="0" indent="0" algn="ctr" rtl="1">
              <a:lnSpc>
                <a:spcPct val="90000"/>
              </a:lnSpc>
              <a:spcBef>
                <a:spcPts val="0"/>
              </a:spcBef>
              <a:spcAft>
                <a:spcPts val="0"/>
              </a:spcAft>
              <a:buClr>
                <a:schemeClr val="lt1"/>
              </a:buClr>
              <a:buSzPts val="8000"/>
              <a:buFont typeface="David"/>
              <a:buNone/>
            </a:pPr>
            <a:endParaRPr lang="he-IL" sz="4400" dirty="0">
              <a:solidFill>
                <a:schemeClr val="bg1"/>
              </a:solidFill>
              <a:latin typeface="David"/>
              <a:ea typeface="David"/>
              <a:cs typeface="David"/>
              <a:sym typeface="David Libre"/>
            </a:endParaRPr>
          </a:p>
          <a:p>
            <a:pPr marL="0" marR="0" lvl="0" indent="0" algn="ctr" rtl="1">
              <a:lnSpc>
                <a:spcPct val="90000"/>
              </a:lnSpc>
              <a:spcBef>
                <a:spcPts val="0"/>
              </a:spcBef>
              <a:spcAft>
                <a:spcPts val="0"/>
              </a:spcAft>
              <a:buClr>
                <a:schemeClr val="lt1"/>
              </a:buClr>
              <a:buSzPts val="8000"/>
              <a:buFont typeface="David"/>
              <a:buNone/>
            </a:pPr>
            <a:r>
              <a:rPr lang="he-IL" sz="4400" dirty="0">
                <a:solidFill>
                  <a:schemeClr val="bg1"/>
                </a:solidFill>
                <a:latin typeface="David"/>
                <a:ea typeface="David"/>
                <a:cs typeface="David"/>
                <a:sym typeface="David Libre"/>
              </a:rPr>
              <a:t>מחשבות, הערות </a:t>
            </a:r>
          </a:p>
          <a:p>
            <a:pPr marL="0" marR="0" lvl="0" indent="0" algn="ctr" rtl="1">
              <a:lnSpc>
                <a:spcPct val="90000"/>
              </a:lnSpc>
              <a:spcBef>
                <a:spcPts val="0"/>
              </a:spcBef>
              <a:spcAft>
                <a:spcPts val="0"/>
              </a:spcAft>
              <a:buClr>
                <a:schemeClr val="lt1"/>
              </a:buClr>
              <a:buSzPts val="8000"/>
              <a:buFont typeface="David"/>
              <a:buNone/>
            </a:pPr>
            <a:endParaRPr lang="he-IL" sz="4400" dirty="0">
              <a:solidFill>
                <a:schemeClr val="bg1"/>
              </a:solidFill>
              <a:latin typeface="David"/>
              <a:ea typeface="David"/>
              <a:cs typeface="David"/>
              <a:sym typeface="David Libre"/>
            </a:endParaRPr>
          </a:p>
          <a:p>
            <a:pPr marL="0" marR="0" lvl="0" indent="0" algn="ctr" rtl="1">
              <a:lnSpc>
                <a:spcPct val="90000"/>
              </a:lnSpc>
              <a:spcBef>
                <a:spcPts val="0"/>
              </a:spcBef>
              <a:spcAft>
                <a:spcPts val="0"/>
              </a:spcAft>
              <a:buClr>
                <a:schemeClr val="lt1"/>
              </a:buClr>
              <a:buSzPts val="8000"/>
              <a:buFont typeface="David"/>
              <a:buNone/>
            </a:pPr>
            <a:r>
              <a:rPr lang="he-IL" sz="4400" dirty="0">
                <a:solidFill>
                  <a:schemeClr val="bg1"/>
                </a:solidFill>
                <a:latin typeface="David"/>
                <a:ea typeface="David"/>
                <a:cs typeface="David"/>
                <a:sym typeface="David Libre"/>
              </a:rPr>
              <a:t>שאלות</a:t>
            </a:r>
          </a:p>
          <a:p>
            <a:pPr marL="0" marR="0" lvl="0" indent="0" algn="ctr" rtl="1">
              <a:lnSpc>
                <a:spcPct val="90000"/>
              </a:lnSpc>
              <a:spcBef>
                <a:spcPts val="0"/>
              </a:spcBef>
              <a:spcAft>
                <a:spcPts val="0"/>
              </a:spcAft>
              <a:buClr>
                <a:schemeClr val="lt1"/>
              </a:buClr>
              <a:buSzPts val="8000"/>
              <a:buFont typeface="David"/>
              <a:buNone/>
            </a:pPr>
            <a:endParaRPr lang="he-IL" sz="4400" dirty="0">
              <a:solidFill>
                <a:schemeClr val="bg1"/>
              </a:solidFill>
              <a:latin typeface="David"/>
              <a:ea typeface="David"/>
              <a:cs typeface="David"/>
              <a:sym typeface="David Libre"/>
            </a:endParaRPr>
          </a:p>
          <a:p>
            <a:pPr marL="0" marR="0" lvl="0" indent="0" algn="ctr" rtl="1">
              <a:lnSpc>
                <a:spcPct val="90000"/>
              </a:lnSpc>
              <a:spcBef>
                <a:spcPts val="0"/>
              </a:spcBef>
              <a:spcAft>
                <a:spcPts val="0"/>
              </a:spcAft>
              <a:buClr>
                <a:schemeClr val="lt1"/>
              </a:buClr>
              <a:buSzPts val="8000"/>
              <a:buFont typeface="David"/>
              <a:buNone/>
            </a:pPr>
            <a:endParaRPr lang="he-IL" sz="4400" dirty="0">
              <a:solidFill>
                <a:schemeClr val="bg1"/>
              </a:solidFill>
              <a:latin typeface="David"/>
              <a:ea typeface="David"/>
              <a:cs typeface="David"/>
              <a:sym typeface="David Libre"/>
            </a:endParaRPr>
          </a:p>
          <a:p>
            <a:pPr marL="0" marR="0" lvl="0" indent="0" algn="ctr" rtl="1">
              <a:lnSpc>
                <a:spcPct val="90000"/>
              </a:lnSpc>
              <a:spcBef>
                <a:spcPts val="0"/>
              </a:spcBef>
              <a:spcAft>
                <a:spcPts val="0"/>
              </a:spcAft>
              <a:buClr>
                <a:schemeClr val="lt1"/>
              </a:buClr>
              <a:buSzPts val="8000"/>
              <a:buFont typeface="David"/>
              <a:buNone/>
            </a:pPr>
            <a:endParaRPr lang="he-IL" sz="4400" dirty="0">
              <a:solidFill>
                <a:schemeClr val="bg1"/>
              </a:solidFill>
              <a:latin typeface="David"/>
              <a:ea typeface="David"/>
              <a:cs typeface="David"/>
              <a:sym typeface="David Libre"/>
            </a:endParaRPr>
          </a:p>
          <a:p>
            <a:pPr marL="0" marR="0" lvl="0" indent="0" algn="ctr" rtl="1">
              <a:lnSpc>
                <a:spcPct val="90000"/>
              </a:lnSpc>
              <a:spcBef>
                <a:spcPts val="0"/>
              </a:spcBef>
              <a:spcAft>
                <a:spcPts val="0"/>
              </a:spcAft>
              <a:buClr>
                <a:schemeClr val="lt1"/>
              </a:buClr>
              <a:buSzPts val="8000"/>
              <a:buFont typeface="David"/>
              <a:buNone/>
            </a:pPr>
            <a:endParaRPr lang="he-IL" sz="2400" dirty="0">
              <a:solidFill>
                <a:schemeClr val="bg1"/>
              </a:solidFill>
              <a:latin typeface="David"/>
              <a:ea typeface="David"/>
              <a:cs typeface="David"/>
              <a:sym typeface="David Libre"/>
            </a:endParaRPr>
          </a:p>
          <a:p>
            <a:pPr lvl="0" algn="ctr" rtl="1">
              <a:lnSpc>
                <a:spcPct val="90000"/>
              </a:lnSpc>
              <a:buClr>
                <a:schemeClr val="lt1"/>
              </a:buClr>
              <a:buSzPts val="8000"/>
            </a:pPr>
            <a:r>
              <a:rPr lang="en-US" sz="2400" dirty="0">
                <a:solidFill>
                  <a:schemeClr val="bg1"/>
                </a:solidFill>
                <a:latin typeface="David"/>
                <a:ea typeface="David"/>
                <a:cs typeface="David"/>
                <a:sym typeface="David Libre"/>
              </a:rPr>
              <a:t>https://padlet.com/talcarthyayeka/Bookmarks</a:t>
            </a:r>
            <a:endParaRPr sz="2400" dirty="0">
              <a:solidFill>
                <a:schemeClr val="bg1"/>
              </a:solidFill>
              <a:latin typeface="David"/>
              <a:ea typeface="David"/>
              <a:cs typeface="David"/>
              <a:sym typeface="David Libre"/>
            </a:endParaRPr>
          </a:p>
        </p:txBody>
      </p:sp>
    </p:spTree>
    <p:extLst>
      <p:ext uri="{BB962C8B-B14F-4D97-AF65-F5344CB8AC3E}">
        <p14:creationId xmlns:p14="http://schemas.microsoft.com/office/powerpoint/2010/main" val="2100930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a:stretch/>
        </p:blipFill>
        <p:spPr>
          <a:xfrm>
            <a:off x="115682" y="5920435"/>
            <a:ext cx="1988016" cy="879506"/>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3342770" y="4737"/>
            <a:ext cx="17116444" cy="6853263"/>
          </a:xfrm>
          <a:prstGeom prst="rect">
            <a:avLst/>
          </a:prstGeom>
          <a:noFill/>
          <a:ln>
            <a:noFill/>
          </a:ln>
        </p:spPr>
      </p:pic>
      <p:sp>
        <p:nvSpPr>
          <p:cNvPr id="110" name="Google Shape;110;p3"/>
          <p:cNvSpPr txBox="1">
            <a:spLocks noGrp="1"/>
          </p:cNvSpPr>
          <p:nvPr>
            <p:ph type="body" idx="1"/>
          </p:nvPr>
        </p:nvSpPr>
        <p:spPr>
          <a:xfrm>
            <a:off x="2541320" y="1168386"/>
            <a:ext cx="6697682" cy="5631555"/>
          </a:xfrm>
          <a:prstGeom prst="rect">
            <a:avLst/>
          </a:prstGeom>
          <a:noFill/>
          <a:ln>
            <a:noFill/>
          </a:ln>
        </p:spPr>
        <p:txBody>
          <a:bodyPr spcFirstLastPara="1" wrap="square" lIns="91425" tIns="45700" rIns="91425" bIns="45700" anchor="t" anchorCtr="0">
            <a:normAutofit/>
          </a:bodyPr>
          <a:lstStyle/>
          <a:p>
            <a:pPr marL="0" lvl="0" indent="0" algn="ctr" rtl="1">
              <a:spcBef>
                <a:spcPts val="0"/>
              </a:spcBef>
              <a:spcAft>
                <a:spcPts val="0"/>
              </a:spcAft>
              <a:buClr>
                <a:srgbClr val="FF0000"/>
              </a:buClr>
              <a:buSzPts val="4400"/>
              <a:buNone/>
            </a:pPr>
            <a:r>
              <a:rPr lang="he-IL" sz="4400" dirty="0">
                <a:solidFill>
                  <a:srgbClr val="FF0000"/>
                </a:solidFill>
                <a:latin typeface="David"/>
                <a:ea typeface="David"/>
                <a:cs typeface="David"/>
                <a:sym typeface="David"/>
              </a:rPr>
              <a:t>תודה רבה !</a:t>
            </a: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a:p>
            <a:pPr marL="0" lvl="0" indent="0" algn="ctr" rtl="1">
              <a:spcBef>
                <a:spcPts val="0"/>
              </a:spcBef>
              <a:spcAft>
                <a:spcPts val="0"/>
              </a:spcAft>
              <a:buClr>
                <a:srgbClr val="FF0000"/>
              </a:buClr>
              <a:buSzPts val="4400"/>
              <a:buNone/>
            </a:pPr>
            <a:endParaRPr lang="en-US" sz="4400" dirty="0">
              <a:solidFill>
                <a:srgbClr val="FF0000"/>
              </a:solidFill>
              <a:latin typeface="David"/>
              <a:ea typeface="David"/>
              <a:cs typeface="David"/>
              <a:sym typeface="David"/>
            </a:endParaRPr>
          </a:p>
        </p:txBody>
      </p:sp>
    </p:spTree>
    <p:extLst>
      <p:ext uri="{BB962C8B-B14F-4D97-AF65-F5344CB8AC3E}">
        <p14:creationId xmlns:p14="http://schemas.microsoft.com/office/powerpoint/2010/main" val="1935350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body" idx="1"/>
          </p:nvPr>
        </p:nvSpPr>
        <p:spPr>
          <a:xfrm>
            <a:off x="1372348" y="1834225"/>
            <a:ext cx="9547412" cy="4525963"/>
          </a:xfrm>
          <a:prstGeom prst="rect">
            <a:avLst/>
          </a:prstGeom>
          <a:noFill/>
          <a:ln>
            <a:noFill/>
          </a:ln>
        </p:spPr>
        <p:txBody>
          <a:bodyPr spcFirstLastPara="1" wrap="square" lIns="91425" tIns="45700" rIns="91425" bIns="45700" anchor="t" anchorCtr="0">
            <a:normAutofit/>
          </a:bodyPr>
          <a:lstStyle/>
          <a:p>
            <a:pPr marL="0" lvl="0" indent="0" algn="ctr" rtl="1">
              <a:spcBef>
                <a:spcPts val="0"/>
              </a:spcBef>
              <a:spcAft>
                <a:spcPts val="0"/>
              </a:spcAft>
              <a:buClr>
                <a:srgbClr val="204559"/>
              </a:buClr>
              <a:buSzPts val="5400"/>
              <a:buNone/>
            </a:pPr>
            <a:r>
              <a:rPr lang="x-none" sz="5400" b="1">
                <a:solidFill>
                  <a:srgbClr val="204559"/>
                </a:solidFill>
                <a:latin typeface="David"/>
                <a:ea typeface="David"/>
                <a:cs typeface="David"/>
                <a:sym typeface="David"/>
              </a:rPr>
              <a:t>לידתה של השיטה</a:t>
            </a:r>
            <a:endParaRPr sz="5400" b="1">
              <a:solidFill>
                <a:srgbClr val="204559"/>
              </a:solidFill>
              <a:latin typeface="David"/>
              <a:ea typeface="David"/>
              <a:cs typeface="David"/>
              <a:sym typeface="David"/>
            </a:endParaRPr>
          </a:p>
        </p:txBody>
      </p:sp>
      <p:pic>
        <p:nvPicPr>
          <p:cNvPr id="128" name="Google Shape;128;p5"/>
          <p:cNvPicPr preferRelativeResize="0"/>
          <p:nvPr/>
        </p:nvPicPr>
        <p:blipFill rotWithShape="1">
          <a:blip r:embed="rId3">
            <a:alphaModFix/>
          </a:blip>
          <a:srcRect/>
          <a:stretch/>
        </p:blipFill>
        <p:spPr>
          <a:xfrm>
            <a:off x="115682" y="5920435"/>
            <a:ext cx="1988016" cy="8795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body" idx="1"/>
          </p:nvPr>
        </p:nvSpPr>
        <p:spPr>
          <a:xfrm>
            <a:off x="347731" y="93409"/>
            <a:ext cx="8376812" cy="5202108"/>
          </a:xfrm>
          <a:prstGeom prst="rect">
            <a:avLst/>
          </a:prstGeom>
          <a:noFill/>
          <a:ln>
            <a:noFill/>
          </a:ln>
        </p:spPr>
        <p:txBody>
          <a:bodyPr spcFirstLastPara="1" wrap="square" lIns="91425" tIns="45700" rIns="91425" bIns="45700" anchor="t" anchorCtr="0">
            <a:noAutofit/>
          </a:bodyPr>
          <a:lstStyle/>
          <a:p>
            <a:pPr marL="0" lvl="0" indent="0" algn="ctr" rtl="1">
              <a:spcBef>
                <a:spcPts val="0"/>
              </a:spcBef>
              <a:spcAft>
                <a:spcPts val="0"/>
              </a:spcAft>
              <a:buClr>
                <a:schemeClr val="accent6"/>
              </a:buClr>
              <a:buSzPts val="4400"/>
              <a:buNone/>
            </a:pPr>
            <a:r>
              <a:rPr lang="x-none" sz="4400" dirty="0">
                <a:solidFill>
                  <a:schemeClr val="accent2"/>
                </a:solidFill>
                <a:latin typeface="David"/>
                <a:ea typeface="David"/>
                <a:cs typeface="David"/>
                <a:sym typeface="David"/>
              </a:rPr>
              <a:t>אַיֶּכָּה פותחה על ידי דר</a:t>
            </a:r>
            <a:r>
              <a:rPr lang="he-IL" sz="4400" dirty="0">
                <a:solidFill>
                  <a:schemeClr val="accent2"/>
                </a:solidFill>
                <a:latin typeface="David"/>
                <a:ea typeface="David"/>
                <a:cs typeface="David"/>
                <a:sym typeface="David"/>
              </a:rPr>
              <a:t>' </a:t>
            </a:r>
            <a:r>
              <a:rPr lang="x-none" sz="4400" dirty="0">
                <a:solidFill>
                  <a:schemeClr val="accent2"/>
                </a:solidFill>
                <a:latin typeface="David"/>
                <a:ea typeface="David"/>
                <a:cs typeface="David"/>
                <a:sym typeface="David"/>
              </a:rPr>
              <a:t>איתן לבוב </a:t>
            </a:r>
            <a:endParaRPr dirty="0"/>
          </a:p>
          <a:p>
            <a:pPr marL="0" lvl="0" indent="0" algn="ctr" rtl="1">
              <a:spcBef>
                <a:spcPts val="880"/>
              </a:spcBef>
              <a:spcAft>
                <a:spcPts val="0"/>
              </a:spcAft>
              <a:buClr>
                <a:schemeClr val="accent6"/>
              </a:buClr>
              <a:buSzPts val="4400"/>
              <a:buNone/>
            </a:pPr>
            <a:r>
              <a:rPr lang="x-none" sz="4400" dirty="0">
                <a:solidFill>
                  <a:schemeClr val="accent2"/>
                </a:solidFill>
                <a:latin typeface="David"/>
                <a:ea typeface="David"/>
                <a:cs typeface="David"/>
                <a:sym typeface="David"/>
              </a:rPr>
              <a:t>בתגובה לפניות של הורים  </a:t>
            </a:r>
            <a:br>
              <a:rPr lang="x-none" sz="4400" dirty="0">
                <a:solidFill>
                  <a:schemeClr val="accent2"/>
                </a:solidFill>
                <a:latin typeface="David"/>
                <a:ea typeface="David"/>
                <a:cs typeface="David"/>
                <a:sym typeface="David"/>
              </a:rPr>
            </a:br>
            <a:endParaRPr sz="4400" dirty="0">
              <a:solidFill>
                <a:schemeClr val="accent2"/>
              </a:solidFill>
              <a:latin typeface="David"/>
              <a:ea typeface="David"/>
              <a:cs typeface="David"/>
              <a:sym typeface="David"/>
            </a:endParaRPr>
          </a:p>
          <a:p>
            <a:pPr marL="342900" lvl="0" indent="-342900" algn="r" rtl="1">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ילדים במצב נפשי ותפקודי קשה </a:t>
            </a:r>
            <a:endParaRPr dirty="0"/>
          </a:p>
          <a:p>
            <a:pPr marL="342900" lvl="0" indent="-342900" algn="r" rtl="1">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סרבני/ תקועי טיפול</a:t>
            </a:r>
            <a:endParaRPr dirty="0"/>
          </a:p>
          <a:p>
            <a:pPr marL="342900" lvl="0" indent="-342900" algn="r" rtl="1">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יחסים בהם ההורה מתקשה להשפיע על ילדו </a:t>
            </a:r>
            <a:endParaRPr dirty="0"/>
          </a:p>
          <a:p>
            <a:pPr marL="342900" lvl="0" indent="-342900" algn="r" rtl="1">
              <a:spcBef>
                <a:spcPts val="560"/>
              </a:spcBef>
              <a:spcAft>
                <a:spcPts val="0"/>
              </a:spcAft>
              <a:buClr>
                <a:schemeClr val="accent6"/>
              </a:buClr>
              <a:buSzPts val="2800"/>
              <a:buFont typeface="Noto Sans Symbols"/>
              <a:buChar char="▪"/>
            </a:pPr>
            <a:r>
              <a:rPr lang="x-none" sz="2800" dirty="0">
                <a:solidFill>
                  <a:srgbClr val="204559"/>
                </a:solidFill>
                <a:latin typeface="David"/>
                <a:ea typeface="David"/>
                <a:cs typeface="David"/>
                <a:sym typeface="David"/>
              </a:rPr>
              <a:t>מצוקה הורית </a:t>
            </a:r>
            <a:endParaRPr sz="2800" dirty="0">
              <a:solidFill>
                <a:srgbClr val="204559"/>
              </a:solidFill>
              <a:latin typeface="David"/>
              <a:ea typeface="David"/>
              <a:cs typeface="David"/>
              <a:sym typeface="David"/>
            </a:endParaRPr>
          </a:p>
          <a:p>
            <a:pPr marL="342900" lvl="0" indent="-165100" algn="r" rtl="1">
              <a:spcBef>
                <a:spcPts val="560"/>
              </a:spcBef>
              <a:spcAft>
                <a:spcPts val="0"/>
              </a:spcAft>
              <a:buClr>
                <a:schemeClr val="accent6"/>
              </a:buClr>
              <a:buSzPts val="2800"/>
              <a:buFont typeface="Noto Sans Symbols"/>
              <a:buNone/>
            </a:pPr>
            <a:endParaRPr sz="2800" dirty="0">
              <a:solidFill>
                <a:srgbClr val="204559"/>
              </a:solidFill>
              <a:latin typeface="David"/>
              <a:ea typeface="David"/>
              <a:cs typeface="David"/>
              <a:sym typeface="David"/>
            </a:endParaRPr>
          </a:p>
          <a:p>
            <a:pPr marL="342900" lvl="0" indent="-165100" algn="r" rtl="1">
              <a:spcBef>
                <a:spcPts val="560"/>
              </a:spcBef>
              <a:spcAft>
                <a:spcPts val="0"/>
              </a:spcAft>
              <a:buClr>
                <a:schemeClr val="accent6"/>
              </a:buClr>
              <a:buSzPts val="2800"/>
              <a:buFont typeface="Noto Sans Symbols"/>
              <a:buNone/>
            </a:pPr>
            <a:endParaRPr sz="2800" dirty="0">
              <a:solidFill>
                <a:srgbClr val="204559"/>
              </a:solidFill>
              <a:latin typeface="David"/>
              <a:ea typeface="David"/>
              <a:cs typeface="David"/>
              <a:sym typeface="David"/>
            </a:endParaRPr>
          </a:p>
          <a:p>
            <a:pPr marL="0" lvl="0" indent="0" algn="r" rtl="1">
              <a:spcBef>
                <a:spcPts val="560"/>
              </a:spcBef>
              <a:spcAft>
                <a:spcPts val="0"/>
              </a:spcAft>
              <a:buClr>
                <a:schemeClr val="accent6"/>
              </a:buClr>
              <a:buSzPts val="2800"/>
              <a:buNone/>
            </a:pPr>
            <a:endParaRPr sz="2800" dirty="0">
              <a:solidFill>
                <a:srgbClr val="204559"/>
              </a:solidFill>
              <a:latin typeface="David"/>
              <a:ea typeface="David"/>
              <a:cs typeface="David"/>
              <a:sym typeface="David"/>
            </a:endParaRPr>
          </a:p>
          <a:p>
            <a:pPr marL="0" lvl="0" indent="0" algn="ctr" rtl="1">
              <a:spcBef>
                <a:spcPts val="560"/>
              </a:spcBef>
              <a:spcAft>
                <a:spcPts val="0"/>
              </a:spcAft>
              <a:buClr>
                <a:schemeClr val="accent6"/>
              </a:buClr>
              <a:buSzPts val="2800"/>
              <a:buNone/>
            </a:pPr>
            <a:r>
              <a:rPr lang="x-none" sz="2800" dirty="0">
                <a:solidFill>
                  <a:srgbClr val="204559"/>
                </a:solidFill>
                <a:latin typeface="David"/>
                <a:ea typeface="David"/>
                <a:cs typeface="David"/>
                <a:sym typeface="David"/>
              </a:rPr>
              <a:t>המשגת הבעיה ופיתוח התערבות טיפולית</a:t>
            </a:r>
            <a:endParaRPr dirty="0"/>
          </a:p>
          <a:p>
            <a:pPr marL="342900" lvl="0" indent="-165100" algn="r" rtl="1">
              <a:spcBef>
                <a:spcPts val="560"/>
              </a:spcBef>
              <a:spcAft>
                <a:spcPts val="0"/>
              </a:spcAft>
              <a:buClr>
                <a:schemeClr val="accent6"/>
              </a:buClr>
              <a:buSzPts val="2800"/>
              <a:buFont typeface="Noto Sans Symbols"/>
              <a:buNone/>
            </a:pPr>
            <a:endParaRPr sz="2800" dirty="0">
              <a:solidFill>
                <a:srgbClr val="204559"/>
              </a:solidFill>
              <a:latin typeface="David"/>
              <a:ea typeface="David"/>
              <a:cs typeface="David"/>
              <a:sym typeface="David"/>
            </a:endParaRPr>
          </a:p>
          <a:p>
            <a:pPr marL="0" lvl="0" indent="0" algn="r" rtl="1">
              <a:spcBef>
                <a:spcPts val="720"/>
              </a:spcBef>
              <a:spcAft>
                <a:spcPts val="0"/>
              </a:spcAft>
              <a:buClr>
                <a:schemeClr val="accent6"/>
              </a:buClr>
              <a:buSzPts val="3600"/>
              <a:buNone/>
            </a:pPr>
            <a:endParaRPr sz="3600" b="1" dirty="0">
              <a:solidFill>
                <a:srgbClr val="AB3C19"/>
              </a:solidFill>
              <a:latin typeface="David"/>
              <a:ea typeface="David"/>
              <a:cs typeface="David"/>
              <a:sym typeface="David"/>
            </a:endParaRPr>
          </a:p>
          <a:p>
            <a:pPr marL="0" lvl="0" indent="0" algn="r" rtl="1">
              <a:spcBef>
                <a:spcPts val="720"/>
              </a:spcBef>
              <a:spcAft>
                <a:spcPts val="0"/>
              </a:spcAft>
              <a:buClr>
                <a:schemeClr val="accent6"/>
              </a:buClr>
              <a:buSzPts val="3600"/>
              <a:buNone/>
            </a:pPr>
            <a:endParaRPr sz="3600" b="1" dirty="0">
              <a:solidFill>
                <a:srgbClr val="AB3C19"/>
              </a:solidFill>
              <a:latin typeface="David"/>
              <a:ea typeface="David"/>
              <a:cs typeface="David"/>
              <a:sym typeface="David"/>
            </a:endParaRPr>
          </a:p>
          <a:p>
            <a:pPr marL="0" lvl="0" indent="0" algn="r" rtl="1">
              <a:lnSpc>
                <a:spcPct val="120000"/>
              </a:lnSpc>
              <a:spcBef>
                <a:spcPts val="560"/>
              </a:spcBef>
              <a:spcAft>
                <a:spcPts val="0"/>
              </a:spcAft>
              <a:buClr>
                <a:schemeClr val="accent6"/>
              </a:buClr>
              <a:buSzPts val="2800"/>
              <a:buNone/>
            </a:pPr>
            <a:endParaRPr sz="2800" dirty="0"/>
          </a:p>
        </p:txBody>
      </p:sp>
      <p:cxnSp>
        <p:nvCxnSpPr>
          <p:cNvPr id="136" name="Google Shape;136;p6"/>
          <p:cNvCxnSpPr/>
          <p:nvPr/>
        </p:nvCxnSpPr>
        <p:spPr>
          <a:xfrm>
            <a:off x="4314" y="-66675"/>
            <a:ext cx="0" cy="6924675"/>
          </a:xfrm>
          <a:prstGeom prst="straightConnector1">
            <a:avLst/>
          </a:prstGeom>
          <a:noFill/>
          <a:ln w="76200" cap="flat" cmpd="sng">
            <a:solidFill>
              <a:schemeClr val="accent6"/>
            </a:solidFill>
            <a:prstDash val="solid"/>
            <a:round/>
            <a:headEnd type="none" w="sm" len="sm"/>
            <a:tailEnd type="none" w="sm" len="sm"/>
          </a:ln>
        </p:spPr>
      </p:cxnSp>
      <p:cxnSp>
        <p:nvCxnSpPr>
          <p:cNvPr id="137" name="Google Shape;137;p6"/>
          <p:cNvCxnSpPr/>
          <p:nvPr/>
        </p:nvCxnSpPr>
        <p:spPr>
          <a:xfrm>
            <a:off x="9032877" y="-41275"/>
            <a:ext cx="0" cy="6924675"/>
          </a:xfrm>
          <a:prstGeom prst="straightConnector1">
            <a:avLst/>
          </a:prstGeom>
          <a:noFill/>
          <a:ln w="76200" cap="flat" cmpd="sng">
            <a:solidFill>
              <a:schemeClr val="accent6"/>
            </a:solidFill>
            <a:prstDash val="solid"/>
            <a:round/>
            <a:headEnd type="none" w="sm" len="sm"/>
            <a:tailEnd type="none" w="sm" len="sm"/>
          </a:ln>
        </p:spPr>
      </p:cxnSp>
      <p:sp>
        <p:nvSpPr>
          <p:cNvPr id="138" name="Google Shape;138;p6"/>
          <p:cNvSpPr/>
          <p:nvPr/>
        </p:nvSpPr>
        <p:spPr>
          <a:xfrm>
            <a:off x="4244037" y="4487479"/>
            <a:ext cx="584200" cy="808038"/>
          </a:xfrm>
          <a:prstGeom prst="downArrow">
            <a:avLst>
              <a:gd name="adj1" fmla="val 50000"/>
              <a:gd name="adj2" fmla="val 50000"/>
            </a:avLst>
          </a:prstGeom>
          <a:solidFill>
            <a:schemeClr val="accent1"/>
          </a:solidFill>
          <a:ln w="19050" cap="flat" cmpd="sng">
            <a:solidFill>
              <a:srgbClr val="2F64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dirty="0">
              <a:solidFill>
                <a:schemeClr val="lt1"/>
              </a:solidFill>
              <a:latin typeface="Calibri"/>
              <a:ea typeface="Calibri"/>
              <a:cs typeface="Calibri"/>
              <a:sym typeface="Calibri"/>
            </a:endParaRPr>
          </a:p>
        </p:txBody>
      </p:sp>
      <p:pic>
        <p:nvPicPr>
          <p:cNvPr id="8" name="תמונה 7"/>
          <p:cNvPicPr>
            <a:picLocks noChangeAspect="1"/>
          </p:cNvPicPr>
          <p:nvPr/>
        </p:nvPicPr>
        <p:blipFill rotWithShape="1">
          <a:blip r:embed="rId3">
            <a:extLst>
              <a:ext uri="{28A0092B-C50C-407E-A947-70E740481C1C}">
                <a14:useLocalDpi xmlns:a14="http://schemas.microsoft.com/office/drawing/2010/main" val="0"/>
              </a:ext>
            </a:extLst>
          </a:blip>
          <a:srcRect l="30116" t="254" r="3053" b="-254"/>
          <a:stretch/>
        </p:blipFill>
        <p:spPr>
          <a:xfrm>
            <a:off x="9110985" y="3796658"/>
            <a:ext cx="3058713" cy="306134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8"/>
          <p:cNvSpPr txBox="1"/>
          <p:nvPr/>
        </p:nvSpPr>
        <p:spPr>
          <a:xfrm>
            <a:off x="797616" y="407285"/>
            <a:ext cx="8014931" cy="151612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5400"/>
              <a:buFont typeface="Calibri"/>
              <a:buNone/>
            </a:pPr>
            <a:endParaRPr sz="5400">
              <a:solidFill>
                <a:schemeClr val="accent2"/>
              </a:solidFill>
              <a:latin typeface="David"/>
              <a:ea typeface="David"/>
              <a:cs typeface="David"/>
              <a:sym typeface="David"/>
            </a:endParaRPr>
          </a:p>
        </p:txBody>
      </p:sp>
      <p:pic>
        <p:nvPicPr>
          <p:cNvPr id="156" name="Google Shape;156;p8"/>
          <p:cNvPicPr preferRelativeResize="0"/>
          <p:nvPr/>
        </p:nvPicPr>
        <p:blipFill rotWithShape="1">
          <a:blip r:embed="rId3">
            <a:alphaModFix/>
          </a:blip>
          <a:srcRect/>
          <a:stretch/>
        </p:blipFill>
        <p:spPr>
          <a:xfrm>
            <a:off x="114979" y="5919262"/>
            <a:ext cx="1911046" cy="845454"/>
          </a:xfrm>
          <a:prstGeom prst="rect">
            <a:avLst/>
          </a:prstGeom>
          <a:noFill/>
          <a:ln>
            <a:noFill/>
          </a:ln>
        </p:spPr>
      </p:pic>
      <p:sp>
        <p:nvSpPr>
          <p:cNvPr id="157" name="Google Shape;157;p8"/>
          <p:cNvSpPr txBox="1">
            <a:spLocks noGrp="1"/>
          </p:cNvSpPr>
          <p:nvPr>
            <p:ph type="title"/>
          </p:nvPr>
        </p:nvSpPr>
        <p:spPr>
          <a:xfrm>
            <a:off x="1466507" y="189619"/>
            <a:ext cx="8728726" cy="2313009"/>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204559"/>
              </a:buClr>
              <a:buSzPts val="5400"/>
              <a:buFont typeface="David"/>
              <a:buNone/>
            </a:pPr>
            <a:r>
              <a:rPr lang="x-none" sz="5400" b="1">
                <a:solidFill>
                  <a:srgbClr val="204559"/>
                </a:solidFill>
                <a:latin typeface="David"/>
                <a:ea typeface="David"/>
                <a:cs typeface="David"/>
                <a:sym typeface="David"/>
              </a:rPr>
              <a:t>תמורות בהורות</a:t>
            </a:r>
            <a:br>
              <a:rPr lang="x-none">
                <a:solidFill>
                  <a:schemeClr val="accent2"/>
                </a:solidFill>
                <a:latin typeface="David"/>
                <a:ea typeface="David"/>
                <a:cs typeface="David"/>
                <a:sym typeface="David"/>
              </a:rPr>
            </a:br>
            <a:endParaRPr>
              <a:solidFill>
                <a:schemeClr val="accent2"/>
              </a:solidFill>
              <a:latin typeface="David"/>
              <a:ea typeface="David"/>
              <a:cs typeface="David"/>
              <a:sym typeface="David"/>
            </a:endParaRPr>
          </a:p>
        </p:txBody>
      </p:sp>
      <p:sp>
        <p:nvSpPr>
          <p:cNvPr id="158" name="Google Shape;158;p8"/>
          <p:cNvSpPr txBox="1">
            <a:spLocks noGrp="1"/>
          </p:cNvSpPr>
          <p:nvPr>
            <p:ph type="body" idx="1"/>
          </p:nvPr>
        </p:nvSpPr>
        <p:spPr>
          <a:xfrm>
            <a:off x="409433" y="1977903"/>
            <a:ext cx="8160134" cy="4351338"/>
          </a:xfrm>
          <a:prstGeom prst="rect">
            <a:avLst/>
          </a:prstGeom>
          <a:noFill/>
          <a:ln>
            <a:noFill/>
          </a:ln>
        </p:spPr>
        <p:txBody>
          <a:bodyPr spcFirstLastPara="1" wrap="square" lIns="91425" tIns="45700" rIns="91425" bIns="45700" anchor="t" anchorCtr="0">
            <a:noAutofit/>
          </a:bodyPr>
          <a:lstStyle/>
          <a:p>
            <a:pPr marL="342900" lvl="0" indent="-139700" algn="r" rtl="1">
              <a:lnSpc>
                <a:spcPct val="100000"/>
              </a:lnSpc>
              <a:spcBef>
                <a:spcPts val="0"/>
              </a:spcBef>
              <a:spcAft>
                <a:spcPts val="0"/>
              </a:spcAft>
              <a:buClr>
                <a:schemeClr val="accent2"/>
              </a:buClr>
              <a:buSzPts val="3200"/>
              <a:buFont typeface="Noto Sans Symbols"/>
              <a:buNone/>
            </a:pPr>
            <a:endParaRPr sz="3200">
              <a:solidFill>
                <a:srgbClr val="204559"/>
              </a:solidFill>
              <a:latin typeface="David"/>
              <a:ea typeface="David"/>
              <a:cs typeface="David"/>
              <a:sym typeface="David"/>
            </a:endParaRPr>
          </a:p>
          <a:p>
            <a:pPr marL="45720" lvl="0" indent="0" algn="r" rtl="1">
              <a:spcBef>
                <a:spcPts val="640"/>
              </a:spcBef>
              <a:spcAft>
                <a:spcPts val="0"/>
              </a:spcAft>
              <a:buClr>
                <a:schemeClr val="accent2"/>
              </a:buClr>
              <a:buSzPts val="3200"/>
              <a:buNone/>
            </a:pPr>
            <a:endParaRPr sz="3200">
              <a:solidFill>
                <a:srgbClr val="204559"/>
              </a:solidFill>
              <a:latin typeface="David"/>
              <a:ea typeface="David"/>
              <a:cs typeface="David"/>
              <a:sym typeface="David"/>
            </a:endParaRPr>
          </a:p>
          <a:p>
            <a:pPr marL="45720" lvl="0" indent="0" algn="r" rtl="1">
              <a:spcBef>
                <a:spcPts val="640"/>
              </a:spcBef>
              <a:spcAft>
                <a:spcPts val="0"/>
              </a:spcAft>
              <a:buClr>
                <a:schemeClr val="accent2"/>
              </a:buClr>
              <a:buSzPts val="3200"/>
              <a:buNone/>
            </a:pPr>
            <a:endParaRPr sz="3200">
              <a:solidFill>
                <a:srgbClr val="204559"/>
              </a:solidFill>
              <a:latin typeface="David"/>
              <a:ea typeface="David"/>
              <a:cs typeface="David"/>
              <a:sym typeface="David"/>
            </a:endParaRPr>
          </a:p>
        </p:txBody>
      </p:sp>
      <p:pic>
        <p:nvPicPr>
          <p:cNvPr id="159" name="Google Shape;159;p8"/>
          <p:cNvPicPr preferRelativeResize="0"/>
          <p:nvPr/>
        </p:nvPicPr>
        <p:blipFill rotWithShape="1">
          <a:blip r:embed="rId4">
            <a:alphaModFix/>
          </a:blip>
          <a:srcRect/>
          <a:stretch/>
        </p:blipFill>
        <p:spPr>
          <a:xfrm>
            <a:off x="3229304" y="1606773"/>
            <a:ext cx="5516412" cy="51100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3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txBox="1"/>
          <p:nvPr/>
        </p:nvSpPr>
        <p:spPr>
          <a:xfrm>
            <a:off x="797616" y="407285"/>
            <a:ext cx="8014931" cy="151612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5400"/>
              <a:buFont typeface="Calibri"/>
              <a:buNone/>
            </a:pPr>
            <a:endParaRPr sz="5400">
              <a:solidFill>
                <a:schemeClr val="accent2"/>
              </a:solidFill>
              <a:latin typeface="David"/>
              <a:ea typeface="David"/>
              <a:cs typeface="David"/>
              <a:sym typeface="David"/>
            </a:endParaRPr>
          </a:p>
        </p:txBody>
      </p:sp>
      <p:cxnSp>
        <p:nvCxnSpPr>
          <p:cNvPr id="166" name="Google Shape;166;p9"/>
          <p:cNvCxnSpPr/>
          <p:nvPr/>
        </p:nvCxnSpPr>
        <p:spPr>
          <a:xfrm>
            <a:off x="8696624" y="0"/>
            <a:ext cx="0" cy="6882714"/>
          </a:xfrm>
          <a:prstGeom prst="straightConnector1">
            <a:avLst/>
          </a:prstGeom>
          <a:noFill/>
          <a:ln w="76200" cap="flat" cmpd="sng">
            <a:solidFill>
              <a:schemeClr val="accent2"/>
            </a:solidFill>
            <a:prstDash val="solid"/>
            <a:round/>
            <a:headEnd type="none" w="sm" len="sm"/>
            <a:tailEnd type="none" w="sm" len="sm"/>
          </a:ln>
        </p:spPr>
      </p:cxnSp>
      <p:pic>
        <p:nvPicPr>
          <p:cNvPr id="167" name="Google Shape;167;p9"/>
          <p:cNvPicPr preferRelativeResize="0"/>
          <p:nvPr/>
        </p:nvPicPr>
        <p:blipFill rotWithShape="1">
          <a:blip r:embed="rId3">
            <a:alphaModFix/>
          </a:blip>
          <a:srcRect/>
          <a:stretch/>
        </p:blipFill>
        <p:spPr>
          <a:xfrm>
            <a:off x="114979" y="5919262"/>
            <a:ext cx="1911046" cy="845454"/>
          </a:xfrm>
          <a:prstGeom prst="rect">
            <a:avLst/>
          </a:prstGeom>
          <a:noFill/>
          <a:ln>
            <a:noFill/>
          </a:ln>
        </p:spPr>
      </p:pic>
      <p:sp>
        <p:nvSpPr>
          <p:cNvPr id="168" name="Google Shape;168;p9"/>
          <p:cNvSpPr txBox="1">
            <a:spLocks noGrp="1"/>
          </p:cNvSpPr>
          <p:nvPr>
            <p:ph type="title"/>
          </p:nvPr>
        </p:nvSpPr>
        <p:spPr>
          <a:xfrm>
            <a:off x="130477" y="61491"/>
            <a:ext cx="8414822" cy="2313009"/>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chemeClr val="accent2"/>
              </a:buClr>
              <a:buSzPts val="4400"/>
              <a:buFont typeface="David"/>
              <a:buNone/>
            </a:pPr>
            <a:r>
              <a:rPr lang="x-none" dirty="0">
                <a:solidFill>
                  <a:schemeClr val="accent2"/>
                </a:solidFill>
                <a:latin typeface="David"/>
                <a:ea typeface="David"/>
                <a:cs typeface="David"/>
                <a:sym typeface="David"/>
              </a:rPr>
              <a:t>נקודת ההתחלה- הורות 'דגם אב</a:t>
            </a:r>
            <a:r>
              <a:rPr lang="he-IL" dirty="0">
                <a:solidFill>
                  <a:schemeClr val="accent2"/>
                </a:solidFill>
                <a:latin typeface="David"/>
                <a:ea typeface="David"/>
                <a:cs typeface="David"/>
                <a:sym typeface="David"/>
              </a:rPr>
              <a:t>'</a:t>
            </a:r>
            <a:r>
              <a:rPr lang="x-none" dirty="0">
                <a:solidFill>
                  <a:schemeClr val="accent2"/>
                </a:solidFill>
                <a:latin typeface="David"/>
                <a:ea typeface="David"/>
                <a:cs typeface="David"/>
                <a:sym typeface="David"/>
              </a:rPr>
              <a:t> </a:t>
            </a:r>
            <a:br>
              <a:rPr lang="x-none" dirty="0">
                <a:solidFill>
                  <a:schemeClr val="accent2"/>
                </a:solidFill>
                <a:latin typeface="David"/>
                <a:ea typeface="David"/>
                <a:cs typeface="David"/>
                <a:sym typeface="David"/>
              </a:rPr>
            </a:br>
            <a:endParaRPr dirty="0">
              <a:solidFill>
                <a:schemeClr val="accent2"/>
              </a:solidFill>
              <a:latin typeface="David"/>
              <a:ea typeface="David"/>
              <a:cs typeface="David"/>
              <a:sym typeface="David"/>
            </a:endParaRPr>
          </a:p>
        </p:txBody>
      </p:sp>
      <p:sp>
        <p:nvSpPr>
          <p:cNvPr id="169" name="Google Shape;169;p9"/>
          <p:cNvSpPr txBox="1">
            <a:spLocks noGrp="1"/>
          </p:cNvSpPr>
          <p:nvPr>
            <p:ph type="body" idx="1"/>
          </p:nvPr>
        </p:nvSpPr>
        <p:spPr>
          <a:xfrm>
            <a:off x="256974" y="1816238"/>
            <a:ext cx="8287179" cy="4351338"/>
          </a:xfrm>
          <a:prstGeom prst="rect">
            <a:avLst/>
          </a:prstGeom>
          <a:noFill/>
          <a:ln>
            <a:noFill/>
          </a:ln>
        </p:spPr>
        <p:txBody>
          <a:bodyPr spcFirstLastPara="1" wrap="square" lIns="91425" tIns="45700" rIns="91425" bIns="45700" anchor="t" anchorCtr="0">
            <a:noAutofit/>
          </a:bodyPr>
          <a:lstStyle/>
          <a:p>
            <a:pPr marL="342900" lvl="0" indent="-342900" algn="r" rtl="1">
              <a:spcBef>
                <a:spcPts val="0"/>
              </a:spcBef>
              <a:spcAft>
                <a:spcPts val="0"/>
              </a:spcAft>
              <a:buClr>
                <a:srgbClr val="204559"/>
              </a:buClr>
              <a:buSzPts val="3200"/>
              <a:buChar char="•"/>
            </a:pPr>
            <a:r>
              <a:rPr lang="x-none" dirty="0">
                <a:solidFill>
                  <a:srgbClr val="204559"/>
                </a:solidFill>
                <a:latin typeface="David"/>
                <a:ea typeface="David"/>
                <a:cs typeface="David"/>
                <a:sym typeface="David"/>
              </a:rPr>
              <a:t>הילד נתפס כמי שתפקידו לשרת את צרכי ההורה/ המשפחה/ הקהילה/ החברה</a:t>
            </a:r>
            <a:r>
              <a:rPr lang="he-IL" dirty="0">
                <a:solidFill>
                  <a:srgbClr val="204559"/>
                </a:solidFill>
                <a:latin typeface="David"/>
                <a:ea typeface="David"/>
                <a:cs typeface="David"/>
                <a:sym typeface="David"/>
              </a:rPr>
              <a:t>.</a:t>
            </a:r>
            <a:endParaRPr dirty="0"/>
          </a:p>
          <a:p>
            <a:pPr marL="342900" lvl="0" indent="-342900" algn="r" rtl="1">
              <a:spcBef>
                <a:spcPts val="640"/>
              </a:spcBef>
              <a:spcAft>
                <a:spcPts val="0"/>
              </a:spcAft>
              <a:buClr>
                <a:srgbClr val="204559"/>
              </a:buClr>
              <a:buSzPts val="3200"/>
              <a:buChar char="•"/>
            </a:pPr>
            <a:r>
              <a:rPr lang="x-none" dirty="0">
                <a:solidFill>
                  <a:srgbClr val="204559"/>
                </a:solidFill>
                <a:latin typeface="David"/>
                <a:ea typeface="David"/>
                <a:cs typeface="David"/>
                <a:sym typeface="David"/>
              </a:rPr>
              <a:t>ההורה בעמדת הכח </a:t>
            </a:r>
            <a:r>
              <a:rPr lang="he-IL" dirty="0">
                <a:solidFill>
                  <a:srgbClr val="204559"/>
                </a:solidFill>
                <a:latin typeface="David"/>
                <a:ea typeface="David"/>
                <a:cs typeface="David"/>
                <a:sym typeface="David"/>
              </a:rPr>
              <a:t>(</a:t>
            </a:r>
            <a:r>
              <a:rPr lang="x-none" dirty="0">
                <a:solidFill>
                  <a:srgbClr val="204559"/>
                </a:solidFill>
                <a:latin typeface="David"/>
                <a:ea typeface="David"/>
                <a:cs typeface="David"/>
                <a:sym typeface="David"/>
              </a:rPr>
              <a:t>לרוב משתמש בכוחו</a:t>
            </a:r>
            <a:r>
              <a:rPr lang="he-IL" dirty="0">
                <a:solidFill>
                  <a:srgbClr val="204559"/>
                </a:solidFill>
                <a:latin typeface="David"/>
                <a:ea typeface="David"/>
                <a:cs typeface="David"/>
                <a:sym typeface="David"/>
              </a:rPr>
              <a:t>)</a:t>
            </a:r>
            <a:r>
              <a:rPr lang="x-none" dirty="0">
                <a:solidFill>
                  <a:srgbClr val="204559"/>
                </a:solidFill>
                <a:latin typeface="David"/>
                <a:ea typeface="David"/>
                <a:cs typeface="David"/>
                <a:sym typeface="David"/>
              </a:rPr>
              <a:t> בעוד הילד חסר זכויות/ כח</a:t>
            </a:r>
            <a:r>
              <a:rPr lang="he-IL" dirty="0">
                <a:solidFill>
                  <a:srgbClr val="204559"/>
                </a:solidFill>
                <a:latin typeface="David"/>
                <a:ea typeface="David"/>
                <a:cs typeface="David"/>
                <a:sym typeface="David"/>
              </a:rPr>
              <a:t>,</a:t>
            </a:r>
            <a:r>
              <a:rPr lang="x-none" dirty="0">
                <a:solidFill>
                  <a:srgbClr val="204559"/>
                </a:solidFill>
                <a:latin typeface="David"/>
                <a:ea typeface="David"/>
                <a:cs typeface="David"/>
                <a:sym typeface="David"/>
              </a:rPr>
              <a:t> הצרכים הרגשיים של הילד זוכים </a:t>
            </a:r>
            <a:r>
              <a:rPr lang="he-IL" dirty="0">
                <a:solidFill>
                  <a:srgbClr val="204559"/>
                </a:solidFill>
                <a:latin typeface="David"/>
                <a:ea typeface="David"/>
                <a:cs typeface="David"/>
                <a:sym typeface="David"/>
              </a:rPr>
              <a:t>(</a:t>
            </a:r>
            <a:r>
              <a:rPr lang="x-none" dirty="0">
                <a:solidFill>
                  <a:srgbClr val="204559"/>
                </a:solidFill>
                <a:latin typeface="David"/>
                <a:ea typeface="David"/>
                <a:cs typeface="David"/>
                <a:sym typeface="David"/>
              </a:rPr>
              <a:t>אם בכלל</a:t>
            </a:r>
            <a:r>
              <a:rPr lang="he-IL" dirty="0">
                <a:solidFill>
                  <a:srgbClr val="204559"/>
                </a:solidFill>
                <a:latin typeface="David"/>
                <a:ea typeface="David"/>
                <a:cs typeface="David"/>
                <a:sym typeface="David"/>
              </a:rPr>
              <a:t>) </a:t>
            </a:r>
            <a:r>
              <a:rPr lang="x-none" dirty="0">
                <a:solidFill>
                  <a:srgbClr val="204559"/>
                </a:solidFill>
                <a:latin typeface="David"/>
                <a:ea typeface="David"/>
                <a:cs typeface="David"/>
                <a:sym typeface="David"/>
              </a:rPr>
              <a:t>ל</a:t>
            </a:r>
            <a:r>
              <a:rPr lang="x-none" dirty="0">
                <a:solidFill>
                  <a:srgbClr val="FF0000"/>
                </a:solidFill>
                <a:latin typeface="David"/>
                <a:ea typeface="David"/>
                <a:cs typeface="David"/>
                <a:sym typeface="David"/>
              </a:rPr>
              <a:t>מעט הכרה </a:t>
            </a:r>
            <a:r>
              <a:rPr lang="x-none" dirty="0">
                <a:solidFill>
                  <a:srgbClr val="204559"/>
                </a:solidFill>
                <a:latin typeface="David"/>
                <a:ea typeface="David"/>
                <a:cs typeface="David"/>
                <a:sym typeface="David"/>
              </a:rPr>
              <a:t>או התייחסות. </a:t>
            </a:r>
            <a:endParaRPr dirty="0"/>
          </a:p>
          <a:p>
            <a:pPr marL="342900" lvl="0" indent="-342900" algn="r" rtl="1">
              <a:spcBef>
                <a:spcPts val="640"/>
              </a:spcBef>
              <a:spcAft>
                <a:spcPts val="0"/>
              </a:spcAft>
              <a:buClr>
                <a:srgbClr val="204559"/>
              </a:buClr>
              <a:buSzPts val="3200"/>
              <a:buChar char="•"/>
            </a:pPr>
            <a:r>
              <a:rPr lang="x-none" dirty="0">
                <a:solidFill>
                  <a:srgbClr val="204559"/>
                </a:solidFill>
                <a:latin typeface="David"/>
                <a:ea typeface="David"/>
                <a:cs typeface="David"/>
                <a:sym typeface="David"/>
              </a:rPr>
              <a:t>ההורה </a:t>
            </a:r>
            <a:r>
              <a:rPr lang="x-none" dirty="0">
                <a:solidFill>
                  <a:srgbClr val="FF0000"/>
                </a:solidFill>
                <a:latin typeface="David"/>
                <a:ea typeface="David"/>
                <a:cs typeface="David"/>
                <a:sym typeface="David"/>
              </a:rPr>
              <a:t>מכוון</a:t>
            </a:r>
            <a:r>
              <a:rPr lang="x-none" dirty="0">
                <a:solidFill>
                  <a:srgbClr val="204559"/>
                </a:solidFill>
                <a:latin typeface="David"/>
                <a:ea typeface="David"/>
                <a:cs typeface="David"/>
                <a:sym typeface="David"/>
              </a:rPr>
              <a:t> את הילד לפיתוח יכולות </a:t>
            </a:r>
            <a:r>
              <a:rPr lang="he-IL" dirty="0">
                <a:solidFill>
                  <a:srgbClr val="204559"/>
                </a:solidFill>
                <a:latin typeface="David"/>
                <a:ea typeface="David"/>
                <a:cs typeface="David"/>
                <a:sym typeface="David"/>
              </a:rPr>
              <a:t>(</a:t>
            </a:r>
            <a:r>
              <a:rPr lang="x-none" dirty="0">
                <a:solidFill>
                  <a:srgbClr val="204559"/>
                </a:solidFill>
                <a:latin typeface="David"/>
                <a:ea typeface="David"/>
                <a:cs typeface="David"/>
                <a:sym typeface="David"/>
              </a:rPr>
              <a:t>התפתחות</a:t>
            </a:r>
            <a:r>
              <a:rPr lang="he-IL" dirty="0">
                <a:solidFill>
                  <a:srgbClr val="204559"/>
                </a:solidFill>
                <a:latin typeface="David"/>
                <a:ea typeface="David"/>
                <a:cs typeface="David"/>
                <a:sym typeface="David"/>
              </a:rPr>
              <a:t>).</a:t>
            </a:r>
            <a:endParaRPr dirty="0"/>
          </a:p>
          <a:p>
            <a:pPr marL="0" lvl="0" indent="0" algn="r" rtl="1">
              <a:spcBef>
                <a:spcPts val="640"/>
              </a:spcBef>
              <a:spcAft>
                <a:spcPts val="0"/>
              </a:spcAft>
              <a:buClr>
                <a:schemeClr val="dk1"/>
              </a:buClr>
              <a:buSzPts val="3200"/>
              <a:buNone/>
            </a:pPr>
            <a:endParaRPr dirty="0">
              <a:solidFill>
                <a:srgbClr val="204559"/>
              </a:solidFill>
              <a:latin typeface="David"/>
              <a:ea typeface="David"/>
              <a:cs typeface="David"/>
              <a:sym typeface="David"/>
            </a:endParaRPr>
          </a:p>
          <a:p>
            <a:pPr marL="342900" lvl="0" indent="-139700" algn="r" rtl="1">
              <a:spcBef>
                <a:spcPts val="640"/>
              </a:spcBef>
              <a:spcAft>
                <a:spcPts val="0"/>
              </a:spcAft>
              <a:buClr>
                <a:schemeClr val="dk1"/>
              </a:buClr>
              <a:buSzPts val="3200"/>
              <a:buNone/>
            </a:pPr>
            <a:endParaRPr dirty="0">
              <a:solidFill>
                <a:srgbClr val="204559"/>
              </a:solidFill>
              <a:latin typeface="David"/>
              <a:ea typeface="David"/>
              <a:cs typeface="David"/>
              <a:sym typeface="David"/>
            </a:endParaRPr>
          </a:p>
          <a:p>
            <a:pPr marL="342900" lvl="0" indent="-139700" algn="r" rtl="1">
              <a:spcBef>
                <a:spcPts val="640"/>
              </a:spcBef>
              <a:spcAft>
                <a:spcPts val="0"/>
              </a:spcAft>
              <a:buClr>
                <a:schemeClr val="dk1"/>
              </a:buClr>
              <a:buSzPts val="3200"/>
              <a:buNone/>
            </a:pPr>
            <a:endParaRPr dirty="0">
              <a:latin typeface="David"/>
              <a:ea typeface="David"/>
              <a:cs typeface="David"/>
              <a:sym typeface="David"/>
            </a:endParaRPr>
          </a:p>
          <a:p>
            <a:pPr marL="45720" lvl="0" indent="0" algn="r" rtl="1">
              <a:spcBef>
                <a:spcPts val="640"/>
              </a:spcBef>
              <a:spcAft>
                <a:spcPts val="0"/>
              </a:spcAft>
              <a:buClr>
                <a:schemeClr val="accent2"/>
              </a:buClr>
              <a:buSzPts val="3200"/>
              <a:buNone/>
            </a:pPr>
            <a:endParaRPr sz="3200" dirty="0">
              <a:solidFill>
                <a:srgbClr val="204559"/>
              </a:solidFill>
              <a:latin typeface="David"/>
              <a:ea typeface="David"/>
              <a:cs typeface="David"/>
              <a:sym typeface="David"/>
            </a:endParaRPr>
          </a:p>
          <a:p>
            <a:pPr marL="45720" lvl="0" indent="0" algn="r" rtl="1">
              <a:spcBef>
                <a:spcPts val="640"/>
              </a:spcBef>
              <a:spcAft>
                <a:spcPts val="0"/>
              </a:spcAft>
              <a:buClr>
                <a:schemeClr val="accent2"/>
              </a:buClr>
              <a:buSzPts val="3200"/>
              <a:buNone/>
            </a:pPr>
            <a:endParaRPr sz="3200" dirty="0">
              <a:solidFill>
                <a:srgbClr val="204559"/>
              </a:solidFill>
              <a:latin typeface="David"/>
              <a:ea typeface="David"/>
              <a:cs typeface="David"/>
              <a:sym typeface="David"/>
            </a:endParaRPr>
          </a:p>
        </p:txBody>
      </p:sp>
      <p:pic>
        <p:nvPicPr>
          <p:cNvPr id="170" name="Google Shape;170;p9"/>
          <p:cNvPicPr preferRelativeResize="0"/>
          <p:nvPr/>
        </p:nvPicPr>
        <p:blipFill rotWithShape="1">
          <a:blip r:embed="rId4">
            <a:alphaModFix/>
          </a:blip>
          <a:srcRect l="10335" t="304" r="-7849" b="-195"/>
          <a:stretch/>
        </p:blipFill>
        <p:spPr>
          <a:xfrm>
            <a:off x="8754035" y="0"/>
            <a:ext cx="4343359" cy="68961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animEffect transition="in" filter="fade">
                                      <p:cBhvr>
                                        <p:cTn id="7" dur="500"/>
                                        <p:tgtEl>
                                          <p:spTgt spid="1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
                                            <p:txEl>
                                              <p:pRg st="1" end="1"/>
                                            </p:txEl>
                                          </p:spTgt>
                                        </p:tgtEl>
                                        <p:attrNameLst>
                                          <p:attrName>style.visibility</p:attrName>
                                        </p:attrNameLst>
                                      </p:cBhvr>
                                      <p:to>
                                        <p:strVal val="visible"/>
                                      </p:to>
                                    </p:set>
                                    <p:animEffect transition="in" filter="fade">
                                      <p:cBhvr>
                                        <p:cTn id="12" dur="500"/>
                                        <p:tgtEl>
                                          <p:spTgt spid="1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9">
                                            <p:txEl>
                                              <p:pRg st="2" end="2"/>
                                            </p:txEl>
                                          </p:spTgt>
                                        </p:tgtEl>
                                        <p:attrNameLst>
                                          <p:attrName>style.visibility</p:attrName>
                                        </p:attrNameLst>
                                      </p:cBhvr>
                                      <p:to>
                                        <p:strVal val="visible"/>
                                      </p:to>
                                    </p:set>
                                    <p:animEffect transition="in" filter="fade">
                                      <p:cBhvr>
                                        <p:cTn id="17" dur="500"/>
                                        <p:tgtEl>
                                          <p:spTgt spid="1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0"/>
          <p:cNvPicPr preferRelativeResize="0"/>
          <p:nvPr/>
        </p:nvPicPr>
        <p:blipFill rotWithShape="1">
          <a:blip r:embed="rId3">
            <a:alphaModFix/>
          </a:blip>
          <a:srcRect/>
          <a:stretch/>
        </p:blipFill>
        <p:spPr>
          <a:xfrm>
            <a:off x="115682" y="5920435"/>
            <a:ext cx="1988016" cy="879506"/>
          </a:xfrm>
          <a:prstGeom prst="rect">
            <a:avLst/>
          </a:prstGeom>
          <a:noFill/>
          <a:ln>
            <a:noFill/>
          </a:ln>
        </p:spPr>
      </p:pic>
      <p:pic>
        <p:nvPicPr>
          <p:cNvPr id="177" name="Google Shape;177;p10"/>
          <p:cNvPicPr preferRelativeResize="0"/>
          <p:nvPr/>
        </p:nvPicPr>
        <p:blipFill rotWithShape="1">
          <a:blip r:embed="rId4">
            <a:alphaModFix/>
          </a:blip>
          <a:srcRect/>
          <a:stretch/>
        </p:blipFill>
        <p:spPr>
          <a:xfrm>
            <a:off x="-1" y="0"/>
            <a:ext cx="12490183" cy="7698030"/>
          </a:xfrm>
          <a:prstGeom prst="rect">
            <a:avLst/>
          </a:prstGeom>
          <a:noFill/>
          <a:ln>
            <a:noFill/>
          </a:ln>
        </p:spPr>
      </p:pic>
      <p:sp>
        <p:nvSpPr>
          <p:cNvPr id="178" name="Google Shape;178;p10"/>
          <p:cNvSpPr txBox="1"/>
          <p:nvPr/>
        </p:nvSpPr>
        <p:spPr>
          <a:xfrm>
            <a:off x="8398933" y="1274099"/>
            <a:ext cx="4091249" cy="4351338"/>
          </a:xfrm>
          <a:prstGeom prst="rect">
            <a:avLst/>
          </a:prstGeom>
          <a:noFill/>
          <a:ln>
            <a:noFill/>
          </a:ln>
        </p:spPr>
        <p:txBody>
          <a:bodyPr spcFirstLastPara="1" wrap="square" lIns="91425" tIns="45700" rIns="91425" bIns="45700" anchor="t" anchorCtr="0">
            <a:noAutofit/>
          </a:bodyPr>
          <a:lstStyle/>
          <a:p>
            <a:pPr marL="342900" marR="0" lvl="0" indent="-139700" algn="r" rtl="1">
              <a:spcBef>
                <a:spcPts val="0"/>
              </a:spcBef>
              <a:spcAft>
                <a:spcPts val="0"/>
              </a:spcAft>
              <a:buClr>
                <a:schemeClr val="dk1"/>
              </a:buClr>
              <a:buSzPts val="3200"/>
              <a:buFont typeface="Arial"/>
              <a:buNone/>
            </a:pPr>
            <a:endParaRPr sz="3200">
              <a:solidFill>
                <a:srgbClr val="204559"/>
              </a:solidFill>
              <a:latin typeface="David"/>
              <a:ea typeface="David"/>
              <a:cs typeface="David"/>
              <a:sym typeface="David"/>
            </a:endParaRPr>
          </a:p>
          <a:p>
            <a:pPr marL="342900" marR="0" lvl="0" indent="-139700" algn="r" rtl="1">
              <a:spcBef>
                <a:spcPts val="640"/>
              </a:spcBef>
              <a:spcAft>
                <a:spcPts val="0"/>
              </a:spcAft>
              <a:buClr>
                <a:schemeClr val="dk1"/>
              </a:buClr>
              <a:buSzPts val="3200"/>
              <a:buFont typeface="Arial"/>
              <a:buNone/>
            </a:pPr>
            <a:endParaRPr sz="3200">
              <a:solidFill>
                <a:srgbClr val="204559"/>
              </a:solidFill>
              <a:latin typeface="David"/>
              <a:ea typeface="David"/>
              <a:cs typeface="David"/>
              <a:sym typeface="David"/>
            </a:endParaRPr>
          </a:p>
          <a:p>
            <a:pPr marL="0" marR="0" lvl="0" indent="0" algn="r" rtl="1">
              <a:spcBef>
                <a:spcPts val="640"/>
              </a:spcBef>
              <a:spcAft>
                <a:spcPts val="0"/>
              </a:spcAft>
              <a:buClr>
                <a:schemeClr val="dk1"/>
              </a:buClr>
              <a:buSzPts val="3200"/>
              <a:buFont typeface="Arial"/>
              <a:buNone/>
            </a:pPr>
            <a:endParaRPr sz="3200">
              <a:solidFill>
                <a:srgbClr val="204559"/>
              </a:solidFill>
              <a:latin typeface="David"/>
              <a:ea typeface="David"/>
              <a:cs typeface="David"/>
              <a:sym typeface="David"/>
            </a:endParaRPr>
          </a:p>
          <a:p>
            <a:pPr marL="342900" marR="0" lvl="0" indent="-139700" algn="r" rtl="1">
              <a:spcBef>
                <a:spcPts val="640"/>
              </a:spcBef>
              <a:spcAft>
                <a:spcPts val="0"/>
              </a:spcAft>
              <a:buClr>
                <a:schemeClr val="dk1"/>
              </a:buClr>
              <a:buSzPts val="3200"/>
              <a:buFont typeface="Arial"/>
              <a:buNone/>
            </a:pPr>
            <a:endParaRPr sz="3200">
              <a:solidFill>
                <a:srgbClr val="204559"/>
              </a:solidFill>
              <a:latin typeface="David"/>
              <a:ea typeface="David"/>
              <a:cs typeface="David"/>
              <a:sym typeface="David"/>
            </a:endParaRPr>
          </a:p>
          <a:p>
            <a:pPr marL="342900" marR="0" lvl="0" indent="-139700" algn="r" rtl="1">
              <a:spcBef>
                <a:spcPts val="640"/>
              </a:spcBef>
              <a:spcAft>
                <a:spcPts val="0"/>
              </a:spcAft>
              <a:buClr>
                <a:schemeClr val="dk1"/>
              </a:buClr>
              <a:buSzPts val="3200"/>
              <a:buFont typeface="Arial"/>
              <a:buNone/>
            </a:pPr>
            <a:endParaRPr sz="3200">
              <a:solidFill>
                <a:schemeClr val="dk1"/>
              </a:solidFill>
              <a:latin typeface="David"/>
              <a:ea typeface="David"/>
              <a:cs typeface="David"/>
              <a:sym typeface="David"/>
            </a:endParaRPr>
          </a:p>
          <a:p>
            <a:pPr marL="45720" marR="0" lvl="0" indent="0" algn="r" rtl="1">
              <a:spcBef>
                <a:spcPts val="640"/>
              </a:spcBef>
              <a:spcAft>
                <a:spcPts val="0"/>
              </a:spcAft>
              <a:buClr>
                <a:schemeClr val="accent2"/>
              </a:buClr>
              <a:buSzPts val="3200"/>
              <a:buFont typeface="Arial"/>
              <a:buNone/>
            </a:pPr>
            <a:endParaRPr sz="3200">
              <a:solidFill>
                <a:srgbClr val="204559"/>
              </a:solidFill>
              <a:latin typeface="David"/>
              <a:ea typeface="David"/>
              <a:cs typeface="David"/>
              <a:sym typeface="David"/>
            </a:endParaRPr>
          </a:p>
          <a:p>
            <a:pPr marL="45720" marR="0" lvl="0" indent="0" algn="r" rtl="1">
              <a:spcBef>
                <a:spcPts val="640"/>
              </a:spcBef>
              <a:spcAft>
                <a:spcPts val="0"/>
              </a:spcAft>
              <a:buClr>
                <a:schemeClr val="accent2"/>
              </a:buClr>
              <a:buSzPts val="3200"/>
              <a:buFont typeface="Arial"/>
              <a:buNone/>
            </a:pPr>
            <a:endParaRPr sz="3200">
              <a:solidFill>
                <a:srgbClr val="204559"/>
              </a:solidFill>
              <a:latin typeface="David"/>
              <a:ea typeface="David"/>
              <a:cs typeface="David"/>
              <a:sym typeface="David"/>
            </a:endParaRPr>
          </a:p>
        </p:txBody>
      </p:sp>
      <p:sp>
        <p:nvSpPr>
          <p:cNvPr id="179" name="Google Shape;179;p10"/>
          <p:cNvSpPr txBox="1"/>
          <p:nvPr/>
        </p:nvSpPr>
        <p:spPr>
          <a:xfrm>
            <a:off x="753533" y="258798"/>
            <a:ext cx="10515600" cy="2030603"/>
          </a:xfrm>
          <a:prstGeom prst="rect">
            <a:avLst/>
          </a:prstGeom>
          <a:noFill/>
          <a:ln>
            <a:noFill/>
          </a:ln>
        </p:spPr>
        <p:txBody>
          <a:bodyPr spcFirstLastPara="1" wrap="square" lIns="91425" tIns="45700" rIns="91425" bIns="45700" anchor="ctr" anchorCtr="0">
            <a:normAutofit/>
          </a:bodyPr>
          <a:lstStyle/>
          <a:p>
            <a:pPr marL="0" marR="0" lvl="0" indent="0" algn="ctr" rtl="1">
              <a:lnSpc>
                <a:spcPct val="70000"/>
              </a:lnSpc>
              <a:spcBef>
                <a:spcPts val="0"/>
              </a:spcBef>
              <a:spcAft>
                <a:spcPts val="0"/>
              </a:spcAft>
              <a:buClr>
                <a:srgbClr val="AB3C19"/>
              </a:buClr>
              <a:buSzPts val="4400"/>
              <a:buFont typeface="David"/>
              <a:buNone/>
            </a:pPr>
            <a:r>
              <a:rPr lang="x-none" sz="4400" b="1">
                <a:solidFill>
                  <a:srgbClr val="AB3C19"/>
                </a:solidFill>
                <a:latin typeface="David"/>
                <a:ea typeface="David"/>
                <a:cs typeface="David"/>
                <a:sym typeface="David"/>
              </a:rPr>
              <a:t>חיפוש אחר מודל הורות חלופי </a:t>
            </a:r>
            <a:br>
              <a:rPr lang="x-none" sz="4400">
                <a:solidFill>
                  <a:srgbClr val="AB3C19"/>
                </a:solidFill>
                <a:latin typeface="David"/>
                <a:ea typeface="David"/>
                <a:cs typeface="David"/>
                <a:sym typeface="David"/>
              </a:rPr>
            </a:br>
            <a:endParaRPr sz="4400">
              <a:solidFill>
                <a:srgbClr val="AB3C19"/>
              </a:solidFill>
              <a:latin typeface="David"/>
              <a:ea typeface="David"/>
              <a:cs typeface="David"/>
              <a:sym typeface="David"/>
            </a:endParaRPr>
          </a:p>
        </p:txBody>
      </p:sp>
    </p:spTree>
  </p:cSld>
  <p:clrMapOvr>
    <a:masterClrMapping/>
  </p:clrMapOvr>
</p:sld>
</file>

<file path=ppt/theme/theme1.xml><?xml version="1.0" encoding="utf-8"?>
<a:theme xmlns:a="http://schemas.openxmlformats.org/drawingml/2006/main" name="Office Theme">
  <a:themeElements>
    <a:clrScheme name="התאמה אישית 4">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3201</TotalTime>
  <Words>13760</Words>
  <Application>Microsoft Office PowerPoint</Application>
  <PresentationFormat>מסך רחב</PresentationFormat>
  <Paragraphs>660</Paragraphs>
  <Slides>45</Slides>
  <Notes>45</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45</vt:i4>
      </vt:variant>
    </vt:vector>
  </HeadingPairs>
  <TitlesOfParts>
    <vt:vector size="52" baseType="lpstr">
      <vt:lpstr>Arial</vt:lpstr>
      <vt:lpstr>David Libre</vt:lpstr>
      <vt:lpstr>Tahoma</vt:lpstr>
      <vt:lpstr>David</vt:lpstr>
      <vt:lpstr>Calibri</vt:lpstr>
      <vt:lpstr>Noto Sans Symbols</vt:lpstr>
      <vt:lpstr>Office Theme</vt:lpstr>
      <vt:lpstr>מצגת של PowerPoint‏</vt:lpstr>
      <vt:lpstr>מצגת של PowerPoint‏</vt:lpstr>
      <vt:lpstr>נושאי המפגש </vt:lpstr>
      <vt:lpstr> </vt:lpstr>
      <vt:lpstr>מצגת של PowerPoint‏</vt:lpstr>
      <vt:lpstr>מצגת של PowerPoint‏</vt:lpstr>
      <vt:lpstr>תמורות בהורות </vt:lpstr>
      <vt:lpstr>נקודת ההתחלה- הורות 'דגם אב'  </vt:lpstr>
      <vt:lpstr>מצגת של PowerPoint‏</vt:lpstr>
      <vt:lpstr> </vt:lpstr>
      <vt:lpstr>סיבוכים בשדה היחסים  </vt:lpstr>
      <vt:lpstr>מצגת של PowerPoint‏</vt:lpstr>
      <vt:lpstr>  </vt:lpstr>
      <vt:lpstr>צפייה משותפת</vt:lpstr>
      <vt:lpstr>מודל החסך הרגשי</vt:lpstr>
      <vt:lpstr>שיבוש מודל החסך הרגשי</vt:lpstr>
      <vt:lpstr>     תרגיל התבוננות</vt:lpstr>
      <vt:lpstr>מצגת של PowerPoint‏</vt:lpstr>
      <vt:lpstr>צפייה משותפת</vt:lpstr>
      <vt:lpstr>המשגת הבעיה</vt:lpstr>
      <vt:lpstr>מצגת של PowerPoint‏</vt:lpstr>
      <vt:lpstr>מצגת של PowerPoint‏</vt:lpstr>
      <vt:lpstr>מה גרם להצפה?</vt:lpstr>
      <vt:lpstr>מצגת של PowerPoint‏</vt:lpstr>
      <vt:lpstr>מצגת של PowerPoint‏</vt:lpstr>
      <vt:lpstr>סביבה מתירה</vt:lpstr>
      <vt:lpstr>נקודת המבט של איכה על התפתחות פסיכופתולוגיה</vt:lpstr>
      <vt:lpstr>באַיֶּכָּה נשאל: </vt:lpstr>
      <vt:lpstr>מצגת של PowerPoint‏</vt:lpstr>
      <vt:lpstr>מצגת של PowerPoint‏</vt:lpstr>
      <vt:lpstr>מצגת של PowerPoint‏</vt:lpstr>
      <vt:lpstr>הכרה הדדית  </vt:lpstr>
      <vt:lpstr>הכרה הדדית</vt:lpstr>
      <vt:lpstr>מצגת של PowerPoint‏</vt:lpstr>
      <vt:lpstr>מצגת של PowerPoint‏</vt:lpstr>
      <vt:lpstr>מצגת של PowerPoint‏</vt:lpstr>
      <vt:lpstr>תרגיל בקבוצות</vt:lpstr>
      <vt:lpstr>מצגת של PowerPoint‏</vt:lpstr>
      <vt:lpstr>מצגת של PowerPoint‏</vt:lpstr>
      <vt:lpstr>מצגת של PowerPoint‏</vt:lpstr>
      <vt:lpstr>מצגת של PowerPoint‏</vt:lpstr>
      <vt:lpstr>מצגת של PowerPoint‏</vt:lpstr>
      <vt:lpstr>מושגים אליהם התייחסנו:</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Claudia Lang</dc:creator>
  <cp:lastModifiedBy>דורית בן יוסף</cp:lastModifiedBy>
  <cp:revision>54</cp:revision>
  <dcterms:created xsi:type="dcterms:W3CDTF">2019-12-08T09:52:52Z</dcterms:created>
  <dcterms:modified xsi:type="dcterms:W3CDTF">2020-10-19T05:39:32Z</dcterms:modified>
</cp:coreProperties>
</file>