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256" r:id="rId2"/>
    <p:sldId id="262" r:id="rId3"/>
    <p:sldId id="263" r:id="rId4"/>
    <p:sldId id="260" r:id="rId5"/>
    <p:sldId id="259" r:id="rId6"/>
    <p:sldId id="257" r:id="rId7"/>
    <p:sldId id="267" r:id="rId8"/>
    <p:sldId id="266" r:id="rId9"/>
    <p:sldId id="265" r:id="rId10"/>
    <p:sldId id="261" r:id="rId11"/>
    <p:sldId id="269" r:id="rId12"/>
  </p:sldIdLst>
  <p:sldSz cx="12192000" cy="6858000"/>
  <p:notesSz cx="6888163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57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FF"/>
    <a:srgbClr val="E0EAFF"/>
    <a:srgbClr val="FA9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65754-9CEE-4919-8BDD-DE1E84354F1E}" v="76" dt="2020-10-31T17:32:29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504"/>
        <p:guide pos="57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3" y="0"/>
            <a:ext cx="2984870" cy="502835"/>
          </a:xfrm>
          <a:prstGeom prst="rect">
            <a:avLst/>
          </a:prstGeom>
        </p:spPr>
        <p:txBody>
          <a:bodyPr vert="horz" lIns="96616" tIns="48308" rIns="96616" bIns="48308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4870" cy="502835"/>
          </a:xfrm>
          <a:prstGeom prst="rect">
            <a:avLst/>
          </a:prstGeom>
        </p:spPr>
        <p:txBody>
          <a:bodyPr vert="horz" lIns="96616" tIns="48308" rIns="96616" bIns="48308" rtlCol="1"/>
          <a:lstStyle>
            <a:lvl1pPr algn="l">
              <a:defRPr sz="1300"/>
            </a:lvl1pPr>
          </a:lstStyle>
          <a:p>
            <a:fld id="{2BE38BDF-189D-4C34-ADAB-04B3B2B3899B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16" tIns="48308" rIns="96616" bIns="48308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3" y="9519055"/>
            <a:ext cx="2984870" cy="502833"/>
          </a:xfrm>
          <a:prstGeom prst="rect">
            <a:avLst/>
          </a:prstGeom>
        </p:spPr>
        <p:txBody>
          <a:bodyPr vert="horz" lIns="96616" tIns="48308" rIns="96616" bIns="48308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6" y="9519055"/>
            <a:ext cx="2984870" cy="502833"/>
          </a:xfrm>
          <a:prstGeom prst="rect">
            <a:avLst/>
          </a:prstGeom>
        </p:spPr>
        <p:txBody>
          <a:bodyPr vert="horz" lIns="96616" tIns="48308" rIns="96616" bIns="48308" rtlCol="1" anchor="b"/>
          <a:lstStyle>
            <a:lvl1pPr algn="l">
              <a:defRPr sz="1300"/>
            </a:lvl1pPr>
          </a:lstStyle>
          <a:p>
            <a:fld id="{32DB3185-CA56-455C-B25F-3A692F8D8B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24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הצגה עצמית. 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התקווה למפגש פנים אל פנים .. כמורה, יש רצון לקשר אישי במהלך הלימוד, מתארת לעצמי שללמוד מול מסך במיוחד </a:t>
            </a:r>
            <a:r>
              <a:rPr lang="he-IL" dirty="0" err="1"/>
              <a:t>כשלא</a:t>
            </a:r>
            <a:r>
              <a:rPr lang="he-IL" dirty="0"/>
              <a:t> מעט ממפגשי העבודה נעשים דרכו.. יוצר</a:t>
            </a:r>
            <a:r>
              <a:rPr lang="he-IL" baseline="0" dirty="0"/>
              <a:t> </a:t>
            </a:r>
            <a:r>
              <a:rPr lang="he-IL" dirty="0"/>
              <a:t>אתגר לריכוז, לחיבור הרגשי, לתחושה של הדבר מקרוב.. 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חשיבות</a:t>
            </a:r>
            <a:r>
              <a:rPr lang="he-IL" baseline="0" dirty="0"/>
              <a:t> להתבוננות העצמית, בקורסי ההכשרה של איכה, בדרך כלל חלק מהלימוד הוא קבוצת הורים- עבודה על עצמנו כהורים. פה ננסה לשלב הזמנות אליכם להתבונן פנימה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זו גם דרך לומר שמדובר בקורס מבוא, לא בהכשרה להיות מטפל איכה. לכך נדרש לימוד נוסף.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מבנה הקורס-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כמה מורים- קלאודיה, לילך, ריה, איתן ורונית. רונית תהיה המורה שתלווה אתכם לאורך כל המפגשים, תעביר את ההרצאה השלישית בכל יום לימוד. מזכירה את אמנת מפרשים- חיבור עם מצלמה, פרטיות המידע,  נוכחות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85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60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2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87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41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57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29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40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77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78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לידתה של השיטה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תמורות בהורות והסתבכות הקשר הורה-ילד כנקודת מוצא להבנת הגישה </a:t>
            </a:r>
            <a:endParaRPr/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מבט אקולוגי-אינטרסובייקטיבי על קשיים של ילדים ועל קשיים ביחסי הורים-ילדים</a:t>
            </a:r>
            <a:endParaRPr/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alibri"/>
              <a:buAutoNum type="arabicPeriod"/>
            </a:pPr>
            <a:r>
              <a:rPr lang="x-none">
                <a:solidFill>
                  <a:srgbClr val="1E4E79"/>
                </a:solidFill>
              </a:rPr>
              <a:t>הכרה הדדית, מתן כיוון, חירות, אחריות ויחס מכבד כעקרונות מנחים של קשר מגדל. </a:t>
            </a:r>
            <a:endParaRPr/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514350" lvl="0" indent="-4381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E4E79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להתייחס לכך שהבנת הסיבוך משמעותית כיוון שהיא משרטטת את הדרך להחלץ מסיבוך, לתת לו מענה, שזה מה שטיפול איכה למעשה עושה/מציע.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1596" y="9519055"/>
            <a:ext cx="2984870" cy="50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39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96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33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15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1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6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87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15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87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6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14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756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79" y="5898776"/>
            <a:ext cx="1916826" cy="84801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599756" y="4106353"/>
            <a:ext cx="8383588" cy="234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559"/>
              </a:buClr>
              <a:buSzPts val="2400"/>
              <a:buNone/>
            </a:pPr>
            <a:r>
              <a:rPr lang="he-IL" sz="3600" b="1" dirty="0">
                <a:solidFill>
                  <a:srgbClr val="204559"/>
                </a:solidFill>
                <a:latin typeface="David"/>
                <a:ea typeface="David"/>
                <a:cs typeface="+mn-cs"/>
                <a:sym typeface="David"/>
              </a:rPr>
              <a:t>ג'סיקה בנג'מין והגישה האינטר-סובייקטיבית </a:t>
            </a: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559"/>
              </a:buClr>
              <a:buSzPts val="2400"/>
              <a:buNone/>
            </a:pPr>
            <a:endParaRPr lang="he-IL" sz="3600" b="1" dirty="0">
              <a:solidFill>
                <a:srgbClr val="204559"/>
              </a:solidFill>
              <a:latin typeface="David"/>
              <a:ea typeface="David"/>
              <a:cs typeface="+mn-cs"/>
              <a:sym typeface="David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559"/>
              </a:buClr>
              <a:buSzPts val="2400"/>
              <a:buNone/>
            </a:pPr>
            <a:r>
              <a:rPr lang="he-IL" b="1" dirty="0">
                <a:solidFill>
                  <a:srgbClr val="204559"/>
                </a:solidFill>
                <a:latin typeface="David"/>
                <a:ea typeface="David"/>
                <a:cs typeface="+mn-cs"/>
                <a:sym typeface="David"/>
              </a:rPr>
              <a:t>ריה פרוסט</a:t>
            </a: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559"/>
              </a:buClr>
              <a:buSzPts val="2400"/>
              <a:buNone/>
            </a:pPr>
            <a:r>
              <a:rPr lang="he-IL" b="1" dirty="0">
                <a:solidFill>
                  <a:srgbClr val="204559"/>
                </a:solidFill>
                <a:latin typeface="David"/>
                <a:ea typeface="David"/>
                <a:cs typeface="+mn-cs"/>
                <a:sym typeface="David"/>
              </a:rPr>
              <a:t>פסיכולוגית קלינית, פסיכואנליטיקאית</a:t>
            </a:r>
            <a:endParaRPr b="1" dirty="0">
              <a:cs typeface="+mn-cs"/>
            </a:endParaRPr>
          </a:p>
          <a:p>
            <a:pPr marL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rgbClr val="204559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rgbClr val="204559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ctr" rtl="1">
              <a:spcBef>
                <a:spcPts val="640"/>
              </a:spcBef>
              <a:spcAft>
                <a:spcPts val="0"/>
              </a:spcAft>
              <a:buClr>
                <a:srgbClr val="204559"/>
              </a:buClr>
              <a:buSzPts val="3200"/>
              <a:buNone/>
            </a:pPr>
            <a:r>
              <a:rPr lang="x-none" dirty="0">
                <a:solidFill>
                  <a:srgbClr val="204559"/>
                </a:solidFill>
                <a:latin typeface="David"/>
                <a:ea typeface="David"/>
                <a:cs typeface="David"/>
                <a:sym typeface="David"/>
              </a:rPr>
              <a:t> </a:t>
            </a:r>
            <a:endParaRPr dirty="0"/>
          </a:p>
          <a:p>
            <a:pPr marL="0" lvl="0" indent="0" algn="ctr" rtl="1">
              <a:spcBef>
                <a:spcPts val="640"/>
              </a:spcBef>
              <a:spcAft>
                <a:spcPts val="0"/>
              </a:spcAft>
              <a:buClr>
                <a:srgbClr val="204559"/>
              </a:buClr>
              <a:buSzPts val="3200"/>
              <a:buNone/>
            </a:pPr>
            <a:r>
              <a:rPr lang="x-none" dirty="0">
                <a:solidFill>
                  <a:srgbClr val="204559"/>
                </a:solidFill>
              </a:rPr>
              <a:t> </a:t>
            </a:r>
            <a:r>
              <a:rPr lang="x-none" dirty="0">
                <a:solidFill>
                  <a:srgbClr val="204559"/>
                </a:solidFill>
                <a:latin typeface="David"/>
                <a:ea typeface="David"/>
                <a:cs typeface="David"/>
                <a:sym typeface="David"/>
              </a:rPr>
              <a:t>  </a:t>
            </a:r>
            <a:br>
              <a:rPr lang="x-none" dirty="0">
                <a:solidFill>
                  <a:srgbClr val="204559"/>
                </a:solidFill>
                <a:latin typeface="David"/>
                <a:ea typeface="David"/>
                <a:cs typeface="David"/>
                <a:sym typeface="David"/>
              </a:rPr>
            </a:br>
            <a:endParaRPr dirty="0">
              <a:solidFill>
                <a:srgbClr val="204559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41019" y="270456"/>
            <a:ext cx="8501063" cy="331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050"/>
              <a:buFont typeface="David"/>
              <a:buNone/>
              <a:tabLst/>
              <a:defRPr/>
            </a:pPr>
            <a:r>
              <a:rPr kumimoji="0" lang="x-none" sz="4050" b="1" i="0" u="none" strike="noStrike" kern="0" cap="none" spc="0" normalizeH="0" baseline="0" noProof="0" dirty="0">
                <a:ln>
                  <a:noFill/>
                </a:ln>
                <a:solidFill>
                  <a:srgbClr val="204559"/>
                </a:solidFill>
                <a:effectLst/>
                <a:uLnTx/>
                <a:uFillTx/>
                <a:latin typeface="David"/>
                <a:ea typeface="David"/>
                <a:sym typeface="David"/>
              </a:rPr>
              <a:t>אַיֶּכָּה-הקשר המגדל</a:t>
            </a:r>
            <a:endParaRPr kumimoji="0" lang="he-IL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204559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04559"/>
              </a:buClr>
              <a:buSzPts val="3600"/>
              <a:buFont typeface="David"/>
              <a:buNone/>
              <a:tabLst/>
              <a:defRPr/>
            </a:pPr>
            <a:r>
              <a:rPr kumimoji="0" 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204559"/>
                </a:solidFill>
                <a:effectLst/>
                <a:uLnTx/>
                <a:uFillTx/>
                <a:latin typeface="David"/>
                <a:ea typeface="David"/>
                <a:sym typeface="David"/>
              </a:rPr>
              <a:t>קורס מבוא במכון מפרשים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04559"/>
              </a:solidFill>
              <a:effectLst/>
              <a:uLnTx/>
              <a:uFillTx/>
              <a:latin typeface="David"/>
              <a:ea typeface="David"/>
              <a:sym typeface="David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04559"/>
              </a:solidFill>
              <a:effectLst/>
              <a:uLnTx/>
              <a:uFillTx/>
              <a:latin typeface="David"/>
              <a:ea typeface="David"/>
              <a:sym typeface="David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04559"/>
              </a:buClr>
              <a:buSzPts val="3600"/>
              <a:buFont typeface="David"/>
              <a:buNone/>
              <a:tabLst/>
              <a:defRPr/>
            </a:pPr>
            <a:r>
              <a:rPr kumimoji="0" 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204559"/>
                </a:solidFill>
                <a:effectLst/>
                <a:uLnTx/>
                <a:uFillTx/>
                <a:latin typeface="David"/>
                <a:ea typeface="David"/>
                <a:sym typeface="David"/>
              </a:rPr>
              <a:t>מפגש 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204559"/>
                </a:solidFill>
                <a:effectLst/>
                <a:uLnTx/>
                <a:uFillTx/>
                <a:latin typeface="David"/>
                <a:ea typeface="David"/>
                <a:sym typeface="David"/>
              </a:rPr>
              <a:t>רביעי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04559"/>
              </a:solidFill>
              <a:effectLst/>
              <a:uLnTx/>
              <a:uFillTx/>
              <a:latin typeface="David"/>
              <a:ea typeface="David"/>
              <a:sym typeface="David"/>
            </a:endParaRPr>
          </a:p>
        </p:txBody>
      </p:sp>
      <p:cxnSp>
        <p:nvCxnSpPr>
          <p:cNvPr id="92" name="Google Shape;92;p1"/>
          <p:cNvCxnSpPr/>
          <p:nvPr/>
        </p:nvCxnSpPr>
        <p:spPr>
          <a:xfrm>
            <a:off x="1842418" y="3940302"/>
            <a:ext cx="6334062" cy="0"/>
          </a:xfrm>
          <a:prstGeom prst="straightConnector1">
            <a:avLst/>
          </a:prstGeom>
          <a:noFill/>
          <a:ln w="10000" cap="flat" cmpd="sng">
            <a:solidFill>
              <a:srgbClr val="2045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"/>
          <p:cNvCxnSpPr>
            <a:cxnSpLocks/>
          </p:cNvCxnSpPr>
          <p:nvPr/>
        </p:nvCxnSpPr>
        <p:spPr>
          <a:xfrm flipH="1">
            <a:off x="9032875" y="0"/>
            <a:ext cx="9207" cy="68580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l="18367" t="18534" r="25628"/>
          <a:stretch/>
        </p:blipFill>
        <p:spPr>
          <a:xfrm>
            <a:off x="9060171" y="0"/>
            <a:ext cx="3159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/>
                <a:ea typeface="David"/>
                <a:cs typeface="+mn-cs"/>
                <a:sym typeface="David"/>
              </a:rPr>
              <a:t>השילוב בין אייכה לגישה האינטר-סובייקטיבית</a:t>
            </a:r>
            <a:endParaRPr b="1" dirty="0">
              <a:solidFill>
                <a:schemeClr val="accent1">
                  <a:lumMod val="75000"/>
                </a:schemeClr>
              </a:solidFill>
              <a:latin typeface="David"/>
              <a:ea typeface="David"/>
              <a:cs typeface="+mn-cs"/>
              <a:sym typeface="David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1303867"/>
            <a:ext cx="10500852" cy="513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גישת אייכה עוזרת ליישב את השיבושים בדיאדת הורה-ילד על מנת לאפשר קשר מגדל ואיזון בריא בין העצמי והאחר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אייכה עסוקה בלתקשר גם במצבים של פער, כלומר גם במצבים של חוסר איזון בהכרה ההדדית – תוך שמירה על החופש הן של ההורה והן של הילד: בלי לבטל ובלי להתבטל. בלי לתקוף ובלי להימחק.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dirty="0">
              <a:latin typeface="+mj-lt"/>
              <a:cs typeface="+mn-cs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Balance Scale Red Man Jastice Concept Stock Illustration - Illustration of  judgment, idea: 90919605">
            <a:extLst>
              <a:ext uri="{FF2B5EF4-FFF2-40B4-BE49-F238E27FC236}">
                <a16:creationId xmlns:a16="http://schemas.microsoft.com/office/drawing/2014/main" id="{EDA953D2-7C3E-4179-8542-AB9A67D3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98" y="4932860"/>
            <a:ext cx="2405924" cy="20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9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/>
                <a:ea typeface="David"/>
                <a:cs typeface="+mn-cs"/>
                <a:sym typeface="David"/>
              </a:rPr>
              <a:t>תרגיל קבוצתי</a:t>
            </a:r>
            <a:endParaRPr b="1" dirty="0">
              <a:solidFill>
                <a:schemeClr val="accent1">
                  <a:lumMod val="75000"/>
                </a:schemeClr>
              </a:solidFill>
              <a:latin typeface="David"/>
              <a:ea typeface="David"/>
              <a:cs typeface="+mn-cs"/>
              <a:sym typeface="David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1303867"/>
            <a:ext cx="10500852" cy="513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dirty="0">
                <a:latin typeface="+mj-lt"/>
                <a:cs typeface="+mn-cs"/>
              </a:rPr>
              <a:t>תחשבו על מצב </a:t>
            </a:r>
            <a:r>
              <a:rPr lang="he-IL" b="1" u="sng" dirty="0">
                <a:latin typeface="+mj-lt"/>
                <a:cs typeface="+mn-cs"/>
              </a:rPr>
              <a:t>מורכב ולא ברור</a:t>
            </a:r>
            <a:r>
              <a:rPr lang="he-IL" b="1" dirty="0">
                <a:latin typeface="+mj-lt"/>
                <a:cs typeface="+mn-cs"/>
              </a:rPr>
              <a:t> </a:t>
            </a:r>
            <a:r>
              <a:rPr lang="he-IL" dirty="0">
                <a:latin typeface="+mj-lt"/>
                <a:cs typeface="+mn-cs"/>
              </a:rPr>
              <a:t>בקשר עם אחד ההורים או אחד הילדים שלכם, ותנסו לזהות: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AutoNum type="arabicPeriod"/>
            </a:pPr>
            <a:r>
              <a:rPr lang="he-IL" dirty="0">
                <a:latin typeface="+mj-lt"/>
                <a:cs typeface="+mn-cs"/>
              </a:rPr>
              <a:t>מה סוג השיבוש באיזון</a:t>
            </a:r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AutoNum type="arabicPeriod"/>
            </a:pPr>
            <a:r>
              <a:rPr lang="he-IL" dirty="0">
                <a:latin typeface="+mj-lt"/>
                <a:cs typeface="+mn-cs"/>
              </a:rPr>
              <a:t>מה ההשפעה על ההורה, הילד והקשר</a:t>
            </a:r>
          </a:p>
          <a:p>
            <a:pPr marL="514350" lvl="0" indent="-51435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AutoNum type="arabicPeriod"/>
            </a:pPr>
            <a:r>
              <a:rPr lang="he-IL" dirty="0">
                <a:latin typeface="+mj-lt"/>
                <a:cs typeface="+mn-cs"/>
              </a:rPr>
              <a:t>מה היה הקושי של כל </a:t>
            </a:r>
            <a:r>
              <a:rPr lang="he-IL">
                <a:latin typeface="+mj-lt"/>
                <a:cs typeface="+mn-cs"/>
              </a:rPr>
              <a:t>אחד ביחסי ההכרה </a:t>
            </a:r>
            <a:r>
              <a:rPr lang="he-IL" dirty="0">
                <a:latin typeface="+mj-lt"/>
                <a:cs typeface="+mn-cs"/>
              </a:rPr>
              <a:t>ההדדית</a:t>
            </a: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32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685801"/>
            <a:ext cx="10500852" cy="574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dirty="0">
                <a:latin typeface="+mj-lt"/>
                <a:cs typeface="+mn-cs"/>
              </a:rPr>
              <a:t>"הפסיכואנליזה עוסקת גם בכבלים שהם פנימיים ובין אישיים. היא תהליך שמטפח לכידות העצמי וקשרים עם החוץ.</a:t>
            </a:r>
            <a:endParaRPr lang="en-US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dirty="0">
                <a:latin typeface="+mj-lt"/>
                <a:cs typeface="+mn-cs"/>
              </a:rPr>
              <a:t>אדם הוא חופשי אם החלקים הפנימיים שלו נמצאים ביחס זה לזה, ובאותה עת, האדם כולו נמצא ביחס עם אנשים אחרים, עם העולם. הכבלים הכובלים הם ההתקשרות והגורם המשחרר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dirty="0">
                <a:latin typeface="+mj-lt"/>
                <a:cs typeface="+mn-cs"/>
              </a:rPr>
              <a:t> הוא הקיום בקשר"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>
                <a:latin typeface="+mj-lt"/>
                <a:cs typeface="+mn-cs"/>
              </a:rPr>
              <a:t>"The chain that imprisons is attachment,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>
                <a:latin typeface="+mj-lt"/>
                <a:cs typeface="+mn-cs"/>
              </a:rPr>
              <a:t>the agent that frees is relating”.</a:t>
            </a: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מאת </a:t>
            </a:r>
            <a:r>
              <a:rPr lang="he-IL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נוויל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he-IL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סימנגטון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3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/>
                <a:ea typeface="David"/>
                <a:cs typeface="+mn-cs"/>
                <a:sym typeface="David"/>
              </a:rPr>
              <a:t>ג'סיקה בנג'מין - התפתחות הילד ממבט </a:t>
            </a:r>
            <a:r>
              <a:rPr lang="he-IL" b="1" dirty="0" err="1">
                <a:solidFill>
                  <a:schemeClr val="accent1">
                    <a:lumMod val="75000"/>
                  </a:schemeClr>
                </a:solidFill>
                <a:latin typeface="David"/>
                <a:ea typeface="David"/>
                <a:cs typeface="+mn-cs"/>
                <a:sym typeface="David"/>
              </a:rPr>
              <a:t>אינטרסוביקטיבי</a:t>
            </a:r>
            <a:endParaRPr b="1" dirty="0">
              <a:solidFill>
                <a:schemeClr val="accent1">
                  <a:lumMod val="75000"/>
                </a:schemeClr>
              </a:solidFill>
              <a:latin typeface="David"/>
              <a:ea typeface="David"/>
              <a:cs typeface="+mn-cs"/>
              <a:sym typeface="David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1907965"/>
            <a:ext cx="1050085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במוקד ההרצאה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he-IL" dirty="0">
                <a:latin typeface="+mj-lt"/>
                <a:cs typeface="+mn-cs"/>
              </a:rPr>
              <a:t>- התפיסה האינטר-סובייקטיבית של ג'סיקה בנג'מין מתמקדת בהתפתחות המוקדמת של העצמי ביחס לאחר.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מושגים</a:t>
            </a:r>
            <a:r>
              <a:rPr lang="he-IL" dirty="0">
                <a:latin typeface="+mj-lt"/>
                <a:cs typeface="+mn-cs"/>
              </a:rPr>
              <a:t> – הכרה, הדדיות, פרדוקס ההכרה, דפוסים של חוסר איזון בין הילד להורה.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בראייתה</a:t>
            </a:r>
            <a:r>
              <a:rPr lang="he-IL" dirty="0">
                <a:latin typeface="+mj-lt"/>
                <a:cs typeface="+mn-cs"/>
              </a:rPr>
              <a:t> – התיאוריות הפסיכואנליטית העוסקות בדינמיקה תוך נפשית של האדם ואלה העוסקות ביחסים האינטר-סובייקטיביים אינם מנוגדות אלה משלימות זו את זו.</a:t>
            </a: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16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56253" y="638532"/>
            <a:ext cx="1109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marR="0" lvl="0" indent="-342900" defTabSz="914400" rtl="1" eaLnBrk="1" fontAlgn="auto" latinLnBrk="0" hangingPunct="1">
              <a:lnSpc>
                <a:spcPct val="107000"/>
              </a:lnSpc>
              <a:spcBef>
                <a:spcPts val="360"/>
              </a:spcBef>
              <a:spcAft>
                <a:spcPts val="800"/>
              </a:spcAft>
              <a:tabLst/>
              <a:defRPr/>
            </a:pPr>
            <a:r>
              <a:rPr kumimoji="0" lang="he-IL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תיאור ראשית הקשר ממבט של האם וממבט של הילד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</a:br>
            <a:endParaRPr dirty="0">
              <a:solidFill>
                <a:schemeClr val="accent2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1907965"/>
            <a:ext cx="1050085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האם כסובייקט – תהליך ההכרות עם התינוק: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האם מגלה סקרנות ומחפשת סימני הכרות ושייכות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צרכי האם להכרה בהיותה אמא מיטיבה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ה"תלות" של האם בתינוק מעבר לתלות הברור של התינוק באם, מהווים את היסודות לחשיבה האינטר-סובייקטיבית.</a:t>
            </a: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06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1261533"/>
            <a:ext cx="10500852" cy="517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חווית התינוק – תהליכים המשפיעים על התפתחותו:</a:t>
            </a:r>
          </a:p>
          <a:p>
            <a:pPr marL="0" indent="0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endParaRPr lang="he-IL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האם חווה את התינוק הן כשלה והן כישות עצמאית.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dirty="0"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חווית התינוק את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סביבתו</a:t>
            </a:r>
            <a:r>
              <a:rPr lang="he-IL" dirty="0">
                <a:latin typeface="+mj-lt"/>
                <a:cs typeface="+mn-cs"/>
              </a:rPr>
              <a:t> ובהמשך את חווית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העצמי שלו </a:t>
            </a:r>
            <a:r>
              <a:rPr lang="he-IL" dirty="0">
                <a:latin typeface="+mj-lt"/>
                <a:cs typeface="+mn-cs"/>
              </a:rPr>
              <a:t>מתפתחת בתוך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סביבה</a:t>
            </a:r>
            <a:r>
              <a:rPr lang="he-IL" dirty="0">
                <a:latin typeface="+mj-lt"/>
                <a:cs typeface="+mn-cs"/>
              </a:rPr>
              <a:t> שכוללת את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החוויה הסובייקטיבית של </a:t>
            </a:r>
            <a:r>
              <a:rPr lang="he-IL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אמו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ביחס אליו.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b="1" dirty="0">
                <a:solidFill>
                  <a:schemeClr val="tx1"/>
                </a:solidFill>
                <a:latin typeface="+mj-lt"/>
                <a:cs typeface="+mn-cs"/>
              </a:rPr>
              <a:t>תהליך ההתקשרות כולל יחסי גומלין המתפתחים</a:t>
            </a:r>
            <a:r>
              <a:rPr lang="he-IL" b="1" dirty="0">
                <a:solidFill>
                  <a:srgbClr val="C00000"/>
                </a:solidFill>
                <a:latin typeface="+mj-lt"/>
                <a:cs typeface="+mn-cs"/>
              </a:rPr>
              <a:t> בין שני סובייקטים.</a:t>
            </a:r>
            <a:endParaRPr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Research reveals importance of early parent-child relations in emotional  development">
            <a:extLst>
              <a:ext uri="{FF2B5EF4-FFF2-40B4-BE49-F238E27FC236}">
                <a16:creationId xmlns:a16="http://schemas.microsoft.com/office/drawing/2014/main" id="{586B1C7B-850B-4DCF-AA55-89A0FF3FB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2" y="775853"/>
            <a:ext cx="2257136" cy="18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5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/>
                <a:ea typeface="David"/>
                <a:cs typeface="+mn-cs"/>
                <a:sym typeface="David"/>
              </a:rPr>
              <a:t>התפתחות העצמי של התינוק</a:t>
            </a:r>
            <a:endParaRPr b="1" dirty="0">
              <a:solidFill>
                <a:schemeClr val="accent1">
                  <a:lumMod val="75000"/>
                </a:schemeClr>
              </a:solidFill>
              <a:latin typeface="David"/>
              <a:ea typeface="David"/>
              <a:cs typeface="+mn-cs"/>
              <a:sym typeface="David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999067"/>
            <a:ext cx="10500852" cy="543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בתיאוריות יחסי אובייקט הגישה הרווחת מתמקדת בהפנמה של חוויה מיטיבה מסביבתו.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בגישה האינטר-סובייקטיבית העצמי מתפתח דרך הצורך של התינוק בהכרה בהקשר של יחסים עם סובייקט אחר.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dirty="0"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ההתפתחות כוללת מרכיבים של הכרזה (</a:t>
            </a:r>
            <a:r>
              <a:rPr lang="en-US" dirty="0">
                <a:latin typeface="+mj-lt"/>
                <a:cs typeface="+mn-cs"/>
              </a:rPr>
              <a:t>assertion</a:t>
            </a:r>
            <a:r>
              <a:rPr lang="he-IL" dirty="0">
                <a:latin typeface="+mj-lt"/>
                <a:cs typeface="+mn-cs"/>
              </a:rPr>
              <a:t>) והכרה (</a:t>
            </a:r>
            <a:r>
              <a:rPr lang="en-US" dirty="0">
                <a:latin typeface="+mj-lt"/>
                <a:cs typeface="+mn-cs"/>
              </a:rPr>
              <a:t>recognition</a:t>
            </a:r>
            <a:r>
              <a:rPr lang="he-IL" dirty="0">
                <a:latin typeface="+mj-lt"/>
                <a:cs typeface="+mn-cs"/>
              </a:rPr>
              <a:t>). 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הכרזה: </a:t>
            </a:r>
            <a:r>
              <a:rPr lang="he-IL" dirty="0">
                <a:latin typeface="+mj-lt"/>
                <a:cs typeface="+mn-cs"/>
              </a:rPr>
              <a:t>כולל יכולתו לפעול על העולם הפיסי או על אחרים.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הכרה: </a:t>
            </a:r>
            <a:r>
              <a:rPr lang="he-IL" dirty="0">
                <a:latin typeface="+mj-lt"/>
                <a:cs typeface="+mn-cs"/>
              </a:rPr>
              <a:t>תגובת האחר הנותנת הד ואישור. </a:t>
            </a:r>
            <a:endParaRPr dirty="0">
              <a:latin typeface="+mj-lt"/>
              <a:cs typeface="+mn-cs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/>
                <a:ea typeface="David"/>
                <a:cs typeface="+mn-cs"/>
                <a:sym typeface="David"/>
              </a:rPr>
              <a:t>הכרה והכרה הדדית</a:t>
            </a:r>
            <a:endParaRPr b="1" dirty="0">
              <a:solidFill>
                <a:schemeClr val="accent1">
                  <a:lumMod val="75000"/>
                </a:schemeClr>
              </a:solidFill>
              <a:latin typeface="David"/>
              <a:ea typeface="David"/>
              <a:cs typeface="+mn-cs"/>
              <a:sym typeface="David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1270000"/>
            <a:ext cx="10500852" cy="55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התינוק יחווה הכרה כאשר </a:t>
            </a:r>
            <a:r>
              <a:rPr lang="he-IL" dirty="0">
                <a:solidFill>
                  <a:schemeClr val="tx1"/>
                </a:solidFill>
                <a:latin typeface="+mj-lt"/>
                <a:cs typeface="+mn-cs"/>
              </a:rPr>
              <a:t>המקור נחווה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כאוטנטי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dirty="0"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אוטנטיות נחווית כאשר המקור אינו רק נספח של האגו של הילד, כלומר המקור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נפרד ממנו</a:t>
            </a:r>
            <a:r>
              <a:rPr lang="he-IL" dirty="0">
                <a:latin typeface="+mj-lt"/>
                <a:cs typeface="+mn-cs"/>
              </a:rPr>
              <a:t>, סוכן עצמאי. דוגמא: אמא שמחייכת בלי אבחנה – ללא מנעד ומגוון. 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dirty="0"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הכרה הדדית: </a:t>
            </a:r>
            <a:r>
              <a:rPr lang="he-IL" dirty="0">
                <a:solidFill>
                  <a:schemeClr val="tx1"/>
                </a:solidFill>
                <a:latin typeface="+mj-lt"/>
                <a:cs typeface="+mn-cs"/>
              </a:rPr>
              <a:t>הצורך להכיר באחר וגם לזכות בהכרתו.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r>
              <a:rPr lang="he-IL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he-IL" sz="2200" dirty="0">
                <a:solidFill>
                  <a:schemeClr val="tx1"/>
                </a:solidFill>
                <a:latin typeface="+mj-lt"/>
                <a:cs typeface="+mn-cs"/>
              </a:rPr>
              <a:t>התינוק עושה משהו</a:t>
            </a: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endParaRPr lang="he-IL" sz="22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r>
              <a:rPr lang="he-IL" sz="2200" dirty="0">
                <a:solidFill>
                  <a:schemeClr val="tx1"/>
                </a:solidFill>
                <a:latin typeface="+mj-lt"/>
                <a:cs typeface="+mn-cs"/>
              </a:rPr>
              <a:t>האם נותנת לזה הד מותאם</a:t>
            </a: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endParaRPr lang="he-IL" sz="22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r>
              <a:rPr lang="he-IL" sz="2200" dirty="0">
                <a:solidFill>
                  <a:schemeClr val="tx1"/>
                </a:solidFill>
                <a:latin typeface="+mj-lt"/>
                <a:cs typeface="+mn-cs"/>
              </a:rPr>
              <a:t>התינוק מקבל הכרה</a:t>
            </a: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endParaRPr lang="he-IL" sz="22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r>
              <a:rPr lang="he-IL" sz="2200" dirty="0">
                <a:solidFill>
                  <a:schemeClr val="tx1"/>
                </a:solidFill>
                <a:latin typeface="+mj-lt"/>
                <a:cs typeface="+mn-cs"/>
              </a:rPr>
              <a:t>התינוק מגיב</a:t>
            </a: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endParaRPr lang="he-IL" sz="22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r>
              <a:rPr lang="he-IL" sz="2200" dirty="0">
                <a:solidFill>
                  <a:schemeClr val="tx1"/>
                </a:solidFill>
                <a:latin typeface="+mj-lt"/>
                <a:cs typeface="+mn-cs"/>
              </a:rPr>
              <a:t>תגובתו נותנת אישור והכרה לאם</a:t>
            </a: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endParaRPr lang="he-IL" sz="22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 algn="ctr">
              <a:spcBef>
                <a:spcPts val="0"/>
              </a:spcBef>
              <a:buClr>
                <a:schemeClr val="accent6"/>
              </a:buClr>
              <a:buSzPts val="2800"/>
              <a:buNone/>
            </a:pPr>
            <a:r>
              <a:rPr lang="he-IL" sz="2200" dirty="0">
                <a:solidFill>
                  <a:schemeClr val="tx1"/>
                </a:solidFill>
                <a:latin typeface="+mj-lt"/>
                <a:cs typeface="+mn-cs"/>
              </a:rPr>
              <a:t>כך מתאפשר המשך הרצף של האינטראקציה תוך הכרה הדדית</a:t>
            </a:r>
          </a:p>
          <a:p>
            <a:pPr indent="-457200" algn="ctr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sz="2200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dirty="0">
              <a:latin typeface="+mj-lt"/>
              <a:cs typeface="+mn-cs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09903B63-C948-4845-94AB-7C36FE661DB4}"/>
              </a:ext>
            </a:extLst>
          </p:cNvPr>
          <p:cNvCxnSpPr>
            <a:cxnSpLocks/>
          </p:cNvCxnSpPr>
          <p:nvPr/>
        </p:nvCxnSpPr>
        <p:spPr>
          <a:xfrm>
            <a:off x="6096000" y="4250267"/>
            <a:ext cx="0" cy="26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86719129-9C39-42F9-83D0-E0CEEA2D5A22}"/>
              </a:ext>
            </a:extLst>
          </p:cNvPr>
          <p:cNvCxnSpPr>
            <a:cxnSpLocks/>
          </p:cNvCxnSpPr>
          <p:nvPr/>
        </p:nvCxnSpPr>
        <p:spPr>
          <a:xfrm>
            <a:off x="6096000" y="4732867"/>
            <a:ext cx="0" cy="26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84C86F9D-126A-4AA3-AD15-DF2BADE3BB53}"/>
              </a:ext>
            </a:extLst>
          </p:cNvPr>
          <p:cNvCxnSpPr>
            <a:cxnSpLocks/>
          </p:cNvCxnSpPr>
          <p:nvPr/>
        </p:nvCxnSpPr>
        <p:spPr>
          <a:xfrm>
            <a:off x="6096000" y="5190067"/>
            <a:ext cx="0" cy="26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8B077E2F-FD0A-4B55-873F-F80982A1DA05}"/>
              </a:ext>
            </a:extLst>
          </p:cNvPr>
          <p:cNvCxnSpPr>
            <a:cxnSpLocks/>
          </p:cNvCxnSpPr>
          <p:nvPr/>
        </p:nvCxnSpPr>
        <p:spPr>
          <a:xfrm>
            <a:off x="6096000" y="5657969"/>
            <a:ext cx="0" cy="26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גרפיקה 6" descr="עוגיית זנגביל">
            <a:extLst>
              <a:ext uri="{FF2B5EF4-FFF2-40B4-BE49-F238E27FC236}">
                <a16:creationId xmlns:a16="http://schemas.microsoft.com/office/drawing/2014/main" id="{A86C3C57-8896-4C6B-8DF9-DB3470410D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42677">
            <a:off x="3382712" y="5298194"/>
            <a:ext cx="914400" cy="914400"/>
          </a:xfrm>
          <a:prstGeom prst="rect">
            <a:avLst/>
          </a:prstGeom>
        </p:spPr>
      </p:pic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1CD73E28-FC37-4904-AE4F-F8524FB57C73}"/>
              </a:ext>
            </a:extLst>
          </p:cNvPr>
          <p:cNvCxnSpPr>
            <a:cxnSpLocks/>
          </p:cNvCxnSpPr>
          <p:nvPr/>
        </p:nvCxnSpPr>
        <p:spPr>
          <a:xfrm>
            <a:off x="6096000" y="6097722"/>
            <a:ext cx="0" cy="26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0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/>
                <a:ea typeface="David"/>
                <a:cs typeface="+mn-cs"/>
                <a:sym typeface="David"/>
              </a:rPr>
              <a:t>פרדוקס ההכרה</a:t>
            </a:r>
            <a:endParaRPr b="1" dirty="0">
              <a:solidFill>
                <a:schemeClr val="accent1">
                  <a:lumMod val="75000"/>
                </a:schemeClr>
              </a:solidFill>
              <a:latin typeface="David"/>
              <a:ea typeface="David"/>
              <a:cs typeface="+mn-cs"/>
              <a:sym typeface="David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1557867"/>
            <a:ext cx="10500852" cy="487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הדינמיקה בין האם לתינוק (ובהמשך הילד) מלווה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במתח מהותי </a:t>
            </a:r>
            <a:r>
              <a:rPr lang="he-IL" dirty="0">
                <a:latin typeface="+mj-lt"/>
                <a:cs typeface="+mn-cs"/>
              </a:rPr>
              <a:t>(</a:t>
            </a:r>
            <a:r>
              <a:rPr lang="en-US" dirty="0">
                <a:latin typeface="+mj-lt"/>
                <a:cs typeface="+mn-cs"/>
              </a:rPr>
              <a:t>essential tension</a:t>
            </a:r>
            <a:r>
              <a:rPr lang="he-IL" dirty="0">
                <a:latin typeface="+mj-lt"/>
                <a:cs typeface="+mn-cs"/>
              </a:rPr>
              <a:t>), הצורך והניסיון לשמור על איזון ותיאום בין הסובייקטים.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dirty="0"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פרדוקס ההכרה </a:t>
            </a:r>
            <a:r>
              <a:rPr lang="he-IL" dirty="0">
                <a:latin typeface="+mj-lt"/>
                <a:cs typeface="+mn-cs"/>
              </a:rPr>
              <a:t>הוא תהליך שמירת איזון מתמשך בין הכרה באחר להכרזה של העצמי. בין חיבור לעצמאות.</a:t>
            </a: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endParaRPr lang="he-IL" dirty="0">
              <a:latin typeface="+mj-lt"/>
              <a:cs typeface="+mn-cs"/>
            </a:endParaRPr>
          </a:p>
          <a:p>
            <a:pPr indent="-457200">
              <a:spcBef>
                <a:spcPts val="0"/>
              </a:spcBef>
              <a:buClr>
                <a:schemeClr val="accent6"/>
              </a:buClr>
              <a:buSzPts val="2800"/>
            </a:pPr>
            <a:r>
              <a:rPr lang="he-IL" dirty="0">
                <a:latin typeface="+mj-lt"/>
                <a:cs typeface="+mn-cs"/>
              </a:rPr>
              <a:t>הוויסות ההדדי, התיאום בין השניים, יכול להשתבש בצורות שונות, מה שעלול להשפיע על ההתפתחות העצמי של התינוק ועל הקשר בין ההורה לילד.</a:t>
            </a:r>
            <a:endParaRPr dirty="0">
              <a:latin typeface="+mj-lt"/>
              <a:cs typeface="+mn-cs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7 Anger Management Tips for Single Parents">
            <a:extLst>
              <a:ext uri="{FF2B5EF4-FFF2-40B4-BE49-F238E27FC236}">
                <a16:creationId xmlns:a16="http://schemas.microsoft.com/office/drawing/2014/main" id="{410E5FA2-AEC4-4A1C-809B-C72AB20E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29" y="337916"/>
            <a:ext cx="1527443" cy="10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0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0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/>
                <a:ea typeface="David"/>
                <a:cs typeface="+mn-cs"/>
                <a:sym typeface="David"/>
              </a:rPr>
              <a:t>שיבושים באיזון בהכרה ההדדית והשלכותיהם</a:t>
            </a:r>
            <a:endParaRPr b="1" dirty="0">
              <a:solidFill>
                <a:schemeClr val="accent1">
                  <a:lumMod val="75000"/>
                </a:schemeClr>
              </a:solidFill>
              <a:latin typeface="David"/>
              <a:ea typeface="David"/>
              <a:cs typeface="+mn-cs"/>
              <a:sym typeface="David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45574" y="1439333"/>
            <a:ext cx="10500852" cy="49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b="1" dirty="0">
                <a:solidFill>
                  <a:srgbClr val="C00000"/>
                </a:solidFill>
                <a:latin typeface="+mj-lt"/>
                <a:cs typeface="+mn-cs"/>
              </a:rPr>
              <a:t>ביטול עצמי של ההורה דרך גוננות יתר או הימנעות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dirty="0">
                <a:latin typeface="+mj-lt"/>
                <a:cs typeface="+mn-cs"/>
              </a:rPr>
              <a:t>דוחף את הילד לתחושת גרנדיוזיות או ריקנות, בדידות ופחד מאובדן הסובייקט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b="1" dirty="0">
                <a:solidFill>
                  <a:srgbClr val="C00000"/>
                </a:solidFill>
                <a:latin typeface="+mj-lt"/>
                <a:cs typeface="+mn-cs"/>
              </a:rPr>
              <a:t>הורה שלא נותן הכרה בעצמיות של הילד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dirty="0">
                <a:latin typeface="+mj-lt"/>
                <a:cs typeface="+mn-cs"/>
              </a:rPr>
              <a:t>יכול לגרום לחוויה של כניעה, צייתנות, ערך עצמי נמוך ואני כוזב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b="1" dirty="0">
                <a:solidFill>
                  <a:srgbClr val="C00000"/>
                </a:solidFill>
                <a:latin typeface="+mj-lt"/>
                <a:cs typeface="+mn-cs"/>
              </a:rPr>
              <a:t>ילד שמבטל את ההורה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he-IL" dirty="0">
                <a:latin typeface="+mj-lt"/>
                <a:cs typeface="+mn-cs"/>
              </a:rPr>
              <a:t>גורם לתחושה של אומניפוטנטיות, קושי לקבל את האחר, מרות וסמכות, קשיי הסתגלות לסביבה והכחשה לצורכי תלות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lang="he-IL" dirty="0">
              <a:latin typeface="+mj-lt"/>
              <a:cs typeface="+mn-cs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dirty="0">
              <a:latin typeface="+mj-lt"/>
              <a:cs typeface="+mn-cs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82" y="5920435"/>
            <a:ext cx="1988016" cy="8795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4CA6A721-0E0E-49CF-9320-58F30BD9CEFD}"/>
              </a:ext>
            </a:extLst>
          </p:cNvPr>
          <p:cNvCxnSpPr>
            <a:cxnSpLocks/>
          </p:cNvCxnSpPr>
          <p:nvPr/>
        </p:nvCxnSpPr>
        <p:spPr>
          <a:xfrm>
            <a:off x="6324602" y="1794932"/>
            <a:ext cx="0" cy="296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6A2B08C7-7CD2-41B9-BF07-D89A1883E02B}"/>
              </a:ext>
            </a:extLst>
          </p:cNvPr>
          <p:cNvCxnSpPr>
            <a:cxnSpLocks/>
          </p:cNvCxnSpPr>
          <p:nvPr/>
        </p:nvCxnSpPr>
        <p:spPr>
          <a:xfrm>
            <a:off x="6324602" y="3429000"/>
            <a:ext cx="0" cy="296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8C21F105-22BC-449A-B932-7FB74F98B88F}"/>
              </a:ext>
            </a:extLst>
          </p:cNvPr>
          <p:cNvCxnSpPr>
            <a:cxnSpLocks/>
          </p:cNvCxnSpPr>
          <p:nvPr/>
        </p:nvCxnSpPr>
        <p:spPr>
          <a:xfrm>
            <a:off x="6324602" y="5088464"/>
            <a:ext cx="0" cy="296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6359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התאמה אישית 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1434</Words>
  <Application>Microsoft Office PowerPoint</Application>
  <PresentationFormat>מסך רחב</PresentationFormat>
  <Paragraphs>196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David</vt:lpstr>
      <vt:lpstr>1_Office Theme</vt:lpstr>
      <vt:lpstr>מצגת של PowerPoint‏</vt:lpstr>
      <vt:lpstr>מצגת של PowerPoint‏</vt:lpstr>
      <vt:lpstr>ג'סיקה בנג'מין - התפתחות הילד ממבט אינטרסוביקטיבי</vt:lpstr>
      <vt:lpstr>תיאור ראשית הקשר ממבט של האם וממבט של הילד </vt:lpstr>
      <vt:lpstr>מצגת של PowerPoint‏</vt:lpstr>
      <vt:lpstr>התפתחות העצמי של התינוק</vt:lpstr>
      <vt:lpstr>הכרה והכרה הדדית</vt:lpstr>
      <vt:lpstr>פרדוקס ההכרה</vt:lpstr>
      <vt:lpstr>שיבושים באיזון בהכרה ההדדית והשלכותיהם</vt:lpstr>
      <vt:lpstr>השילוב בין אייכה לגישה האינטר-סובייקטיבית</vt:lpstr>
      <vt:lpstr>תרגיל קבוצתי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Claudia Lang</dc:creator>
  <cp:lastModifiedBy>דורית בן יוסף</cp:lastModifiedBy>
  <cp:revision>4</cp:revision>
  <dcterms:created xsi:type="dcterms:W3CDTF">2020-10-22T20:58:38Z</dcterms:created>
  <dcterms:modified xsi:type="dcterms:W3CDTF">2020-11-04T08:51:01Z</dcterms:modified>
</cp:coreProperties>
</file>