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xml" ContentType="application/inkml+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57" r:id="rId2"/>
    <p:sldId id="258" r:id="rId3"/>
    <p:sldId id="303" r:id="rId4"/>
    <p:sldId id="499" r:id="rId5"/>
    <p:sldId id="560" r:id="rId6"/>
    <p:sldId id="611" r:id="rId7"/>
    <p:sldId id="598" r:id="rId8"/>
    <p:sldId id="600" r:id="rId9"/>
    <p:sldId id="607" r:id="rId10"/>
    <p:sldId id="617" r:id="rId11"/>
    <p:sldId id="530" r:id="rId12"/>
    <p:sldId id="610" r:id="rId13"/>
    <p:sldId id="531" r:id="rId14"/>
    <p:sldId id="623" r:id="rId15"/>
    <p:sldId id="532" r:id="rId16"/>
    <p:sldId id="534" r:id="rId17"/>
    <p:sldId id="619" r:id="rId18"/>
    <p:sldId id="609" r:id="rId19"/>
    <p:sldId id="624" r:id="rId20"/>
    <p:sldId id="536" r:id="rId21"/>
    <p:sldId id="615" r:id="rId22"/>
    <p:sldId id="602" r:id="rId23"/>
    <p:sldId id="603" r:id="rId24"/>
    <p:sldId id="627" r:id="rId25"/>
    <p:sldId id="601" r:id="rId26"/>
    <p:sldId id="540" r:id="rId27"/>
    <p:sldId id="537" r:id="rId28"/>
    <p:sldId id="538" r:id="rId29"/>
    <p:sldId id="618" r:id="rId3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00" autoAdjust="0"/>
    <p:restoredTop sz="94660"/>
  </p:normalViewPr>
  <p:slideViewPr>
    <p:cSldViewPr snapToGrid="0">
      <p:cViewPr varScale="1">
        <p:scale>
          <a:sx n="86" d="100"/>
          <a:sy n="86" d="100"/>
        </p:scale>
        <p:origin x="33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D5685D-F3AE-47DD-8925-84DA52C0CAA2}"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pPr rtl="1"/>
          <a:endParaRPr lang="he-IL"/>
        </a:p>
      </dgm:t>
    </dgm:pt>
    <dgm:pt modelId="{677DA365-646B-48E7-8B0C-E1B4D88A176E}">
      <dgm:prSet phldrT="[טקסט]"/>
      <dgm:spPr/>
      <dgm:t>
        <a:bodyPr/>
        <a:lstStyle/>
        <a:p>
          <a:pPr rtl="1"/>
          <a:r>
            <a:rPr lang="he-IL" dirty="0">
              <a:latin typeface="David" panose="020E0502060401010101" pitchFamily="34" charset="-79"/>
              <a:cs typeface="David" panose="020E0502060401010101" pitchFamily="34" charset="-79"/>
            </a:rPr>
            <a:t>זיהוי דפוס התנהגות</a:t>
          </a:r>
        </a:p>
      </dgm:t>
    </dgm:pt>
    <dgm:pt modelId="{BD9FC0B8-10F1-40FF-8985-B1E11BF559BF}" type="parTrans" cxnId="{1596398A-5193-4122-9191-4A6230EE41DB}">
      <dgm:prSet/>
      <dgm:spPr/>
      <dgm:t>
        <a:bodyPr/>
        <a:lstStyle/>
        <a:p>
          <a:pPr rtl="1"/>
          <a:endParaRPr lang="he-IL"/>
        </a:p>
      </dgm:t>
    </dgm:pt>
    <dgm:pt modelId="{EB4292BF-BE2D-466E-A335-63A307CB6A3B}" type="sibTrans" cxnId="{1596398A-5193-4122-9191-4A6230EE41DB}">
      <dgm:prSet/>
      <dgm:spPr/>
      <dgm:t>
        <a:bodyPr/>
        <a:lstStyle/>
        <a:p>
          <a:pPr rtl="1"/>
          <a:endParaRPr lang="he-IL"/>
        </a:p>
      </dgm:t>
    </dgm:pt>
    <dgm:pt modelId="{C2249F91-7922-4D61-8DDA-DE29632358CF}">
      <dgm:prSet phldrT="[טקסט]"/>
      <dgm:spPr/>
      <dgm:t>
        <a:bodyPr/>
        <a:lstStyle/>
        <a:p>
          <a:pPr rtl="1"/>
          <a:r>
            <a:rPr lang="he-IL" dirty="0">
              <a:latin typeface="David" panose="020E0502060401010101" pitchFamily="34" charset="-79"/>
              <a:cs typeface="David" panose="020E0502060401010101" pitchFamily="34" charset="-79"/>
            </a:rPr>
            <a:t>הגדרת הערך המגדל</a:t>
          </a:r>
        </a:p>
      </dgm:t>
    </dgm:pt>
    <dgm:pt modelId="{F2DB6A03-D62B-4D84-A9C1-C2E6277C8981}" type="parTrans" cxnId="{FA3371DB-A37D-416A-A044-8B7D8F3CEA60}">
      <dgm:prSet/>
      <dgm:spPr/>
      <dgm:t>
        <a:bodyPr/>
        <a:lstStyle/>
        <a:p>
          <a:pPr rtl="1"/>
          <a:endParaRPr lang="he-IL"/>
        </a:p>
      </dgm:t>
    </dgm:pt>
    <dgm:pt modelId="{D2C6E37A-7A62-4915-A48C-57D1C5792006}" type="sibTrans" cxnId="{FA3371DB-A37D-416A-A044-8B7D8F3CEA60}">
      <dgm:prSet/>
      <dgm:spPr/>
      <dgm:t>
        <a:bodyPr/>
        <a:lstStyle/>
        <a:p>
          <a:pPr rtl="1"/>
          <a:endParaRPr lang="he-IL"/>
        </a:p>
      </dgm:t>
    </dgm:pt>
    <dgm:pt modelId="{D17DDA6B-73A2-4550-847C-0CFB9B711B52}">
      <dgm:prSet phldrT="[טקסט]"/>
      <dgm:spPr/>
      <dgm:t>
        <a:bodyPr/>
        <a:lstStyle/>
        <a:p>
          <a:pPr rtl="1"/>
          <a:r>
            <a:rPr lang="he-IL" dirty="0">
              <a:latin typeface="David" panose="020E0502060401010101" pitchFamily="34" charset="-79"/>
              <a:cs typeface="David" panose="020E0502060401010101" pitchFamily="34" charset="-79"/>
            </a:rPr>
            <a:t>זיהוי עמדת היחס</a:t>
          </a:r>
        </a:p>
      </dgm:t>
    </dgm:pt>
    <dgm:pt modelId="{065588F9-C67F-4742-9ADB-CAEB9488AB1D}" type="parTrans" cxnId="{4D8AB46B-FDAA-4767-9160-D4BFD301FA64}">
      <dgm:prSet/>
      <dgm:spPr/>
      <dgm:t>
        <a:bodyPr/>
        <a:lstStyle/>
        <a:p>
          <a:pPr rtl="1"/>
          <a:endParaRPr lang="he-IL"/>
        </a:p>
      </dgm:t>
    </dgm:pt>
    <dgm:pt modelId="{7821E0FB-3863-484D-B4D0-A7EC79CD25CB}" type="sibTrans" cxnId="{4D8AB46B-FDAA-4767-9160-D4BFD301FA64}">
      <dgm:prSet/>
      <dgm:spPr/>
      <dgm:t>
        <a:bodyPr/>
        <a:lstStyle/>
        <a:p>
          <a:pPr rtl="1"/>
          <a:endParaRPr lang="he-IL"/>
        </a:p>
      </dgm:t>
    </dgm:pt>
    <dgm:pt modelId="{F9487868-A89A-4296-AA58-79879E2A0BA7}">
      <dgm:prSet/>
      <dgm:spPr/>
      <dgm:t>
        <a:bodyPr/>
        <a:lstStyle/>
        <a:p>
          <a:pPr rtl="1"/>
          <a:r>
            <a:rPr lang="he-IL" dirty="0">
              <a:latin typeface="David" panose="020E0502060401010101" pitchFamily="34" charset="-79"/>
              <a:cs typeface="David" panose="020E0502060401010101" pitchFamily="34" charset="-79"/>
            </a:rPr>
            <a:t>יצירת מסר מגדל תואם יחס</a:t>
          </a:r>
        </a:p>
      </dgm:t>
    </dgm:pt>
    <dgm:pt modelId="{E86F429B-A72D-4A7C-960A-8C6BC5B51CEA}" type="parTrans" cxnId="{43EBC36B-2DB2-42BD-8E99-23C13274B671}">
      <dgm:prSet/>
      <dgm:spPr/>
      <dgm:t>
        <a:bodyPr/>
        <a:lstStyle/>
        <a:p>
          <a:pPr rtl="1"/>
          <a:endParaRPr lang="he-IL"/>
        </a:p>
      </dgm:t>
    </dgm:pt>
    <dgm:pt modelId="{A8A4F10A-6C24-4C33-BE7F-1B9DA3D90942}" type="sibTrans" cxnId="{43EBC36B-2DB2-42BD-8E99-23C13274B671}">
      <dgm:prSet/>
      <dgm:spPr/>
      <dgm:t>
        <a:bodyPr/>
        <a:lstStyle/>
        <a:p>
          <a:pPr rtl="1"/>
          <a:endParaRPr lang="he-IL"/>
        </a:p>
      </dgm:t>
    </dgm:pt>
    <dgm:pt modelId="{221BCEFD-E2FE-4C38-B495-2125F4EB5B52}" type="pres">
      <dgm:prSet presAssocID="{F3D5685D-F3AE-47DD-8925-84DA52C0CAA2}" presName="outerComposite" presStyleCnt="0">
        <dgm:presLayoutVars>
          <dgm:chMax val="5"/>
          <dgm:dir/>
          <dgm:resizeHandles val="exact"/>
        </dgm:presLayoutVars>
      </dgm:prSet>
      <dgm:spPr/>
    </dgm:pt>
    <dgm:pt modelId="{E092EA5C-EB7D-4459-8239-020F2D9E62CA}" type="pres">
      <dgm:prSet presAssocID="{F3D5685D-F3AE-47DD-8925-84DA52C0CAA2}" presName="dummyMaxCanvas" presStyleCnt="0">
        <dgm:presLayoutVars/>
      </dgm:prSet>
      <dgm:spPr/>
    </dgm:pt>
    <dgm:pt modelId="{A68587B0-CD2A-4BDA-A741-450F5CEC4688}" type="pres">
      <dgm:prSet presAssocID="{F3D5685D-F3AE-47DD-8925-84DA52C0CAA2}" presName="FourNodes_1" presStyleLbl="node1" presStyleIdx="0" presStyleCnt="4" custLinFactNeighborX="24748" custLinFactNeighborY="-3815">
        <dgm:presLayoutVars>
          <dgm:bulletEnabled val="1"/>
        </dgm:presLayoutVars>
      </dgm:prSet>
      <dgm:spPr/>
    </dgm:pt>
    <dgm:pt modelId="{70B054B5-7C94-49C3-9BBB-99F2690CD711}" type="pres">
      <dgm:prSet presAssocID="{F3D5685D-F3AE-47DD-8925-84DA52C0CAA2}" presName="FourNodes_2" presStyleLbl="node1" presStyleIdx="1" presStyleCnt="4" custLinFactNeighborX="10097" custLinFactNeighborY="-1908">
        <dgm:presLayoutVars>
          <dgm:bulletEnabled val="1"/>
        </dgm:presLayoutVars>
      </dgm:prSet>
      <dgm:spPr/>
    </dgm:pt>
    <dgm:pt modelId="{39358BF1-FE81-410C-BA53-CC4F2D9B34EF}" type="pres">
      <dgm:prSet presAssocID="{F3D5685D-F3AE-47DD-8925-84DA52C0CAA2}" presName="FourNodes_3" presStyleLbl="node1" presStyleIdx="2" presStyleCnt="4" custLinFactNeighborX="-6731" custLinFactNeighborY="-3815">
        <dgm:presLayoutVars>
          <dgm:bulletEnabled val="1"/>
        </dgm:presLayoutVars>
      </dgm:prSet>
      <dgm:spPr/>
    </dgm:pt>
    <dgm:pt modelId="{B4118E70-912B-4EA8-BCE9-6407EDC471A5}" type="pres">
      <dgm:prSet presAssocID="{F3D5685D-F3AE-47DD-8925-84DA52C0CAA2}" presName="FourNodes_4" presStyleLbl="node1" presStyleIdx="3" presStyleCnt="4" custLinFactNeighborX="-24847" custLinFactNeighborY="-7631">
        <dgm:presLayoutVars>
          <dgm:bulletEnabled val="1"/>
        </dgm:presLayoutVars>
      </dgm:prSet>
      <dgm:spPr/>
    </dgm:pt>
    <dgm:pt modelId="{3CCA6D1B-4BA7-45FA-8342-4CD1DC1F5704}" type="pres">
      <dgm:prSet presAssocID="{F3D5685D-F3AE-47DD-8925-84DA52C0CAA2}" presName="FourConn_1-2" presStyleLbl="fgAccFollowNode1" presStyleIdx="0" presStyleCnt="3" custLinFactX="79033" custLinFactNeighborX="100000">
        <dgm:presLayoutVars>
          <dgm:bulletEnabled val="1"/>
        </dgm:presLayoutVars>
      </dgm:prSet>
      <dgm:spPr/>
    </dgm:pt>
    <dgm:pt modelId="{F257FC5B-54D5-41FF-8F44-1DCC1F3E71C5}" type="pres">
      <dgm:prSet presAssocID="{F3D5685D-F3AE-47DD-8925-84DA52C0CAA2}" presName="FourConn_2-3" presStyleLbl="fgAccFollowNode1" presStyleIdx="1" presStyleCnt="3" custLinFactX="-93707" custLinFactNeighborX="-100000" custLinFactNeighborY="2935">
        <dgm:presLayoutVars>
          <dgm:bulletEnabled val="1"/>
        </dgm:presLayoutVars>
      </dgm:prSet>
      <dgm:spPr/>
    </dgm:pt>
    <dgm:pt modelId="{3F33A3CA-A9F5-4B15-9DF9-4FD656A46BC4}" type="pres">
      <dgm:prSet presAssocID="{F3D5685D-F3AE-47DD-8925-84DA52C0CAA2}" presName="FourConn_3-4" presStyleLbl="fgAccFollowNode1" presStyleIdx="2" presStyleCnt="3" custLinFactX="-200000" custLinFactNeighborX="-274446" custLinFactNeighborY="0">
        <dgm:presLayoutVars>
          <dgm:bulletEnabled val="1"/>
        </dgm:presLayoutVars>
      </dgm:prSet>
      <dgm:spPr/>
    </dgm:pt>
    <dgm:pt modelId="{C429C05B-5A2C-4C99-8D2B-48825AE77225}" type="pres">
      <dgm:prSet presAssocID="{F3D5685D-F3AE-47DD-8925-84DA52C0CAA2}" presName="FourNodes_1_text" presStyleLbl="node1" presStyleIdx="3" presStyleCnt="4">
        <dgm:presLayoutVars>
          <dgm:bulletEnabled val="1"/>
        </dgm:presLayoutVars>
      </dgm:prSet>
      <dgm:spPr/>
    </dgm:pt>
    <dgm:pt modelId="{BED45EFB-0A23-4796-BF6F-3DD823BDF58C}" type="pres">
      <dgm:prSet presAssocID="{F3D5685D-F3AE-47DD-8925-84DA52C0CAA2}" presName="FourNodes_2_text" presStyleLbl="node1" presStyleIdx="3" presStyleCnt="4">
        <dgm:presLayoutVars>
          <dgm:bulletEnabled val="1"/>
        </dgm:presLayoutVars>
      </dgm:prSet>
      <dgm:spPr/>
    </dgm:pt>
    <dgm:pt modelId="{FA92B5F3-3174-48A0-9483-C50FD6AAA81F}" type="pres">
      <dgm:prSet presAssocID="{F3D5685D-F3AE-47DD-8925-84DA52C0CAA2}" presName="FourNodes_3_text" presStyleLbl="node1" presStyleIdx="3" presStyleCnt="4">
        <dgm:presLayoutVars>
          <dgm:bulletEnabled val="1"/>
        </dgm:presLayoutVars>
      </dgm:prSet>
      <dgm:spPr/>
    </dgm:pt>
    <dgm:pt modelId="{B7F1AD0C-2EAD-4689-A6FA-9B124BFAA6CD}" type="pres">
      <dgm:prSet presAssocID="{F3D5685D-F3AE-47DD-8925-84DA52C0CAA2}" presName="FourNodes_4_text" presStyleLbl="node1" presStyleIdx="3" presStyleCnt="4">
        <dgm:presLayoutVars>
          <dgm:bulletEnabled val="1"/>
        </dgm:presLayoutVars>
      </dgm:prSet>
      <dgm:spPr/>
    </dgm:pt>
  </dgm:ptLst>
  <dgm:cxnLst>
    <dgm:cxn modelId="{63A99601-B59C-4890-973D-7A8B9BE26634}" type="presOf" srcId="{C2249F91-7922-4D61-8DDA-DE29632358CF}" destId="{BED45EFB-0A23-4796-BF6F-3DD823BDF58C}" srcOrd="1" destOrd="0" presId="urn:microsoft.com/office/officeart/2005/8/layout/vProcess5"/>
    <dgm:cxn modelId="{428BEA10-F7CB-4F7D-A767-5DCAC94047EE}" type="presOf" srcId="{F9487868-A89A-4296-AA58-79879E2A0BA7}" destId="{B4118E70-912B-4EA8-BCE9-6407EDC471A5}" srcOrd="0" destOrd="0" presId="urn:microsoft.com/office/officeart/2005/8/layout/vProcess5"/>
    <dgm:cxn modelId="{D3741224-DFB1-4CEF-BCB0-5907966F4AFA}" type="presOf" srcId="{EB4292BF-BE2D-466E-A335-63A307CB6A3B}" destId="{3CCA6D1B-4BA7-45FA-8342-4CD1DC1F5704}" srcOrd="0" destOrd="0" presId="urn:microsoft.com/office/officeart/2005/8/layout/vProcess5"/>
    <dgm:cxn modelId="{66E7FB41-4ACA-49ED-B137-E3D341AFE84A}" type="presOf" srcId="{677DA365-646B-48E7-8B0C-E1B4D88A176E}" destId="{C429C05B-5A2C-4C99-8D2B-48825AE77225}" srcOrd="1" destOrd="0" presId="urn:microsoft.com/office/officeart/2005/8/layout/vProcess5"/>
    <dgm:cxn modelId="{B1447B6A-7F51-44A9-B38B-DFD34FD61BCC}" type="presOf" srcId="{7821E0FB-3863-484D-B4D0-A7EC79CD25CB}" destId="{3F33A3CA-A9F5-4B15-9DF9-4FD656A46BC4}" srcOrd="0" destOrd="0" presId="urn:microsoft.com/office/officeart/2005/8/layout/vProcess5"/>
    <dgm:cxn modelId="{B2207A6B-77E4-4C72-BCEF-1D627E509A62}" type="presOf" srcId="{D17DDA6B-73A2-4550-847C-0CFB9B711B52}" destId="{FA92B5F3-3174-48A0-9483-C50FD6AAA81F}" srcOrd="1" destOrd="0" presId="urn:microsoft.com/office/officeart/2005/8/layout/vProcess5"/>
    <dgm:cxn modelId="{4D8AB46B-FDAA-4767-9160-D4BFD301FA64}" srcId="{F3D5685D-F3AE-47DD-8925-84DA52C0CAA2}" destId="{D17DDA6B-73A2-4550-847C-0CFB9B711B52}" srcOrd="2" destOrd="0" parTransId="{065588F9-C67F-4742-9ADB-CAEB9488AB1D}" sibTransId="{7821E0FB-3863-484D-B4D0-A7EC79CD25CB}"/>
    <dgm:cxn modelId="{43EBC36B-2DB2-42BD-8E99-23C13274B671}" srcId="{F3D5685D-F3AE-47DD-8925-84DA52C0CAA2}" destId="{F9487868-A89A-4296-AA58-79879E2A0BA7}" srcOrd="3" destOrd="0" parTransId="{E86F429B-A72D-4A7C-960A-8C6BC5B51CEA}" sibTransId="{A8A4F10A-6C24-4C33-BE7F-1B9DA3D90942}"/>
    <dgm:cxn modelId="{E4BDB953-C4F6-47A5-BE11-48DB860CA7EA}" type="presOf" srcId="{677DA365-646B-48E7-8B0C-E1B4D88A176E}" destId="{A68587B0-CD2A-4BDA-A741-450F5CEC4688}" srcOrd="0" destOrd="0" presId="urn:microsoft.com/office/officeart/2005/8/layout/vProcess5"/>
    <dgm:cxn modelId="{1596398A-5193-4122-9191-4A6230EE41DB}" srcId="{F3D5685D-F3AE-47DD-8925-84DA52C0CAA2}" destId="{677DA365-646B-48E7-8B0C-E1B4D88A176E}" srcOrd="0" destOrd="0" parTransId="{BD9FC0B8-10F1-40FF-8985-B1E11BF559BF}" sibTransId="{EB4292BF-BE2D-466E-A335-63A307CB6A3B}"/>
    <dgm:cxn modelId="{351C3C9C-2303-4C36-A2B0-C71AC115C406}" type="presOf" srcId="{D2C6E37A-7A62-4915-A48C-57D1C5792006}" destId="{F257FC5B-54D5-41FF-8F44-1DCC1F3E71C5}" srcOrd="0" destOrd="0" presId="urn:microsoft.com/office/officeart/2005/8/layout/vProcess5"/>
    <dgm:cxn modelId="{365E51B6-835E-4C09-984D-66E668791120}" type="presOf" srcId="{D17DDA6B-73A2-4550-847C-0CFB9B711B52}" destId="{39358BF1-FE81-410C-BA53-CC4F2D9B34EF}" srcOrd="0" destOrd="0" presId="urn:microsoft.com/office/officeart/2005/8/layout/vProcess5"/>
    <dgm:cxn modelId="{EA92E4C5-F87E-45C9-81DF-57DBEC4874D7}" type="presOf" srcId="{C2249F91-7922-4D61-8DDA-DE29632358CF}" destId="{70B054B5-7C94-49C3-9BBB-99F2690CD711}" srcOrd="0" destOrd="0" presId="urn:microsoft.com/office/officeart/2005/8/layout/vProcess5"/>
    <dgm:cxn modelId="{CB2F76D4-B88D-41F2-BC9F-D706338B06EA}" type="presOf" srcId="{F9487868-A89A-4296-AA58-79879E2A0BA7}" destId="{B7F1AD0C-2EAD-4689-A6FA-9B124BFAA6CD}" srcOrd="1" destOrd="0" presId="urn:microsoft.com/office/officeart/2005/8/layout/vProcess5"/>
    <dgm:cxn modelId="{FA3371DB-A37D-416A-A044-8B7D8F3CEA60}" srcId="{F3D5685D-F3AE-47DD-8925-84DA52C0CAA2}" destId="{C2249F91-7922-4D61-8DDA-DE29632358CF}" srcOrd="1" destOrd="0" parTransId="{F2DB6A03-D62B-4D84-A9C1-C2E6277C8981}" sibTransId="{D2C6E37A-7A62-4915-A48C-57D1C5792006}"/>
    <dgm:cxn modelId="{90E8CAEC-D230-4D25-8689-AD44CE8B2C8D}" type="presOf" srcId="{F3D5685D-F3AE-47DD-8925-84DA52C0CAA2}" destId="{221BCEFD-E2FE-4C38-B495-2125F4EB5B52}" srcOrd="0" destOrd="0" presId="urn:microsoft.com/office/officeart/2005/8/layout/vProcess5"/>
    <dgm:cxn modelId="{EFCBC476-14A2-4D66-B51E-6E7A259563A5}" type="presParOf" srcId="{221BCEFD-E2FE-4C38-B495-2125F4EB5B52}" destId="{E092EA5C-EB7D-4459-8239-020F2D9E62CA}" srcOrd="0" destOrd="0" presId="urn:microsoft.com/office/officeart/2005/8/layout/vProcess5"/>
    <dgm:cxn modelId="{955E0B94-F6B0-479C-BAED-BDD7A1DBEC0F}" type="presParOf" srcId="{221BCEFD-E2FE-4C38-B495-2125F4EB5B52}" destId="{A68587B0-CD2A-4BDA-A741-450F5CEC4688}" srcOrd="1" destOrd="0" presId="urn:microsoft.com/office/officeart/2005/8/layout/vProcess5"/>
    <dgm:cxn modelId="{D3233CD6-BC6D-4FF0-9F13-8BFC57CF554B}" type="presParOf" srcId="{221BCEFD-E2FE-4C38-B495-2125F4EB5B52}" destId="{70B054B5-7C94-49C3-9BBB-99F2690CD711}" srcOrd="2" destOrd="0" presId="urn:microsoft.com/office/officeart/2005/8/layout/vProcess5"/>
    <dgm:cxn modelId="{0C6C5E30-B2DF-4AEB-98DD-CF1577C0C307}" type="presParOf" srcId="{221BCEFD-E2FE-4C38-B495-2125F4EB5B52}" destId="{39358BF1-FE81-410C-BA53-CC4F2D9B34EF}" srcOrd="3" destOrd="0" presId="urn:microsoft.com/office/officeart/2005/8/layout/vProcess5"/>
    <dgm:cxn modelId="{51072E99-83DF-49CB-BE75-CEAD06A75B95}" type="presParOf" srcId="{221BCEFD-E2FE-4C38-B495-2125F4EB5B52}" destId="{B4118E70-912B-4EA8-BCE9-6407EDC471A5}" srcOrd="4" destOrd="0" presId="urn:microsoft.com/office/officeart/2005/8/layout/vProcess5"/>
    <dgm:cxn modelId="{2F103729-C27D-4457-97CD-9FDEDA7EE36D}" type="presParOf" srcId="{221BCEFD-E2FE-4C38-B495-2125F4EB5B52}" destId="{3CCA6D1B-4BA7-45FA-8342-4CD1DC1F5704}" srcOrd="5" destOrd="0" presId="urn:microsoft.com/office/officeart/2005/8/layout/vProcess5"/>
    <dgm:cxn modelId="{DC19AA31-914E-44C8-BACF-0B413FF0DC6A}" type="presParOf" srcId="{221BCEFD-E2FE-4C38-B495-2125F4EB5B52}" destId="{F257FC5B-54D5-41FF-8F44-1DCC1F3E71C5}" srcOrd="6" destOrd="0" presId="urn:microsoft.com/office/officeart/2005/8/layout/vProcess5"/>
    <dgm:cxn modelId="{379440B7-BDA7-4842-BA8E-C17B4FC8F87B}" type="presParOf" srcId="{221BCEFD-E2FE-4C38-B495-2125F4EB5B52}" destId="{3F33A3CA-A9F5-4B15-9DF9-4FD656A46BC4}" srcOrd="7" destOrd="0" presId="urn:microsoft.com/office/officeart/2005/8/layout/vProcess5"/>
    <dgm:cxn modelId="{301E1E51-5623-4EAA-926C-BD86810DD05D}" type="presParOf" srcId="{221BCEFD-E2FE-4C38-B495-2125F4EB5B52}" destId="{C429C05B-5A2C-4C99-8D2B-48825AE77225}" srcOrd="8" destOrd="0" presId="urn:microsoft.com/office/officeart/2005/8/layout/vProcess5"/>
    <dgm:cxn modelId="{C867B4F0-AD70-4E8C-BEEF-26E2E6F68DA9}" type="presParOf" srcId="{221BCEFD-E2FE-4C38-B495-2125F4EB5B52}" destId="{BED45EFB-0A23-4796-BF6F-3DD823BDF58C}" srcOrd="9" destOrd="0" presId="urn:microsoft.com/office/officeart/2005/8/layout/vProcess5"/>
    <dgm:cxn modelId="{77E49D4D-ED63-4953-AA6A-EFD2D1358D6D}" type="presParOf" srcId="{221BCEFD-E2FE-4C38-B495-2125F4EB5B52}" destId="{FA92B5F3-3174-48A0-9483-C50FD6AAA81F}" srcOrd="10" destOrd="0" presId="urn:microsoft.com/office/officeart/2005/8/layout/vProcess5"/>
    <dgm:cxn modelId="{4D92EB0A-722B-4971-AC41-664A031D66B8}" type="presParOf" srcId="{221BCEFD-E2FE-4C38-B495-2125F4EB5B52}" destId="{B7F1AD0C-2EAD-4689-A6FA-9B124BFAA6C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587B0-CD2A-4BDA-A741-450F5CEC4688}">
      <dsp:nvSpPr>
        <dsp:cNvPr id="0" name=""/>
        <dsp:cNvSpPr/>
      </dsp:nvSpPr>
      <dsp:spPr>
        <a:xfrm>
          <a:off x="1970681" y="0"/>
          <a:ext cx="7962992" cy="82640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he-IL" sz="4000" kern="1200" dirty="0">
              <a:latin typeface="David" panose="020E0502060401010101" pitchFamily="34" charset="-79"/>
              <a:cs typeface="David" panose="020E0502060401010101" pitchFamily="34" charset="-79"/>
            </a:rPr>
            <a:t>זיהוי דפוס התנהגות</a:t>
          </a:r>
        </a:p>
      </dsp:txBody>
      <dsp:txXfrm>
        <a:off x="1994886" y="24205"/>
        <a:ext cx="7001404" cy="777995"/>
      </dsp:txXfrm>
    </dsp:sp>
    <dsp:sp modelId="{70B054B5-7C94-49C3-9BBB-99F2690CD711}">
      <dsp:nvSpPr>
        <dsp:cNvPr id="0" name=""/>
        <dsp:cNvSpPr/>
      </dsp:nvSpPr>
      <dsp:spPr>
        <a:xfrm>
          <a:off x="1470923" y="960892"/>
          <a:ext cx="7962992" cy="82640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he-IL" sz="4000" kern="1200" dirty="0">
              <a:latin typeface="David" panose="020E0502060401010101" pitchFamily="34" charset="-79"/>
              <a:cs typeface="David" panose="020E0502060401010101" pitchFamily="34" charset="-79"/>
            </a:rPr>
            <a:t>הגדרת הערך המגדל</a:t>
          </a:r>
        </a:p>
      </dsp:txBody>
      <dsp:txXfrm>
        <a:off x="1495128" y="985097"/>
        <a:ext cx="6710518" cy="777995"/>
      </dsp:txXfrm>
    </dsp:sp>
    <dsp:sp modelId="{39358BF1-FE81-410C-BA53-CC4F2D9B34EF}">
      <dsp:nvSpPr>
        <dsp:cNvPr id="0" name=""/>
        <dsp:cNvSpPr/>
      </dsp:nvSpPr>
      <dsp:spPr>
        <a:xfrm>
          <a:off x="787858" y="1921793"/>
          <a:ext cx="7962992" cy="8264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he-IL" sz="4000" kern="1200" dirty="0">
              <a:latin typeface="David" panose="020E0502060401010101" pitchFamily="34" charset="-79"/>
              <a:cs typeface="David" panose="020E0502060401010101" pitchFamily="34" charset="-79"/>
            </a:rPr>
            <a:t>זיהוי עמדת היחס</a:t>
          </a:r>
        </a:p>
      </dsp:txBody>
      <dsp:txXfrm>
        <a:off x="812063" y="1945998"/>
        <a:ext cx="6720471" cy="777995"/>
      </dsp:txXfrm>
    </dsp:sp>
    <dsp:sp modelId="{B4118E70-912B-4EA8-BCE9-6407EDC471A5}">
      <dsp:nvSpPr>
        <dsp:cNvPr id="0" name=""/>
        <dsp:cNvSpPr/>
      </dsp:nvSpPr>
      <dsp:spPr>
        <a:xfrm>
          <a:off x="12183" y="2866918"/>
          <a:ext cx="7962992" cy="82640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he-IL" sz="4000" kern="1200" dirty="0">
              <a:latin typeface="David" panose="020E0502060401010101" pitchFamily="34" charset="-79"/>
              <a:cs typeface="David" panose="020E0502060401010101" pitchFamily="34" charset="-79"/>
            </a:rPr>
            <a:t>יצירת מסר מגדל תואם יחס</a:t>
          </a:r>
        </a:p>
      </dsp:txBody>
      <dsp:txXfrm>
        <a:off x="36388" y="2891123"/>
        <a:ext cx="6710518" cy="777995"/>
      </dsp:txXfrm>
    </dsp:sp>
    <dsp:sp modelId="{3CCA6D1B-4BA7-45FA-8342-4CD1DC1F5704}">
      <dsp:nvSpPr>
        <dsp:cNvPr id="0" name=""/>
        <dsp:cNvSpPr/>
      </dsp:nvSpPr>
      <dsp:spPr>
        <a:xfrm>
          <a:off x="8387528" y="632951"/>
          <a:ext cx="537163" cy="53716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rtl="1">
            <a:lnSpc>
              <a:spcPct val="90000"/>
            </a:lnSpc>
            <a:spcBef>
              <a:spcPct val="0"/>
            </a:spcBef>
            <a:spcAft>
              <a:spcPct val="35000"/>
            </a:spcAft>
            <a:buNone/>
          </a:pPr>
          <a:endParaRPr lang="he-IL" sz="2500" kern="1200"/>
        </a:p>
      </dsp:txBody>
      <dsp:txXfrm>
        <a:off x="8508390" y="632951"/>
        <a:ext cx="295439" cy="404215"/>
      </dsp:txXfrm>
    </dsp:sp>
    <dsp:sp modelId="{F257FC5B-54D5-41FF-8F44-1DCC1F3E71C5}">
      <dsp:nvSpPr>
        <dsp:cNvPr id="0" name=""/>
        <dsp:cNvSpPr/>
      </dsp:nvSpPr>
      <dsp:spPr>
        <a:xfrm>
          <a:off x="7052206" y="1625377"/>
          <a:ext cx="537163" cy="537163"/>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rtl="1">
            <a:lnSpc>
              <a:spcPct val="90000"/>
            </a:lnSpc>
            <a:spcBef>
              <a:spcPct val="0"/>
            </a:spcBef>
            <a:spcAft>
              <a:spcPct val="35000"/>
            </a:spcAft>
            <a:buNone/>
          </a:pPr>
          <a:endParaRPr lang="he-IL" sz="2500" kern="1200"/>
        </a:p>
      </dsp:txBody>
      <dsp:txXfrm>
        <a:off x="7173068" y="1625377"/>
        <a:ext cx="295439" cy="404215"/>
      </dsp:txXfrm>
    </dsp:sp>
    <dsp:sp modelId="{3F33A3CA-A9F5-4B15-9DF9-4FD656A46BC4}">
      <dsp:nvSpPr>
        <dsp:cNvPr id="0" name=""/>
        <dsp:cNvSpPr/>
      </dsp:nvSpPr>
      <dsp:spPr>
        <a:xfrm>
          <a:off x="6201126" y="2586272"/>
          <a:ext cx="537163" cy="537163"/>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rtl="1">
            <a:lnSpc>
              <a:spcPct val="90000"/>
            </a:lnSpc>
            <a:spcBef>
              <a:spcPct val="0"/>
            </a:spcBef>
            <a:spcAft>
              <a:spcPct val="35000"/>
            </a:spcAft>
            <a:buNone/>
          </a:pPr>
          <a:endParaRPr lang="he-IL" sz="2500" kern="1200"/>
        </a:p>
      </dsp:txBody>
      <dsp:txXfrm>
        <a:off x="6321988" y="2586272"/>
        <a:ext cx="295439" cy="40421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9-09-07T08:41:13.226"/>
    </inkml:context>
    <inkml:brush xml:id="br0">
      <inkml:brushProperty name="width" value="0.1" units="cm"/>
      <inkml:brushProperty name="height" value="0.1" units="cm"/>
      <inkml:brushProperty name="color" value="#E71224"/>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9-09-07T08:47:36.645"/>
    </inkml:context>
    <inkml:brush xml:id="br0">
      <inkml:brushProperty name="width" value="0.3" units="cm"/>
      <inkml:brushProperty name="height" value="0.6" units="cm"/>
      <inkml:brushProperty name="color" value="#A9D8FF"/>
      <inkml:brushProperty name="tip" value="rectangle"/>
      <inkml:brushProperty name="rasterOp" value="maskPen"/>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21FD4AA-E35C-4867-ABE3-A08D0D71766A}" type="datetimeFigureOut">
              <a:rPr lang="he-IL" smtClean="0"/>
              <a:t>י'/חשון/תשפ"א</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9980025-82F0-4074-BF03-ACE1BE1C1282}" type="slidenum">
              <a:rPr lang="he-IL" smtClean="0"/>
              <a:t>‹#›</a:t>
            </a:fld>
            <a:endParaRPr lang="he-IL"/>
          </a:p>
        </p:txBody>
      </p:sp>
    </p:spTree>
    <p:extLst>
      <p:ext uri="{BB962C8B-B14F-4D97-AF65-F5344CB8AC3E}">
        <p14:creationId xmlns:p14="http://schemas.microsoft.com/office/powerpoint/2010/main" val="320565149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38150" y="1252538"/>
            <a:ext cx="6011863"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817" y="4823034"/>
            <a:ext cx="5510530" cy="3946118"/>
          </a:xfrm>
          <a:prstGeom prst="rect">
            <a:avLst/>
          </a:prstGeom>
          <a:noFill/>
          <a:ln>
            <a:noFill/>
          </a:ln>
        </p:spPr>
        <p:txBody>
          <a:bodyPr spcFirstLastPara="1" wrap="square" lIns="96600" tIns="48300" rIns="96600" bIns="48300" anchor="t" anchorCtr="0">
            <a:noAutofit/>
          </a:bodyPr>
          <a:lstStyle/>
          <a:p>
            <a:pPr marL="0" lvl="0" indent="0" algn="r" rtl="1">
              <a:spcBef>
                <a:spcPts val="0"/>
              </a:spcBef>
              <a:spcAft>
                <a:spcPts val="0"/>
              </a:spcAft>
              <a:buNone/>
            </a:pPr>
            <a:r>
              <a:rPr lang="he-IL"/>
              <a:t>הצגה עצמית. </a:t>
            </a:r>
            <a:endParaRPr/>
          </a:p>
          <a:p>
            <a:pPr marL="0" marR="0" lvl="0" indent="0" algn="r" rtl="1">
              <a:lnSpc>
                <a:spcPct val="100000"/>
              </a:lnSpc>
              <a:spcBef>
                <a:spcPts val="0"/>
              </a:spcBef>
              <a:spcAft>
                <a:spcPts val="0"/>
              </a:spcAft>
              <a:buClr>
                <a:schemeClr val="dk1"/>
              </a:buClr>
              <a:buSzPts val="1200"/>
              <a:buFont typeface="Calibri"/>
              <a:buNone/>
            </a:pPr>
            <a:r>
              <a:rPr lang="he-IL"/>
              <a:t>התקווה למפגש פנים אל פנים .. כמורה, יש רצון לקשר אישי במהלך הלימוד, מתארת לעצמי שללמוד מול מסך במיוחד כשלא מעט ממפגשי העבודה נעשים דרכו.. יוצר</a:t>
            </a:r>
            <a:r>
              <a:rPr lang="he-IL" baseline="0"/>
              <a:t> </a:t>
            </a:r>
            <a:r>
              <a:rPr lang="he-IL"/>
              <a:t>אתגר לריכוז, לחיבור הרגשי, לתחושה של הדבר מקרוב..  </a:t>
            </a:r>
          </a:p>
          <a:p>
            <a:pPr marL="0" marR="0" lvl="0" indent="0" algn="r" rtl="1">
              <a:lnSpc>
                <a:spcPct val="100000"/>
              </a:lnSpc>
              <a:spcBef>
                <a:spcPts val="0"/>
              </a:spcBef>
              <a:spcAft>
                <a:spcPts val="0"/>
              </a:spcAft>
              <a:buClr>
                <a:schemeClr val="dk1"/>
              </a:buClr>
              <a:buSzPts val="1200"/>
              <a:buFont typeface="Calibri"/>
              <a:buNone/>
            </a:pPr>
            <a:r>
              <a:rPr lang="he-IL"/>
              <a:t>חשיבות</a:t>
            </a:r>
            <a:r>
              <a:rPr lang="he-IL" baseline="0"/>
              <a:t> להתבוננות העצמית, בקורסי ההכשרה של איכה, בדרך כלל חלק מהלימוד הוא קבוצת הורים- עבודה על עצמנו כהורים. פה ננסה לשלב הזמנות אליכם להתבונן פנימה </a:t>
            </a:r>
          </a:p>
          <a:p>
            <a:pPr marL="0" marR="0" lvl="0" indent="0" algn="r" rtl="1">
              <a:lnSpc>
                <a:spcPct val="100000"/>
              </a:lnSpc>
              <a:spcBef>
                <a:spcPts val="0"/>
              </a:spcBef>
              <a:spcAft>
                <a:spcPts val="0"/>
              </a:spcAft>
              <a:buClr>
                <a:schemeClr val="dk1"/>
              </a:buClr>
              <a:buSzPts val="1200"/>
              <a:buFont typeface="Calibri"/>
              <a:buNone/>
            </a:pPr>
            <a:r>
              <a:rPr lang="he-IL" baseline="0"/>
              <a:t>זו גם דרך לומר שמדובר בקורס מבוא, לא בהכשרה להיות מטפל איכה. לכך נדרש לימוד נוסף. </a:t>
            </a:r>
          </a:p>
          <a:p>
            <a:pPr marL="0" marR="0" lvl="0" indent="0" algn="r" rtl="1">
              <a:lnSpc>
                <a:spcPct val="100000"/>
              </a:lnSpc>
              <a:spcBef>
                <a:spcPts val="0"/>
              </a:spcBef>
              <a:spcAft>
                <a:spcPts val="0"/>
              </a:spcAft>
              <a:buClr>
                <a:schemeClr val="dk1"/>
              </a:buClr>
              <a:buSzPts val="1200"/>
              <a:buFont typeface="Calibri"/>
              <a:buNone/>
            </a:pPr>
            <a:r>
              <a:rPr lang="he-IL" baseline="0"/>
              <a:t>מבנה הקורס- </a:t>
            </a:r>
          </a:p>
          <a:p>
            <a:pPr marL="0" marR="0" lvl="0" indent="0" algn="r" rtl="1">
              <a:lnSpc>
                <a:spcPct val="100000"/>
              </a:lnSpc>
              <a:spcBef>
                <a:spcPts val="0"/>
              </a:spcBef>
              <a:spcAft>
                <a:spcPts val="0"/>
              </a:spcAft>
              <a:buClr>
                <a:schemeClr val="dk1"/>
              </a:buClr>
              <a:buSzPts val="1200"/>
              <a:buFont typeface="Calibri"/>
              <a:buNone/>
            </a:pPr>
            <a:r>
              <a:rPr lang="he-IL" baseline="0"/>
              <a:t>כמה מורים- קלאודיה, לילך, </a:t>
            </a:r>
            <a:r>
              <a:rPr lang="he-IL" baseline="0" err="1"/>
              <a:t>ריה</a:t>
            </a:r>
            <a:r>
              <a:rPr lang="he-IL" baseline="0"/>
              <a:t>, איתן ורונית. רונית תהיה המורה שתלווה אתכם לאורך כל המפגשים, תעביר את ההרצאה השלישית בכל יום לימוד. מזכירה את אמנת מפרשים- חיבור עם מצלמה, פרטיות המידע,  נוכחות</a:t>
            </a:r>
            <a:endParaRPr/>
          </a:p>
        </p:txBody>
      </p:sp>
      <p:sp>
        <p:nvSpPr>
          <p:cNvPr id="87" name="Google Shape;87;p1:notes"/>
          <p:cNvSpPr txBox="1">
            <a:spLocks noGrp="1"/>
          </p:cNvSpPr>
          <p:nvPr>
            <p:ph type="sldNum" idx="12"/>
          </p:nvPr>
        </p:nvSpPr>
        <p:spPr>
          <a:xfrm>
            <a:off x="1596" y="9519055"/>
            <a:ext cx="2984870" cy="502833"/>
          </a:xfrm>
          <a:prstGeom prst="rect">
            <a:avLst/>
          </a:prstGeom>
          <a:noFill/>
          <a:ln>
            <a:noFill/>
          </a:ln>
        </p:spPr>
        <p:txBody>
          <a:bodyPr spcFirstLastPara="1" wrap="square" lIns="96600" tIns="48300" rIns="96600" bIns="483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4685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32DB3185-CA56-455C-B25F-3A692F8D8B4B}" type="slidenum">
              <a:rPr lang="he-IL" smtClean="0"/>
              <a:t>29</a:t>
            </a:fld>
            <a:endParaRPr lang="he-IL"/>
          </a:p>
        </p:txBody>
      </p:sp>
    </p:spTree>
    <p:extLst>
      <p:ext uri="{BB962C8B-B14F-4D97-AF65-F5344CB8AC3E}">
        <p14:creationId xmlns:p14="http://schemas.microsoft.com/office/powerpoint/2010/main" val="103353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438150" y="1252538"/>
            <a:ext cx="6011863"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8817" y="4823034"/>
            <a:ext cx="5510530" cy="3946118"/>
          </a:xfrm>
          <a:prstGeom prst="rect">
            <a:avLst/>
          </a:prstGeom>
          <a:noFill/>
          <a:ln>
            <a:noFill/>
          </a:ln>
        </p:spPr>
        <p:txBody>
          <a:bodyPr spcFirstLastPara="1" wrap="square" lIns="96600" tIns="48300" rIns="96600" bIns="48300" anchor="t" anchorCtr="0">
            <a:noAutofit/>
          </a:bodyPr>
          <a:lstStyle/>
          <a:p>
            <a:pPr marL="514350" lvl="0" indent="-514350" algn="r" rtl="1">
              <a:spcBef>
                <a:spcPts val="0"/>
              </a:spcBef>
              <a:spcAft>
                <a:spcPts val="0"/>
              </a:spcAft>
              <a:buClr>
                <a:srgbClr val="1E4E79"/>
              </a:buClr>
              <a:buSzPts val="1200"/>
              <a:buFont typeface="Calibri"/>
              <a:buAutoNum type="arabicPeriod"/>
            </a:pPr>
            <a:r>
              <a:rPr lang="x-none">
                <a:solidFill>
                  <a:srgbClr val="1E4E79"/>
                </a:solidFill>
              </a:rPr>
              <a:t>לידתה של השיטה </a:t>
            </a:r>
            <a:endParaRPr/>
          </a:p>
          <a:p>
            <a:pPr marL="514350" lvl="0" indent="-514350" algn="r" rtl="1">
              <a:spcBef>
                <a:spcPts val="0"/>
              </a:spcBef>
              <a:spcAft>
                <a:spcPts val="0"/>
              </a:spcAft>
              <a:buClr>
                <a:srgbClr val="1E4E79"/>
              </a:buClr>
              <a:buSzPts val="1200"/>
              <a:buFont typeface="Calibri"/>
              <a:buAutoNum type="arabicPeriod"/>
            </a:pPr>
            <a:r>
              <a:rPr lang="x-none">
                <a:solidFill>
                  <a:srgbClr val="1E4E79"/>
                </a:solidFill>
              </a:rPr>
              <a:t>תמורות בהורות והסתבכות הקשר הורה-ילד כנקודת מוצא להבנת הגישה </a:t>
            </a:r>
            <a:endParaRPr/>
          </a:p>
          <a:p>
            <a:pPr marL="514350" lvl="0" indent="-514350" algn="r" rtl="1">
              <a:spcBef>
                <a:spcPts val="0"/>
              </a:spcBef>
              <a:spcAft>
                <a:spcPts val="0"/>
              </a:spcAft>
              <a:buClr>
                <a:srgbClr val="1E4E79"/>
              </a:buClr>
              <a:buSzPts val="1200"/>
              <a:buFont typeface="Calibri"/>
              <a:buAutoNum type="arabicPeriod"/>
            </a:pPr>
            <a:r>
              <a:rPr lang="x-none">
                <a:solidFill>
                  <a:srgbClr val="1E4E79"/>
                </a:solidFill>
              </a:rPr>
              <a:t>מבט אקולוגי-אינטרסובייקטיבי על קשיים של ילדים ועל קשיים ביחסי הורים-ילדים</a:t>
            </a:r>
            <a:endParaRPr/>
          </a:p>
          <a:p>
            <a:pPr marL="514350" marR="0" lvl="0" indent="-514350" algn="r" rtl="1">
              <a:lnSpc>
                <a:spcPct val="100000"/>
              </a:lnSpc>
              <a:spcBef>
                <a:spcPts val="0"/>
              </a:spcBef>
              <a:spcAft>
                <a:spcPts val="0"/>
              </a:spcAft>
              <a:buClr>
                <a:srgbClr val="1E4E79"/>
              </a:buClr>
              <a:buSzPts val="1200"/>
              <a:buFont typeface="Calibri"/>
              <a:buAutoNum type="arabicPeriod"/>
            </a:pPr>
            <a:r>
              <a:rPr lang="x-none">
                <a:solidFill>
                  <a:srgbClr val="1E4E79"/>
                </a:solidFill>
              </a:rPr>
              <a:t>הכרה הדדית, מתן כיוון, חירות, אחריות ויחס מכבד כעקרונות מנחים של קשר מגדל. </a:t>
            </a:r>
            <a:endParaRPr/>
          </a:p>
          <a:p>
            <a:pPr marL="514350" lvl="0" indent="-438150" algn="r" rtl="1">
              <a:spcBef>
                <a:spcPts val="0"/>
              </a:spcBef>
              <a:spcAft>
                <a:spcPts val="0"/>
              </a:spcAft>
              <a:buClr>
                <a:schemeClr val="dk1"/>
              </a:buClr>
              <a:buSzPts val="1200"/>
              <a:buFont typeface="Calibri"/>
              <a:buNone/>
            </a:pPr>
            <a:endParaRPr>
              <a:solidFill>
                <a:srgbClr val="1E4E79"/>
              </a:solidFill>
            </a:endParaRPr>
          </a:p>
          <a:p>
            <a:pPr marL="514350" lvl="0" indent="-438150" algn="r" rtl="1">
              <a:spcBef>
                <a:spcPts val="0"/>
              </a:spcBef>
              <a:spcAft>
                <a:spcPts val="0"/>
              </a:spcAft>
              <a:buClr>
                <a:schemeClr val="dk1"/>
              </a:buClr>
              <a:buSzPts val="1200"/>
              <a:buFont typeface="Calibri"/>
              <a:buNone/>
            </a:pPr>
            <a:endParaRPr>
              <a:solidFill>
                <a:srgbClr val="1E4E79"/>
              </a:solidFill>
            </a:endParaRPr>
          </a:p>
          <a:p>
            <a:pPr marL="0" lvl="0" indent="0" algn="r" rtl="1">
              <a:spcBef>
                <a:spcPts val="0"/>
              </a:spcBef>
              <a:spcAft>
                <a:spcPts val="0"/>
              </a:spcAft>
              <a:buNone/>
            </a:pPr>
            <a:endParaRPr/>
          </a:p>
          <a:p>
            <a:pPr marL="0" lvl="0" indent="0" algn="r" rtl="1">
              <a:spcBef>
                <a:spcPts val="0"/>
              </a:spcBef>
              <a:spcAft>
                <a:spcPts val="0"/>
              </a:spcAft>
              <a:buNone/>
            </a:pPr>
            <a:r>
              <a:rPr lang="x-none"/>
              <a:t>להתייחס לכך שהבנת הסיבוך משמעותית כיוון שהיא משרטטת את הדרך להחלץ מסיבוך, לתת לו מענה, שזה מה שטיפול איכה למעשה עושה/מציע. </a:t>
            </a:r>
            <a:endParaRPr/>
          </a:p>
        </p:txBody>
      </p:sp>
      <p:sp>
        <p:nvSpPr>
          <p:cNvPr id="98" name="Google Shape;98;p2:notes"/>
          <p:cNvSpPr txBox="1">
            <a:spLocks noGrp="1"/>
          </p:cNvSpPr>
          <p:nvPr>
            <p:ph type="sldNum" idx="12"/>
          </p:nvPr>
        </p:nvSpPr>
        <p:spPr>
          <a:xfrm>
            <a:off x="1596" y="9519055"/>
            <a:ext cx="2984870" cy="502833"/>
          </a:xfrm>
          <a:prstGeom prst="rect">
            <a:avLst/>
          </a:prstGeom>
          <a:noFill/>
          <a:ln>
            <a:noFill/>
          </a:ln>
        </p:spPr>
        <p:txBody>
          <a:bodyPr spcFirstLastPara="1" wrap="square" lIns="96600" tIns="48300" rIns="96600" bIns="483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4140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he-IL" sz="1300" dirty="0"/>
              <a:t>איתן הבין, כי בכל המקרים האלה של סרבני הטיפול ותקועי הטיפול יש משהו משותף. מצד אחד יש </a:t>
            </a:r>
            <a:r>
              <a:rPr lang="he-IL" sz="1300" b="1" dirty="0"/>
              <a:t>ילד שאיבד את דרכו</a:t>
            </a:r>
            <a:r>
              <a:rPr lang="he-IL" sz="1300" dirty="0"/>
              <a:t>, ומצד שני יש </a:t>
            </a:r>
            <a:r>
              <a:rPr lang="he-IL" sz="1300" b="1" dirty="0"/>
              <a:t>הורה המתקשה לכוון</a:t>
            </a:r>
            <a:r>
              <a:rPr lang="he-IL" sz="1300" dirty="0"/>
              <a:t> אותו חזרה. המפנה חל כאשר הילד עובר </a:t>
            </a:r>
            <a:r>
              <a:rPr lang="he-IL" sz="1300" b="1" dirty="0"/>
              <a:t>ממצב של אי לקיחת אחריות על הקושי שלו למצב של בעלות, אחריות.</a:t>
            </a:r>
            <a:r>
              <a:rPr lang="he-IL" sz="1300" dirty="0"/>
              <a:t> מרגע לקיחת האחריות מתאפשרת יציאה מתקיעות ומתחילה </a:t>
            </a:r>
            <a:r>
              <a:rPr lang="he-IL" sz="1300" b="1" dirty="0"/>
              <a:t>תנועה לכיוון התפתחות</a:t>
            </a:r>
            <a:r>
              <a:rPr lang="he-IL" sz="1300" dirty="0"/>
              <a:t>. אנו מבדילים בין הקושי: קשיי ויסות, הפרעת קשב, לקויות למידה, ל</a:t>
            </a:r>
            <a:r>
              <a:rPr lang="he-IL" sz="1300" b="1" dirty="0"/>
              <a:t>יחס </a:t>
            </a:r>
            <a:r>
              <a:rPr lang="he-IL" sz="1300" dirty="0"/>
              <a:t>של הילד לקושי. עד כמה הוא לוקח אחריות, בעלות, נעזר או עוזר לעצמו?</a:t>
            </a:r>
            <a:endParaRPr lang="en-US" sz="1300"/>
          </a:p>
          <a:p>
            <a:endParaRPr lang="he-IL"/>
          </a:p>
        </p:txBody>
      </p:sp>
      <p:sp>
        <p:nvSpPr>
          <p:cNvPr id="4" name="Slide Number Placeholder 3"/>
          <p:cNvSpPr>
            <a:spLocks noGrp="1"/>
          </p:cNvSpPr>
          <p:nvPr>
            <p:ph type="sldNum" sz="quarter" idx="10"/>
          </p:nvPr>
        </p:nvSpPr>
        <p:spPr/>
        <p:txBody>
          <a:bodyPr/>
          <a:lstStyle/>
          <a:p>
            <a:fld id="{32DB3185-CA56-455C-B25F-3A692F8D8B4B}" type="slidenum">
              <a:rPr lang="he-IL" smtClean="0"/>
              <a:t>3</a:t>
            </a:fld>
            <a:endParaRPr lang="he-IL"/>
          </a:p>
        </p:txBody>
      </p:sp>
    </p:spTree>
    <p:extLst>
      <p:ext uri="{BB962C8B-B14F-4D97-AF65-F5344CB8AC3E}">
        <p14:creationId xmlns:p14="http://schemas.microsoft.com/office/powerpoint/2010/main" val="1078475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חסר טקסט</a:t>
            </a:r>
          </a:p>
        </p:txBody>
      </p:sp>
      <p:sp>
        <p:nvSpPr>
          <p:cNvPr id="4" name="Slide Number Placeholder 3"/>
          <p:cNvSpPr>
            <a:spLocks noGrp="1"/>
          </p:cNvSpPr>
          <p:nvPr>
            <p:ph type="sldNum" sz="quarter" idx="10"/>
          </p:nvPr>
        </p:nvSpPr>
        <p:spPr/>
        <p:txBody>
          <a:bodyPr/>
          <a:lstStyle/>
          <a:p>
            <a:fld id="{32DB3185-CA56-455C-B25F-3A692F8D8B4B}" type="slidenum">
              <a:rPr lang="he-IL" smtClean="0"/>
              <a:t>4</a:t>
            </a:fld>
            <a:endParaRPr lang="he-IL"/>
          </a:p>
        </p:txBody>
      </p:sp>
    </p:spTree>
    <p:extLst>
      <p:ext uri="{BB962C8B-B14F-4D97-AF65-F5344CB8AC3E}">
        <p14:creationId xmlns:p14="http://schemas.microsoft.com/office/powerpoint/2010/main" val="211864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he-IL" sz="1200" kern="1200" dirty="0">
                <a:solidFill>
                  <a:schemeClr val="tx1"/>
                </a:solidFill>
                <a:effectLst/>
                <a:latin typeface="+mn-lt"/>
                <a:ea typeface="+mn-ea"/>
                <a:cs typeface="+mn-cs"/>
              </a:rPr>
              <a:t>אחד הדברים שדורשים אימון, זה היכולת להפוך משהו שמאחורי הקלעים למשהו בחזית. </a:t>
            </a:r>
            <a:r>
              <a:rPr lang="he-IL" sz="1200" u="sng" kern="1200" dirty="0">
                <a:solidFill>
                  <a:schemeClr val="tx1"/>
                </a:solidFill>
                <a:effectLst/>
                <a:latin typeface="+mn-lt"/>
                <a:ea typeface="+mn-ea"/>
                <a:cs typeface="+mn-cs"/>
              </a:rPr>
              <a:t>ערך</a:t>
            </a:r>
            <a:r>
              <a:rPr lang="he-IL" sz="1200" kern="1200" dirty="0">
                <a:solidFill>
                  <a:schemeClr val="tx1"/>
                </a:solidFill>
                <a:effectLst/>
                <a:latin typeface="+mn-lt"/>
                <a:ea typeface="+mn-ea"/>
                <a:cs typeface="+mn-cs"/>
              </a:rPr>
              <a:t>.  לרוב נמצא מאחורי הקלעים. נוכח שם, אבל איך מעבירים אותו לחזית? איך מגדירים אותו? כשאני נעצר ונותן דין וחשבון, זה מורכב ומעניין. גם הערכים בינאישיים וגם תוך אישיים. איזה אדם אני רוצה לראות את עצמי כמגדל. זה שאני, מארגנת ומרגיעה. כי אז ההתמצאות שלי בעצמי – היא קשובה ופותרת פלונטרים.</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זו מיומנות. תהליך הרכישה מציק ואז זה הופך למשענת. בהתחלה זה מאמץ מכוון ומודע. אחר כך זה לרשותי.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המחקר הפסיכולוגי עוסק בחקר המח. להבין את המרכזים.</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"מוח זוחלים" – הישרדות. הכי שתלטן. המערכת האדומה. בא ראשון. הוא ברירת המחדל. הראשון שנכנס לפעולה. הכי קדום. יכולת התגברות על השאר. הבעיה שיכולה להיות אזעקת שווא. נכנס לעיתים לעבודה כשזה מיותר.</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"מוח היונקים" – החלק האמוציונאלי מאוד נוכח.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"המוח החדש" – החשיבה המופשטת, היחודית, נמצאת חלק הפרה-פרונטאלי של הקורטקס. חשיבה רציונלית, מעובדת, פרספקטיבה, אינטגרציה. אופיינית רק לאדם.</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ככל שאנו יודעים לנוע בין שלושתם, יש לנו התאמה טובה יותר. הסתגלות טובה יותר.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שלושת המימדים חשובים. כשאני מכניס ערכים למימד השלישי, אני מייצר מרחב גדול יותר. חיפוש ערכים הוא על קר.</a:t>
            </a:r>
            <a:endParaRPr lang="en-US" sz="1200" kern="1200" dirty="0">
              <a:solidFill>
                <a:schemeClr val="tx1"/>
              </a:solidFill>
              <a:effectLst/>
              <a:latin typeface="+mn-lt"/>
              <a:ea typeface="+mn-ea"/>
              <a:cs typeface="+mn-cs"/>
            </a:endParaRPr>
          </a:p>
          <a:p>
            <a:endParaRPr lang="he-IL" dirty="0"/>
          </a:p>
        </p:txBody>
      </p:sp>
      <p:sp>
        <p:nvSpPr>
          <p:cNvPr id="4" name="Slide Number Placeholder 3"/>
          <p:cNvSpPr>
            <a:spLocks noGrp="1"/>
          </p:cNvSpPr>
          <p:nvPr>
            <p:ph type="sldNum" sz="quarter" idx="10"/>
          </p:nvPr>
        </p:nvSpPr>
        <p:spPr/>
        <p:txBody>
          <a:bodyPr/>
          <a:lstStyle/>
          <a:p>
            <a:fld id="{32DB3185-CA56-455C-B25F-3A692F8D8B4B}" type="slidenum">
              <a:rPr lang="he-IL" smtClean="0"/>
              <a:t>7</a:t>
            </a:fld>
            <a:endParaRPr lang="he-IL"/>
          </a:p>
        </p:txBody>
      </p:sp>
    </p:spTree>
    <p:extLst>
      <p:ext uri="{BB962C8B-B14F-4D97-AF65-F5344CB8AC3E}">
        <p14:creationId xmlns:p14="http://schemas.microsoft.com/office/powerpoint/2010/main" val="2523008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48DF9823-28A6-47DE-B458-8AA32704B5CA}" type="slidenum">
              <a:rPr lang="he-IL" smtClean="0"/>
              <a:t>15</a:t>
            </a:fld>
            <a:endParaRPr lang="he-IL"/>
          </a:p>
        </p:txBody>
      </p:sp>
    </p:spTree>
    <p:extLst>
      <p:ext uri="{BB962C8B-B14F-4D97-AF65-F5344CB8AC3E}">
        <p14:creationId xmlns:p14="http://schemas.microsoft.com/office/powerpoint/2010/main" val="4774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32DB3185-CA56-455C-B25F-3A692F8D8B4B}" type="slidenum">
              <a:rPr lang="he-IL" smtClean="0"/>
              <a:t>17</a:t>
            </a:fld>
            <a:endParaRPr lang="he-IL"/>
          </a:p>
        </p:txBody>
      </p:sp>
    </p:spTree>
    <p:extLst>
      <p:ext uri="{BB962C8B-B14F-4D97-AF65-F5344CB8AC3E}">
        <p14:creationId xmlns:p14="http://schemas.microsoft.com/office/powerpoint/2010/main" val="3320504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48DF9823-28A6-47DE-B458-8AA32704B5CA}" type="slidenum">
              <a:rPr lang="he-IL" smtClean="0"/>
              <a:t>19</a:t>
            </a:fld>
            <a:endParaRPr lang="he-IL"/>
          </a:p>
        </p:txBody>
      </p:sp>
    </p:spTree>
    <p:extLst>
      <p:ext uri="{BB962C8B-B14F-4D97-AF65-F5344CB8AC3E}">
        <p14:creationId xmlns:p14="http://schemas.microsoft.com/office/powerpoint/2010/main" val="2532057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32DB3185-CA56-455C-B25F-3A692F8D8B4B}" type="slidenum">
              <a:rPr lang="he-IL" smtClean="0"/>
              <a:t>21</a:t>
            </a:fld>
            <a:endParaRPr lang="he-IL"/>
          </a:p>
        </p:txBody>
      </p:sp>
    </p:spTree>
    <p:extLst>
      <p:ext uri="{BB962C8B-B14F-4D97-AF65-F5344CB8AC3E}">
        <p14:creationId xmlns:p14="http://schemas.microsoft.com/office/powerpoint/2010/main" val="1469028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C3CC2A2-A09D-4D8F-B4E1-B9697197852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97034082-11EB-4CAE-8CB0-67DDD73852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3C1BE44A-876B-485C-AE48-54DA7DB8B926}"/>
              </a:ext>
            </a:extLst>
          </p:cNvPr>
          <p:cNvSpPr>
            <a:spLocks noGrp="1"/>
          </p:cNvSpPr>
          <p:nvPr>
            <p:ph type="dt" sz="half" idx="10"/>
          </p:nvPr>
        </p:nvSpPr>
        <p:spPr/>
        <p:txBody>
          <a:bodyPr/>
          <a:lstStyle/>
          <a:p>
            <a:fld id="{B0691A07-5ABE-4655-A47F-3819F9CA9012}" type="datetimeFigureOut">
              <a:rPr lang="he-IL" smtClean="0"/>
              <a:t>י'/חשון/תשפ"א</a:t>
            </a:fld>
            <a:endParaRPr lang="he-IL"/>
          </a:p>
        </p:txBody>
      </p:sp>
      <p:sp>
        <p:nvSpPr>
          <p:cNvPr id="5" name="מציין מיקום של כותרת תחתונה 4">
            <a:extLst>
              <a:ext uri="{FF2B5EF4-FFF2-40B4-BE49-F238E27FC236}">
                <a16:creationId xmlns:a16="http://schemas.microsoft.com/office/drawing/2014/main" id="{64F66B51-781B-4795-AED8-02719E4E0C1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A83DAAF-8436-474E-B432-58CE57185A79}"/>
              </a:ext>
            </a:extLst>
          </p:cNvPr>
          <p:cNvSpPr>
            <a:spLocks noGrp="1"/>
          </p:cNvSpPr>
          <p:nvPr>
            <p:ph type="sldNum" sz="quarter" idx="12"/>
          </p:nvPr>
        </p:nvSpPr>
        <p:spPr/>
        <p:txBody>
          <a:bodyPr/>
          <a:lstStyle/>
          <a:p>
            <a:fld id="{8DB6893C-CE07-4EAF-A270-8B096F78563D}" type="slidenum">
              <a:rPr lang="he-IL" smtClean="0"/>
              <a:t>‹#›</a:t>
            </a:fld>
            <a:endParaRPr lang="he-IL"/>
          </a:p>
        </p:txBody>
      </p:sp>
    </p:spTree>
    <p:extLst>
      <p:ext uri="{BB962C8B-B14F-4D97-AF65-F5344CB8AC3E}">
        <p14:creationId xmlns:p14="http://schemas.microsoft.com/office/powerpoint/2010/main" val="3022190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0C14A57-5A28-4421-9F19-7F83937B5D5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6DF3E4D-EBED-4E95-A524-4EB76CDF9D23}"/>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4CE8572-F886-4D25-85F8-ACB18B580B59}"/>
              </a:ext>
            </a:extLst>
          </p:cNvPr>
          <p:cNvSpPr>
            <a:spLocks noGrp="1"/>
          </p:cNvSpPr>
          <p:nvPr>
            <p:ph type="dt" sz="half" idx="10"/>
          </p:nvPr>
        </p:nvSpPr>
        <p:spPr/>
        <p:txBody>
          <a:bodyPr/>
          <a:lstStyle/>
          <a:p>
            <a:fld id="{B0691A07-5ABE-4655-A47F-3819F9CA9012}" type="datetimeFigureOut">
              <a:rPr lang="he-IL" smtClean="0"/>
              <a:t>י'/חשון/תשפ"א</a:t>
            </a:fld>
            <a:endParaRPr lang="he-IL"/>
          </a:p>
        </p:txBody>
      </p:sp>
      <p:sp>
        <p:nvSpPr>
          <p:cNvPr id="5" name="מציין מיקום של כותרת תחתונה 4">
            <a:extLst>
              <a:ext uri="{FF2B5EF4-FFF2-40B4-BE49-F238E27FC236}">
                <a16:creationId xmlns:a16="http://schemas.microsoft.com/office/drawing/2014/main" id="{3D588604-D78F-43BC-8F65-777EE613937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F573E16-44A1-4466-ACE9-BC71386BEBD3}"/>
              </a:ext>
            </a:extLst>
          </p:cNvPr>
          <p:cNvSpPr>
            <a:spLocks noGrp="1"/>
          </p:cNvSpPr>
          <p:nvPr>
            <p:ph type="sldNum" sz="quarter" idx="12"/>
          </p:nvPr>
        </p:nvSpPr>
        <p:spPr/>
        <p:txBody>
          <a:bodyPr/>
          <a:lstStyle/>
          <a:p>
            <a:fld id="{8DB6893C-CE07-4EAF-A270-8B096F78563D}" type="slidenum">
              <a:rPr lang="he-IL" smtClean="0"/>
              <a:t>‹#›</a:t>
            </a:fld>
            <a:endParaRPr lang="he-IL"/>
          </a:p>
        </p:txBody>
      </p:sp>
    </p:spTree>
    <p:extLst>
      <p:ext uri="{BB962C8B-B14F-4D97-AF65-F5344CB8AC3E}">
        <p14:creationId xmlns:p14="http://schemas.microsoft.com/office/powerpoint/2010/main" val="233039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9B9E9B3E-F4AE-4AD0-A04C-85E75A8B2431}"/>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3115BC6-7F56-4424-9E46-11108CAAE8B7}"/>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36C9228-5ABE-49E9-B526-C4E2C5FB9B95}"/>
              </a:ext>
            </a:extLst>
          </p:cNvPr>
          <p:cNvSpPr>
            <a:spLocks noGrp="1"/>
          </p:cNvSpPr>
          <p:nvPr>
            <p:ph type="dt" sz="half" idx="10"/>
          </p:nvPr>
        </p:nvSpPr>
        <p:spPr/>
        <p:txBody>
          <a:bodyPr/>
          <a:lstStyle/>
          <a:p>
            <a:fld id="{B0691A07-5ABE-4655-A47F-3819F9CA9012}" type="datetimeFigureOut">
              <a:rPr lang="he-IL" smtClean="0"/>
              <a:t>י'/חשון/תשפ"א</a:t>
            </a:fld>
            <a:endParaRPr lang="he-IL"/>
          </a:p>
        </p:txBody>
      </p:sp>
      <p:sp>
        <p:nvSpPr>
          <p:cNvPr id="5" name="מציין מיקום של כותרת תחתונה 4">
            <a:extLst>
              <a:ext uri="{FF2B5EF4-FFF2-40B4-BE49-F238E27FC236}">
                <a16:creationId xmlns:a16="http://schemas.microsoft.com/office/drawing/2014/main" id="{F370C485-C925-4368-BB07-40057864328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C59DA98-D33B-417C-BA30-C5247E628653}"/>
              </a:ext>
            </a:extLst>
          </p:cNvPr>
          <p:cNvSpPr>
            <a:spLocks noGrp="1"/>
          </p:cNvSpPr>
          <p:nvPr>
            <p:ph type="sldNum" sz="quarter" idx="12"/>
          </p:nvPr>
        </p:nvSpPr>
        <p:spPr/>
        <p:txBody>
          <a:bodyPr/>
          <a:lstStyle/>
          <a:p>
            <a:fld id="{8DB6893C-CE07-4EAF-A270-8B096F78563D}" type="slidenum">
              <a:rPr lang="he-IL" smtClean="0"/>
              <a:t>‹#›</a:t>
            </a:fld>
            <a:endParaRPr lang="he-IL"/>
          </a:p>
        </p:txBody>
      </p:sp>
    </p:spTree>
    <p:extLst>
      <p:ext uri="{BB962C8B-B14F-4D97-AF65-F5344CB8AC3E}">
        <p14:creationId xmlns:p14="http://schemas.microsoft.com/office/powerpoint/2010/main" val="67987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DEA573-AB2F-4345-8651-03E43872E3D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9152B70-8D62-4A6D-A8D4-FACCE61A200D}"/>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5C622C9-2F2F-4827-B30D-133BE39BD4B6}"/>
              </a:ext>
            </a:extLst>
          </p:cNvPr>
          <p:cNvSpPr>
            <a:spLocks noGrp="1"/>
          </p:cNvSpPr>
          <p:nvPr>
            <p:ph type="dt" sz="half" idx="10"/>
          </p:nvPr>
        </p:nvSpPr>
        <p:spPr/>
        <p:txBody>
          <a:bodyPr/>
          <a:lstStyle/>
          <a:p>
            <a:fld id="{B0691A07-5ABE-4655-A47F-3819F9CA9012}" type="datetimeFigureOut">
              <a:rPr lang="he-IL" smtClean="0"/>
              <a:t>י'/חשון/תשפ"א</a:t>
            </a:fld>
            <a:endParaRPr lang="he-IL"/>
          </a:p>
        </p:txBody>
      </p:sp>
      <p:sp>
        <p:nvSpPr>
          <p:cNvPr id="5" name="מציין מיקום של כותרת תחתונה 4">
            <a:extLst>
              <a:ext uri="{FF2B5EF4-FFF2-40B4-BE49-F238E27FC236}">
                <a16:creationId xmlns:a16="http://schemas.microsoft.com/office/drawing/2014/main" id="{30BE6497-CF80-44CD-9CC8-AE2F04FC018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AD7BCF4-59A0-47EE-9ECF-728CD226D5B2}"/>
              </a:ext>
            </a:extLst>
          </p:cNvPr>
          <p:cNvSpPr>
            <a:spLocks noGrp="1"/>
          </p:cNvSpPr>
          <p:nvPr>
            <p:ph type="sldNum" sz="quarter" idx="12"/>
          </p:nvPr>
        </p:nvSpPr>
        <p:spPr/>
        <p:txBody>
          <a:bodyPr/>
          <a:lstStyle/>
          <a:p>
            <a:fld id="{8DB6893C-CE07-4EAF-A270-8B096F78563D}" type="slidenum">
              <a:rPr lang="he-IL" smtClean="0"/>
              <a:t>‹#›</a:t>
            </a:fld>
            <a:endParaRPr lang="he-IL"/>
          </a:p>
        </p:txBody>
      </p:sp>
    </p:spTree>
    <p:extLst>
      <p:ext uri="{BB962C8B-B14F-4D97-AF65-F5344CB8AC3E}">
        <p14:creationId xmlns:p14="http://schemas.microsoft.com/office/powerpoint/2010/main" val="274046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7043883-A255-46C1-923C-476143D68939}"/>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6E8FF7D-638B-48EE-B47D-096A5E8D0F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62B604E2-7554-42DC-BBDD-60035D8FDE3C}"/>
              </a:ext>
            </a:extLst>
          </p:cNvPr>
          <p:cNvSpPr>
            <a:spLocks noGrp="1"/>
          </p:cNvSpPr>
          <p:nvPr>
            <p:ph type="dt" sz="half" idx="10"/>
          </p:nvPr>
        </p:nvSpPr>
        <p:spPr/>
        <p:txBody>
          <a:bodyPr/>
          <a:lstStyle/>
          <a:p>
            <a:fld id="{B0691A07-5ABE-4655-A47F-3819F9CA9012}" type="datetimeFigureOut">
              <a:rPr lang="he-IL" smtClean="0"/>
              <a:t>י'/חשון/תשפ"א</a:t>
            </a:fld>
            <a:endParaRPr lang="he-IL"/>
          </a:p>
        </p:txBody>
      </p:sp>
      <p:sp>
        <p:nvSpPr>
          <p:cNvPr id="5" name="מציין מיקום של כותרת תחתונה 4">
            <a:extLst>
              <a:ext uri="{FF2B5EF4-FFF2-40B4-BE49-F238E27FC236}">
                <a16:creationId xmlns:a16="http://schemas.microsoft.com/office/drawing/2014/main" id="{FC80FA06-B78E-40C2-922A-F5405315E73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ECCE2D6-6EED-4FB9-82FC-21294DB7804F}"/>
              </a:ext>
            </a:extLst>
          </p:cNvPr>
          <p:cNvSpPr>
            <a:spLocks noGrp="1"/>
          </p:cNvSpPr>
          <p:nvPr>
            <p:ph type="sldNum" sz="quarter" idx="12"/>
          </p:nvPr>
        </p:nvSpPr>
        <p:spPr/>
        <p:txBody>
          <a:bodyPr/>
          <a:lstStyle/>
          <a:p>
            <a:fld id="{8DB6893C-CE07-4EAF-A270-8B096F78563D}" type="slidenum">
              <a:rPr lang="he-IL" smtClean="0"/>
              <a:t>‹#›</a:t>
            </a:fld>
            <a:endParaRPr lang="he-IL"/>
          </a:p>
        </p:txBody>
      </p:sp>
    </p:spTree>
    <p:extLst>
      <p:ext uri="{BB962C8B-B14F-4D97-AF65-F5344CB8AC3E}">
        <p14:creationId xmlns:p14="http://schemas.microsoft.com/office/powerpoint/2010/main" val="74411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22D5C2-99A6-4E44-B2B3-182DB0FB699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08C69C5-D97E-4998-B97B-B8186D2F6E2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47C445F3-F896-40BD-9ED8-97D0D168E85F}"/>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E5ADF3BE-8E6F-4145-B675-C693AAE4C16C}"/>
              </a:ext>
            </a:extLst>
          </p:cNvPr>
          <p:cNvSpPr>
            <a:spLocks noGrp="1"/>
          </p:cNvSpPr>
          <p:nvPr>
            <p:ph type="dt" sz="half" idx="10"/>
          </p:nvPr>
        </p:nvSpPr>
        <p:spPr/>
        <p:txBody>
          <a:bodyPr/>
          <a:lstStyle/>
          <a:p>
            <a:fld id="{B0691A07-5ABE-4655-A47F-3819F9CA9012}" type="datetimeFigureOut">
              <a:rPr lang="he-IL" smtClean="0"/>
              <a:t>י'/חשון/תשפ"א</a:t>
            </a:fld>
            <a:endParaRPr lang="he-IL"/>
          </a:p>
        </p:txBody>
      </p:sp>
      <p:sp>
        <p:nvSpPr>
          <p:cNvPr id="6" name="מציין מיקום של כותרת תחתונה 5">
            <a:extLst>
              <a:ext uri="{FF2B5EF4-FFF2-40B4-BE49-F238E27FC236}">
                <a16:creationId xmlns:a16="http://schemas.microsoft.com/office/drawing/2014/main" id="{28F2F129-B992-4BA7-BAD7-8689131CC34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D929B85-2650-40DB-97D2-D3CC57FCACAA}"/>
              </a:ext>
            </a:extLst>
          </p:cNvPr>
          <p:cNvSpPr>
            <a:spLocks noGrp="1"/>
          </p:cNvSpPr>
          <p:nvPr>
            <p:ph type="sldNum" sz="quarter" idx="12"/>
          </p:nvPr>
        </p:nvSpPr>
        <p:spPr/>
        <p:txBody>
          <a:bodyPr/>
          <a:lstStyle/>
          <a:p>
            <a:fld id="{8DB6893C-CE07-4EAF-A270-8B096F78563D}" type="slidenum">
              <a:rPr lang="he-IL" smtClean="0"/>
              <a:t>‹#›</a:t>
            </a:fld>
            <a:endParaRPr lang="he-IL"/>
          </a:p>
        </p:txBody>
      </p:sp>
    </p:spTree>
    <p:extLst>
      <p:ext uri="{BB962C8B-B14F-4D97-AF65-F5344CB8AC3E}">
        <p14:creationId xmlns:p14="http://schemas.microsoft.com/office/powerpoint/2010/main" val="247391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13CA43C-336F-4AB8-A4E0-419487B3A2ED}"/>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9005D19-FF22-4737-9196-1EC0032FF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7F6AB069-A08B-4DC3-BB76-1EF30FD07AC5}"/>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4B955BBD-BF83-49A1-B6EB-863D1717CE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39D1182D-1678-4D31-8187-950D17E4F838}"/>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8627234E-1C6A-41C2-85C8-4DA3F83FE468}"/>
              </a:ext>
            </a:extLst>
          </p:cNvPr>
          <p:cNvSpPr>
            <a:spLocks noGrp="1"/>
          </p:cNvSpPr>
          <p:nvPr>
            <p:ph type="dt" sz="half" idx="10"/>
          </p:nvPr>
        </p:nvSpPr>
        <p:spPr/>
        <p:txBody>
          <a:bodyPr/>
          <a:lstStyle/>
          <a:p>
            <a:fld id="{B0691A07-5ABE-4655-A47F-3819F9CA9012}" type="datetimeFigureOut">
              <a:rPr lang="he-IL" smtClean="0"/>
              <a:t>י'/חשון/תשפ"א</a:t>
            </a:fld>
            <a:endParaRPr lang="he-IL"/>
          </a:p>
        </p:txBody>
      </p:sp>
      <p:sp>
        <p:nvSpPr>
          <p:cNvPr id="8" name="מציין מיקום של כותרת תחתונה 7">
            <a:extLst>
              <a:ext uri="{FF2B5EF4-FFF2-40B4-BE49-F238E27FC236}">
                <a16:creationId xmlns:a16="http://schemas.microsoft.com/office/drawing/2014/main" id="{214A5910-3605-4C25-B798-7A0B3EA766AD}"/>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B084D270-7F1A-4FA2-A01A-BB8508A9604E}"/>
              </a:ext>
            </a:extLst>
          </p:cNvPr>
          <p:cNvSpPr>
            <a:spLocks noGrp="1"/>
          </p:cNvSpPr>
          <p:nvPr>
            <p:ph type="sldNum" sz="quarter" idx="12"/>
          </p:nvPr>
        </p:nvSpPr>
        <p:spPr/>
        <p:txBody>
          <a:bodyPr/>
          <a:lstStyle/>
          <a:p>
            <a:fld id="{8DB6893C-CE07-4EAF-A270-8B096F78563D}" type="slidenum">
              <a:rPr lang="he-IL" smtClean="0"/>
              <a:t>‹#›</a:t>
            </a:fld>
            <a:endParaRPr lang="he-IL"/>
          </a:p>
        </p:txBody>
      </p:sp>
    </p:spTree>
    <p:extLst>
      <p:ext uri="{BB962C8B-B14F-4D97-AF65-F5344CB8AC3E}">
        <p14:creationId xmlns:p14="http://schemas.microsoft.com/office/powerpoint/2010/main" val="356009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C73D21-007E-465D-BC47-77E2EBB2558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91DB395C-38E5-4435-AD38-5308BAA227B4}"/>
              </a:ext>
            </a:extLst>
          </p:cNvPr>
          <p:cNvSpPr>
            <a:spLocks noGrp="1"/>
          </p:cNvSpPr>
          <p:nvPr>
            <p:ph type="dt" sz="half" idx="10"/>
          </p:nvPr>
        </p:nvSpPr>
        <p:spPr/>
        <p:txBody>
          <a:bodyPr/>
          <a:lstStyle/>
          <a:p>
            <a:fld id="{B0691A07-5ABE-4655-A47F-3819F9CA9012}" type="datetimeFigureOut">
              <a:rPr lang="he-IL" smtClean="0"/>
              <a:t>י'/חשון/תשפ"א</a:t>
            </a:fld>
            <a:endParaRPr lang="he-IL"/>
          </a:p>
        </p:txBody>
      </p:sp>
      <p:sp>
        <p:nvSpPr>
          <p:cNvPr id="4" name="מציין מיקום של כותרת תחתונה 3">
            <a:extLst>
              <a:ext uri="{FF2B5EF4-FFF2-40B4-BE49-F238E27FC236}">
                <a16:creationId xmlns:a16="http://schemas.microsoft.com/office/drawing/2014/main" id="{F45E5385-B4FD-474F-93B1-0D10B4216260}"/>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F28845C9-FBEB-4193-ADFE-B814A369E056}"/>
              </a:ext>
            </a:extLst>
          </p:cNvPr>
          <p:cNvSpPr>
            <a:spLocks noGrp="1"/>
          </p:cNvSpPr>
          <p:nvPr>
            <p:ph type="sldNum" sz="quarter" idx="12"/>
          </p:nvPr>
        </p:nvSpPr>
        <p:spPr/>
        <p:txBody>
          <a:bodyPr/>
          <a:lstStyle/>
          <a:p>
            <a:fld id="{8DB6893C-CE07-4EAF-A270-8B096F78563D}" type="slidenum">
              <a:rPr lang="he-IL" smtClean="0"/>
              <a:t>‹#›</a:t>
            </a:fld>
            <a:endParaRPr lang="he-IL"/>
          </a:p>
        </p:txBody>
      </p:sp>
    </p:spTree>
    <p:extLst>
      <p:ext uri="{BB962C8B-B14F-4D97-AF65-F5344CB8AC3E}">
        <p14:creationId xmlns:p14="http://schemas.microsoft.com/office/powerpoint/2010/main" val="3773814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4978B700-3333-4B72-9FCC-B9CAB5D72A7E}"/>
              </a:ext>
            </a:extLst>
          </p:cNvPr>
          <p:cNvSpPr>
            <a:spLocks noGrp="1"/>
          </p:cNvSpPr>
          <p:nvPr>
            <p:ph type="dt" sz="half" idx="10"/>
          </p:nvPr>
        </p:nvSpPr>
        <p:spPr/>
        <p:txBody>
          <a:bodyPr/>
          <a:lstStyle/>
          <a:p>
            <a:fld id="{B0691A07-5ABE-4655-A47F-3819F9CA9012}" type="datetimeFigureOut">
              <a:rPr lang="he-IL" smtClean="0"/>
              <a:t>י'/חשון/תשפ"א</a:t>
            </a:fld>
            <a:endParaRPr lang="he-IL"/>
          </a:p>
        </p:txBody>
      </p:sp>
      <p:sp>
        <p:nvSpPr>
          <p:cNvPr id="3" name="מציין מיקום של כותרת תחתונה 2">
            <a:extLst>
              <a:ext uri="{FF2B5EF4-FFF2-40B4-BE49-F238E27FC236}">
                <a16:creationId xmlns:a16="http://schemas.microsoft.com/office/drawing/2014/main" id="{D08D61C8-E602-4C48-8C46-B71B27023A72}"/>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94AF5190-0BE7-46D7-AE58-D57DE07D9AD8}"/>
              </a:ext>
            </a:extLst>
          </p:cNvPr>
          <p:cNvSpPr>
            <a:spLocks noGrp="1"/>
          </p:cNvSpPr>
          <p:nvPr>
            <p:ph type="sldNum" sz="quarter" idx="12"/>
          </p:nvPr>
        </p:nvSpPr>
        <p:spPr/>
        <p:txBody>
          <a:bodyPr/>
          <a:lstStyle/>
          <a:p>
            <a:fld id="{8DB6893C-CE07-4EAF-A270-8B096F78563D}" type="slidenum">
              <a:rPr lang="he-IL" smtClean="0"/>
              <a:t>‹#›</a:t>
            </a:fld>
            <a:endParaRPr lang="he-IL"/>
          </a:p>
        </p:txBody>
      </p:sp>
    </p:spTree>
    <p:extLst>
      <p:ext uri="{BB962C8B-B14F-4D97-AF65-F5344CB8AC3E}">
        <p14:creationId xmlns:p14="http://schemas.microsoft.com/office/powerpoint/2010/main" val="2492414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BF8F4B-F1E2-4A8A-B179-13C2AD695E9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71CBAE3-B6DB-4FA0-BF04-151102E1BF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C54C763C-779A-472C-B589-62CD616BE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89FD7B7-955A-400D-8F34-17B6F567E2C4}"/>
              </a:ext>
            </a:extLst>
          </p:cNvPr>
          <p:cNvSpPr>
            <a:spLocks noGrp="1"/>
          </p:cNvSpPr>
          <p:nvPr>
            <p:ph type="dt" sz="half" idx="10"/>
          </p:nvPr>
        </p:nvSpPr>
        <p:spPr/>
        <p:txBody>
          <a:bodyPr/>
          <a:lstStyle/>
          <a:p>
            <a:fld id="{B0691A07-5ABE-4655-A47F-3819F9CA9012}" type="datetimeFigureOut">
              <a:rPr lang="he-IL" smtClean="0"/>
              <a:t>י'/חשון/תשפ"א</a:t>
            </a:fld>
            <a:endParaRPr lang="he-IL"/>
          </a:p>
        </p:txBody>
      </p:sp>
      <p:sp>
        <p:nvSpPr>
          <p:cNvPr id="6" name="מציין מיקום של כותרת תחתונה 5">
            <a:extLst>
              <a:ext uri="{FF2B5EF4-FFF2-40B4-BE49-F238E27FC236}">
                <a16:creationId xmlns:a16="http://schemas.microsoft.com/office/drawing/2014/main" id="{E5D6E68B-C051-4C4A-AF2C-2E9C3A80DAC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CA23FDB-A7E5-4ECE-8156-C5B5693F0EE3}"/>
              </a:ext>
            </a:extLst>
          </p:cNvPr>
          <p:cNvSpPr>
            <a:spLocks noGrp="1"/>
          </p:cNvSpPr>
          <p:nvPr>
            <p:ph type="sldNum" sz="quarter" idx="12"/>
          </p:nvPr>
        </p:nvSpPr>
        <p:spPr/>
        <p:txBody>
          <a:bodyPr/>
          <a:lstStyle/>
          <a:p>
            <a:fld id="{8DB6893C-CE07-4EAF-A270-8B096F78563D}" type="slidenum">
              <a:rPr lang="he-IL" smtClean="0"/>
              <a:t>‹#›</a:t>
            </a:fld>
            <a:endParaRPr lang="he-IL"/>
          </a:p>
        </p:txBody>
      </p:sp>
    </p:spTree>
    <p:extLst>
      <p:ext uri="{BB962C8B-B14F-4D97-AF65-F5344CB8AC3E}">
        <p14:creationId xmlns:p14="http://schemas.microsoft.com/office/powerpoint/2010/main" val="3098684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EAEA92-B662-4351-B857-8176AAECCD1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3DFB3C7F-5120-42D9-832C-58A0F304A0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8D166A79-BDD6-4930-8193-96E9CD67AD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2D7BEEE-880A-48AA-9666-67317417B9DD}"/>
              </a:ext>
            </a:extLst>
          </p:cNvPr>
          <p:cNvSpPr>
            <a:spLocks noGrp="1"/>
          </p:cNvSpPr>
          <p:nvPr>
            <p:ph type="dt" sz="half" idx="10"/>
          </p:nvPr>
        </p:nvSpPr>
        <p:spPr/>
        <p:txBody>
          <a:bodyPr/>
          <a:lstStyle/>
          <a:p>
            <a:fld id="{B0691A07-5ABE-4655-A47F-3819F9CA9012}" type="datetimeFigureOut">
              <a:rPr lang="he-IL" smtClean="0"/>
              <a:t>י'/חשון/תשפ"א</a:t>
            </a:fld>
            <a:endParaRPr lang="he-IL"/>
          </a:p>
        </p:txBody>
      </p:sp>
      <p:sp>
        <p:nvSpPr>
          <p:cNvPr id="6" name="מציין מיקום של כותרת תחתונה 5">
            <a:extLst>
              <a:ext uri="{FF2B5EF4-FFF2-40B4-BE49-F238E27FC236}">
                <a16:creationId xmlns:a16="http://schemas.microsoft.com/office/drawing/2014/main" id="{8659A413-D5B0-4778-B012-1B9FA99F423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1B6C5E7-2CE1-4C48-9328-B9AA5C340CA6}"/>
              </a:ext>
            </a:extLst>
          </p:cNvPr>
          <p:cNvSpPr>
            <a:spLocks noGrp="1"/>
          </p:cNvSpPr>
          <p:nvPr>
            <p:ph type="sldNum" sz="quarter" idx="12"/>
          </p:nvPr>
        </p:nvSpPr>
        <p:spPr/>
        <p:txBody>
          <a:bodyPr/>
          <a:lstStyle/>
          <a:p>
            <a:fld id="{8DB6893C-CE07-4EAF-A270-8B096F78563D}" type="slidenum">
              <a:rPr lang="he-IL" smtClean="0"/>
              <a:t>‹#›</a:t>
            </a:fld>
            <a:endParaRPr lang="he-IL"/>
          </a:p>
        </p:txBody>
      </p:sp>
    </p:spTree>
    <p:extLst>
      <p:ext uri="{BB962C8B-B14F-4D97-AF65-F5344CB8AC3E}">
        <p14:creationId xmlns:p14="http://schemas.microsoft.com/office/powerpoint/2010/main" val="2814872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F58FA7CE-95C9-4354-AC19-26D5682163D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2B8A44B-B1E9-40DB-8377-7904E7E71A4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DFC57CF-4D4B-417F-A3B3-71413881593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0691A07-5ABE-4655-A47F-3819F9CA9012}" type="datetimeFigureOut">
              <a:rPr lang="he-IL" smtClean="0"/>
              <a:t>י'/חשון/תשפ"א</a:t>
            </a:fld>
            <a:endParaRPr lang="he-IL"/>
          </a:p>
        </p:txBody>
      </p:sp>
      <p:sp>
        <p:nvSpPr>
          <p:cNvPr id="5" name="מציין מיקום של כותרת תחתונה 4">
            <a:extLst>
              <a:ext uri="{FF2B5EF4-FFF2-40B4-BE49-F238E27FC236}">
                <a16:creationId xmlns:a16="http://schemas.microsoft.com/office/drawing/2014/main" id="{9DBB4EC8-0EDB-409B-BA37-0660D8D981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8B9D7560-8BE1-4C36-8802-6404FBDA570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DB6893C-CE07-4EAF-A270-8B096F78563D}" type="slidenum">
              <a:rPr lang="he-IL" smtClean="0"/>
              <a:t>‹#›</a:t>
            </a:fld>
            <a:endParaRPr lang="he-IL"/>
          </a:p>
        </p:txBody>
      </p:sp>
    </p:spTree>
    <p:extLst>
      <p:ext uri="{BB962C8B-B14F-4D97-AF65-F5344CB8AC3E}">
        <p14:creationId xmlns:p14="http://schemas.microsoft.com/office/powerpoint/2010/main" val="2978579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30.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v46cuUN62lM"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114979" y="5898776"/>
            <a:ext cx="1916826" cy="848011"/>
          </a:xfrm>
          <a:prstGeom prst="rect">
            <a:avLst/>
          </a:prstGeom>
          <a:noFill/>
          <a:ln>
            <a:noFill/>
          </a:ln>
        </p:spPr>
      </p:pic>
      <p:sp>
        <p:nvSpPr>
          <p:cNvPr id="90" name="Google Shape;90;p1"/>
          <p:cNvSpPr txBox="1">
            <a:spLocks noGrp="1"/>
          </p:cNvSpPr>
          <p:nvPr>
            <p:ph type="subTitle" idx="1"/>
          </p:nvPr>
        </p:nvSpPr>
        <p:spPr>
          <a:xfrm>
            <a:off x="599756" y="5004736"/>
            <a:ext cx="8383588" cy="1447800"/>
          </a:xfrm>
          <a:prstGeom prst="rect">
            <a:avLst/>
          </a:prstGeom>
          <a:noFill/>
          <a:ln>
            <a:noFill/>
          </a:ln>
        </p:spPr>
        <p:txBody>
          <a:bodyPr spcFirstLastPara="1" wrap="square" lIns="91425" tIns="45700" rIns="91425" bIns="45700" anchor="t" anchorCtr="0">
            <a:noAutofit/>
          </a:bodyPr>
          <a:lstStyle/>
          <a:p>
            <a:pPr marL="0" lvl="0" indent="0" algn="ctr" rtl="1">
              <a:lnSpc>
                <a:spcPct val="100000"/>
              </a:lnSpc>
              <a:spcBef>
                <a:spcPts val="0"/>
              </a:spcBef>
              <a:spcAft>
                <a:spcPts val="0"/>
              </a:spcAft>
              <a:buClr>
                <a:srgbClr val="204559"/>
              </a:buClr>
              <a:buSzPts val="2400"/>
              <a:buNone/>
            </a:pPr>
            <a:r>
              <a:rPr lang="he-IL" sz="2400" dirty="0">
                <a:solidFill>
                  <a:srgbClr val="204559"/>
                </a:solidFill>
                <a:latin typeface="David"/>
                <a:ea typeface="David"/>
                <a:cs typeface="+mn-cs"/>
                <a:sym typeface="David"/>
              </a:rPr>
              <a:t>לילך תמיר,</a:t>
            </a:r>
            <a:r>
              <a:rPr lang="x-none" sz="2400" dirty="0">
                <a:solidFill>
                  <a:srgbClr val="204559"/>
                </a:solidFill>
                <a:latin typeface="David"/>
                <a:ea typeface="David"/>
                <a:cs typeface="+mn-cs"/>
                <a:sym typeface="David"/>
              </a:rPr>
              <a:t> פסיכולוגית קלינית</a:t>
            </a:r>
            <a:endParaRPr dirty="0">
              <a:solidFill>
                <a:srgbClr val="204559"/>
              </a:solidFill>
              <a:latin typeface="David"/>
              <a:ea typeface="David"/>
              <a:cs typeface="David"/>
              <a:sym typeface="David"/>
            </a:endParaRPr>
          </a:p>
          <a:p>
            <a:pPr marL="0" lvl="0" indent="0" algn="ctr" rtl="1">
              <a:spcBef>
                <a:spcPts val="640"/>
              </a:spcBef>
              <a:spcAft>
                <a:spcPts val="0"/>
              </a:spcAft>
              <a:buClr>
                <a:srgbClr val="888888"/>
              </a:buClr>
              <a:buSzPts val="3200"/>
              <a:buNone/>
            </a:pPr>
            <a:endParaRPr dirty="0">
              <a:solidFill>
                <a:srgbClr val="204559"/>
              </a:solidFill>
              <a:latin typeface="David"/>
              <a:ea typeface="David"/>
              <a:cs typeface="David"/>
              <a:sym typeface="David"/>
            </a:endParaRPr>
          </a:p>
          <a:p>
            <a:pPr marL="0" lvl="0" indent="0" algn="ctr" rtl="1">
              <a:spcBef>
                <a:spcPts val="640"/>
              </a:spcBef>
              <a:spcAft>
                <a:spcPts val="0"/>
              </a:spcAft>
              <a:buClr>
                <a:srgbClr val="204559"/>
              </a:buClr>
              <a:buSzPts val="3200"/>
              <a:buNone/>
            </a:pPr>
            <a:r>
              <a:rPr lang="x-none" dirty="0">
                <a:solidFill>
                  <a:srgbClr val="204559"/>
                </a:solidFill>
                <a:latin typeface="David"/>
                <a:ea typeface="David"/>
                <a:cs typeface="David"/>
                <a:sym typeface="David"/>
              </a:rPr>
              <a:t> </a:t>
            </a:r>
            <a:endParaRPr dirty="0"/>
          </a:p>
          <a:p>
            <a:pPr marL="0" lvl="0" indent="0" algn="ctr" rtl="1">
              <a:spcBef>
                <a:spcPts val="640"/>
              </a:spcBef>
              <a:spcAft>
                <a:spcPts val="0"/>
              </a:spcAft>
              <a:buClr>
                <a:srgbClr val="204559"/>
              </a:buClr>
              <a:buSzPts val="3200"/>
              <a:buNone/>
            </a:pPr>
            <a:r>
              <a:rPr lang="x-none" dirty="0">
                <a:solidFill>
                  <a:srgbClr val="204559"/>
                </a:solidFill>
              </a:rPr>
              <a:t> </a:t>
            </a:r>
            <a:r>
              <a:rPr lang="x-none" dirty="0">
                <a:solidFill>
                  <a:srgbClr val="204559"/>
                </a:solidFill>
                <a:latin typeface="David"/>
                <a:ea typeface="David"/>
                <a:cs typeface="David"/>
                <a:sym typeface="David"/>
              </a:rPr>
              <a:t>  </a:t>
            </a:r>
            <a:br>
              <a:rPr lang="x-none" dirty="0">
                <a:solidFill>
                  <a:srgbClr val="204559"/>
                </a:solidFill>
                <a:latin typeface="David"/>
                <a:ea typeface="David"/>
                <a:cs typeface="David"/>
                <a:sym typeface="David"/>
              </a:rPr>
            </a:br>
            <a:endParaRPr dirty="0">
              <a:solidFill>
                <a:srgbClr val="204559"/>
              </a:solidFill>
              <a:latin typeface="David"/>
              <a:ea typeface="David"/>
              <a:cs typeface="David"/>
              <a:sym typeface="David"/>
            </a:endParaRPr>
          </a:p>
        </p:txBody>
      </p:sp>
      <p:sp>
        <p:nvSpPr>
          <p:cNvPr id="91" name="Google Shape;91;p1"/>
          <p:cNvSpPr txBox="1"/>
          <p:nvPr/>
        </p:nvSpPr>
        <p:spPr>
          <a:xfrm>
            <a:off x="541019" y="270456"/>
            <a:ext cx="8501063" cy="4005330"/>
          </a:xfrm>
          <a:prstGeom prst="rect">
            <a:avLst/>
          </a:prstGeom>
          <a:noFill/>
          <a:ln>
            <a:noFill/>
          </a:ln>
        </p:spPr>
        <p:txBody>
          <a:bodyPr spcFirstLastPara="1" wrap="square" lIns="91425" tIns="45700" rIns="91425" bIns="45700" anchor="b" anchorCtr="0">
            <a:normAutofit/>
          </a:bodyPr>
          <a:lstStyle/>
          <a:p>
            <a:pPr marL="0" marR="0" lvl="0" indent="0" algn="ctr" defTabSz="914400" rtl="1" eaLnBrk="1" fontAlgn="auto" latinLnBrk="0" hangingPunct="1">
              <a:lnSpc>
                <a:spcPct val="80000"/>
              </a:lnSpc>
              <a:spcBef>
                <a:spcPts val="0"/>
              </a:spcBef>
              <a:spcAft>
                <a:spcPts val="0"/>
              </a:spcAft>
              <a:buClr>
                <a:srgbClr val="A6B727"/>
              </a:buClr>
              <a:buSzPts val="4050"/>
              <a:buFont typeface="David"/>
              <a:buNone/>
              <a:tabLst/>
              <a:defRPr/>
            </a:pPr>
            <a:br>
              <a:rPr kumimoji="0" lang="x-none" sz="4050" b="0" i="0" u="none" strike="noStrike" kern="0" cap="none" spc="0" normalizeH="0" baseline="0" noProof="0" dirty="0">
                <a:ln>
                  <a:noFill/>
                </a:ln>
                <a:solidFill>
                  <a:srgbClr val="A6B727"/>
                </a:solidFill>
                <a:effectLst/>
                <a:uLnTx/>
                <a:uFillTx/>
                <a:latin typeface="David"/>
                <a:ea typeface="David"/>
                <a:cs typeface="David"/>
                <a:sym typeface="David"/>
              </a:rPr>
            </a:br>
            <a:endParaRPr kumimoji="0" sz="4050" b="0" i="0" u="none" strike="noStrike" kern="0" cap="none" spc="0" normalizeH="0" baseline="0" noProof="0" dirty="0">
              <a:ln>
                <a:noFill/>
              </a:ln>
              <a:solidFill>
                <a:srgbClr val="204559"/>
              </a:solidFill>
              <a:effectLst/>
              <a:uLnTx/>
              <a:uFillTx/>
              <a:latin typeface="David"/>
              <a:ea typeface="David"/>
              <a:cs typeface="David"/>
              <a:sym typeface="David"/>
            </a:endParaRPr>
          </a:p>
          <a:p>
            <a:pPr marL="0" marR="0" lvl="0" indent="0" algn="ctr" defTabSz="914400" rtl="1" eaLnBrk="1" fontAlgn="auto" latinLnBrk="0" hangingPunct="1">
              <a:lnSpc>
                <a:spcPct val="80000"/>
              </a:lnSpc>
              <a:spcBef>
                <a:spcPts val="0"/>
              </a:spcBef>
              <a:spcAft>
                <a:spcPts val="0"/>
              </a:spcAft>
              <a:buClr>
                <a:srgbClr val="204559"/>
              </a:buClr>
              <a:buSzPts val="4050"/>
              <a:buFont typeface="David"/>
              <a:buNone/>
              <a:tabLst/>
              <a:defRPr/>
            </a:pPr>
            <a:r>
              <a:rPr kumimoji="0" lang="x-none" sz="4050" b="1" i="0" u="none" strike="noStrike" kern="0" cap="none" spc="0" normalizeH="0" baseline="0" noProof="0" dirty="0">
                <a:ln>
                  <a:noFill/>
                </a:ln>
                <a:solidFill>
                  <a:srgbClr val="204559"/>
                </a:solidFill>
                <a:effectLst/>
                <a:uLnTx/>
                <a:uFillTx/>
                <a:latin typeface="David"/>
                <a:ea typeface="David"/>
                <a:sym typeface="David"/>
              </a:rPr>
              <a:t>אַיֶּכָּה-הקשר המגדל</a:t>
            </a:r>
            <a:endParaRPr kumimoji="0" lang="he-IL" sz="1400" b="1" i="0" u="none" strike="noStrike" kern="0" cap="none" spc="0" normalizeH="0" baseline="0" noProof="0" dirty="0">
              <a:ln>
                <a:noFill/>
              </a:ln>
              <a:solidFill>
                <a:srgbClr val="000000"/>
              </a:solidFill>
              <a:effectLst/>
              <a:uLnTx/>
              <a:uFillTx/>
              <a:latin typeface="Arial"/>
              <a:sym typeface="Arial"/>
            </a:endParaRPr>
          </a:p>
          <a:p>
            <a:pPr marL="0" marR="0" lvl="0" indent="0" algn="ctr" defTabSz="914400" rtl="1" eaLnBrk="1" fontAlgn="auto" latinLnBrk="0" hangingPunct="1">
              <a:lnSpc>
                <a:spcPct val="80000"/>
              </a:lnSpc>
              <a:spcBef>
                <a:spcPts val="0"/>
              </a:spcBef>
              <a:spcAft>
                <a:spcPts val="0"/>
              </a:spcAft>
              <a:buClr>
                <a:srgbClr val="000000"/>
              </a:buClr>
              <a:buSzPts val="3600"/>
              <a:buFont typeface="Calibri"/>
              <a:buNone/>
              <a:tabLst/>
              <a:defRPr/>
            </a:pPr>
            <a:endParaRPr kumimoji="0" lang="he-IL" sz="3600" b="0" i="0" u="none" strike="noStrike" kern="0" cap="none" spc="0" normalizeH="0" baseline="0" noProof="0" dirty="0">
              <a:ln>
                <a:noFill/>
              </a:ln>
              <a:solidFill>
                <a:srgbClr val="204559"/>
              </a:solidFill>
              <a:effectLst/>
              <a:uLnTx/>
              <a:uFillTx/>
              <a:latin typeface="David"/>
              <a:ea typeface="David"/>
              <a:cs typeface="David"/>
              <a:sym typeface="David"/>
            </a:endParaRPr>
          </a:p>
          <a:p>
            <a:pPr marL="0" marR="0" lvl="0" indent="0" algn="ctr" defTabSz="914400" rtl="1" eaLnBrk="1" fontAlgn="auto" latinLnBrk="0" hangingPunct="1">
              <a:lnSpc>
                <a:spcPct val="80000"/>
              </a:lnSpc>
              <a:spcBef>
                <a:spcPts val="0"/>
              </a:spcBef>
              <a:spcAft>
                <a:spcPts val="0"/>
              </a:spcAft>
              <a:buClr>
                <a:srgbClr val="000000"/>
              </a:buClr>
              <a:buSzPts val="3600"/>
              <a:buFont typeface="Calibri"/>
              <a:buNone/>
              <a:tabLst/>
              <a:defRPr/>
            </a:pPr>
            <a:endParaRPr kumimoji="0" sz="3600" b="0" i="0" u="none" strike="noStrike" kern="0" cap="none" spc="0" normalizeH="0" baseline="0" noProof="0" dirty="0">
              <a:ln>
                <a:noFill/>
              </a:ln>
              <a:solidFill>
                <a:srgbClr val="204559"/>
              </a:solidFill>
              <a:effectLst/>
              <a:uLnTx/>
              <a:uFillTx/>
              <a:latin typeface="David"/>
              <a:ea typeface="David"/>
              <a:cs typeface="David"/>
              <a:sym typeface="David"/>
            </a:endParaRPr>
          </a:p>
          <a:p>
            <a:pPr marL="0" marR="0" lvl="0" indent="0" algn="ctr" defTabSz="914400" rtl="1" eaLnBrk="1" fontAlgn="auto" latinLnBrk="0" hangingPunct="1">
              <a:lnSpc>
                <a:spcPct val="80000"/>
              </a:lnSpc>
              <a:spcBef>
                <a:spcPts val="0"/>
              </a:spcBef>
              <a:spcAft>
                <a:spcPts val="0"/>
              </a:spcAft>
              <a:buClr>
                <a:srgbClr val="204559"/>
              </a:buClr>
              <a:buSzPts val="3600"/>
              <a:buFont typeface="David"/>
              <a:buNone/>
              <a:tabLst/>
              <a:defRPr/>
            </a:pPr>
            <a:r>
              <a:rPr kumimoji="0" lang="x-none" sz="3600" b="0" i="0" u="none" strike="noStrike" kern="0" cap="none" spc="0" normalizeH="0" baseline="0" noProof="0" dirty="0">
                <a:ln>
                  <a:noFill/>
                </a:ln>
                <a:solidFill>
                  <a:srgbClr val="204559"/>
                </a:solidFill>
                <a:effectLst/>
                <a:uLnTx/>
                <a:uFillTx/>
                <a:latin typeface="David"/>
                <a:ea typeface="David"/>
                <a:sym typeface="David"/>
              </a:rPr>
              <a:t>קורס מבוא במכון מפרשים</a:t>
            </a:r>
            <a:endParaRPr kumimoji="0" sz="3600" b="0" i="0" u="none" strike="noStrike" kern="0" cap="none" spc="0" normalizeH="0" baseline="0" noProof="0" dirty="0">
              <a:ln>
                <a:noFill/>
              </a:ln>
              <a:solidFill>
                <a:srgbClr val="204559"/>
              </a:solidFill>
              <a:effectLst/>
              <a:uLnTx/>
              <a:uFillTx/>
              <a:latin typeface="David"/>
              <a:ea typeface="David"/>
              <a:sym typeface="David"/>
            </a:endParaRPr>
          </a:p>
          <a:p>
            <a:pPr marL="0" marR="0" lvl="0" indent="0" algn="ctr" defTabSz="914400" rtl="1" eaLnBrk="1" fontAlgn="auto" latinLnBrk="0" hangingPunct="1">
              <a:lnSpc>
                <a:spcPct val="80000"/>
              </a:lnSpc>
              <a:spcBef>
                <a:spcPts val="0"/>
              </a:spcBef>
              <a:spcAft>
                <a:spcPts val="0"/>
              </a:spcAft>
              <a:buClr>
                <a:srgbClr val="000000"/>
              </a:buClr>
              <a:buSzPts val="3600"/>
              <a:buFont typeface="Calibri"/>
              <a:buNone/>
              <a:tabLst/>
              <a:defRPr/>
            </a:pPr>
            <a:endParaRPr kumimoji="0" sz="3600" b="1" i="0" u="none" strike="noStrike" kern="0" cap="none" spc="0" normalizeH="0" baseline="0" noProof="0" dirty="0">
              <a:ln>
                <a:noFill/>
              </a:ln>
              <a:solidFill>
                <a:srgbClr val="204559"/>
              </a:solidFill>
              <a:effectLst/>
              <a:uLnTx/>
              <a:uFillTx/>
              <a:latin typeface="David"/>
              <a:ea typeface="David"/>
              <a:sym typeface="David"/>
            </a:endParaRPr>
          </a:p>
          <a:p>
            <a:pPr marL="0" marR="0" lvl="0" indent="0" algn="ctr" defTabSz="914400" rtl="1" eaLnBrk="1" fontAlgn="auto" latinLnBrk="0" hangingPunct="1">
              <a:lnSpc>
                <a:spcPct val="80000"/>
              </a:lnSpc>
              <a:spcBef>
                <a:spcPts val="0"/>
              </a:spcBef>
              <a:spcAft>
                <a:spcPts val="0"/>
              </a:spcAft>
              <a:buClr>
                <a:srgbClr val="204559"/>
              </a:buClr>
              <a:buSzPts val="3600"/>
              <a:buFont typeface="David"/>
              <a:buNone/>
              <a:tabLst/>
              <a:defRPr/>
            </a:pPr>
            <a:r>
              <a:rPr kumimoji="0" lang="x-none" sz="3600" b="0" i="0" u="none" strike="noStrike" kern="0" cap="none" spc="0" normalizeH="0" baseline="0" noProof="0" dirty="0">
                <a:ln>
                  <a:noFill/>
                </a:ln>
                <a:solidFill>
                  <a:srgbClr val="204559"/>
                </a:solidFill>
                <a:effectLst/>
                <a:uLnTx/>
                <a:uFillTx/>
                <a:latin typeface="David"/>
                <a:ea typeface="David"/>
                <a:sym typeface="David"/>
              </a:rPr>
              <a:t>מפגש </a:t>
            </a:r>
            <a:r>
              <a:rPr kumimoji="0" lang="he-IL" sz="3600" b="0" i="0" u="none" strike="noStrike" kern="0" cap="none" spc="0" normalizeH="0" baseline="0" noProof="0" dirty="0">
                <a:ln>
                  <a:noFill/>
                </a:ln>
                <a:solidFill>
                  <a:srgbClr val="204559"/>
                </a:solidFill>
                <a:effectLst/>
                <a:uLnTx/>
                <a:uFillTx/>
                <a:latin typeface="David"/>
                <a:ea typeface="David"/>
                <a:sym typeface="David"/>
              </a:rPr>
              <a:t>שלישי</a:t>
            </a:r>
            <a:endParaRPr kumimoji="0" sz="3600" b="0" i="0" u="none" strike="noStrike" kern="0" cap="none" spc="0" normalizeH="0" baseline="0" noProof="0" dirty="0">
              <a:ln>
                <a:noFill/>
              </a:ln>
              <a:solidFill>
                <a:srgbClr val="204559"/>
              </a:solidFill>
              <a:effectLst/>
              <a:uLnTx/>
              <a:uFillTx/>
              <a:latin typeface="David"/>
              <a:ea typeface="David"/>
              <a:sym typeface="David"/>
            </a:endParaRPr>
          </a:p>
        </p:txBody>
      </p:sp>
      <p:cxnSp>
        <p:nvCxnSpPr>
          <p:cNvPr id="92" name="Google Shape;92;p1"/>
          <p:cNvCxnSpPr/>
          <p:nvPr/>
        </p:nvCxnSpPr>
        <p:spPr>
          <a:xfrm>
            <a:off x="1842418" y="4456769"/>
            <a:ext cx="6334062" cy="0"/>
          </a:xfrm>
          <a:prstGeom prst="straightConnector1">
            <a:avLst/>
          </a:prstGeom>
          <a:noFill/>
          <a:ln w="10000" cap="flat" cmpd="sng">
            <a:solidFill>
              <a:srgbClr val="204559"/>
            </a:solidFill>
            <a:prstDash val="solid"/>
            <a:round/>
            <a:headEnd type="none" w="sm" len="sm"/>
            <a:tailEnd type="none" w="sm" len="sm"/>
          </a:ln>
        </p:spPr>
      </p:cxnSp>
      <p:cxnSp>
        <p:nvCxnSpPr>
          <p:cNvPr id="93" name="Google Shape;93;p1"/>
          <p:cNvCxnSpPr>
            <a:cxnSpLocks/>
          </p:cNvCxnSpPr>
          <p:nvPr/>
        </p:nvCxnSpPr>
        <p:spPr>
          <a:xfrm flipH="1">
            <a:off x="9032875" y="0"/>
            <a:ext cx="9207" cy="6858000"/>
          </a:xfrm>
          <a:prstGeom prst="straightConnector1">
            <a:avLst/>
          </a:prstGeom>
          <a:noFill/>
          <a:ln w="76200" cap="flat" cmpd="sng">
            <a:solidFill>
              <a:schemeClr val="accent2"/>
            </a:solidFill>
            <a:prstDash val="solid"/>
            <a:round/>
            <a:headEnd type="none" w="sm" len="sm"/>
            <a:tailEnd type="none" w="sm" len="sm"/>
          </a:ln>
        </p:spPr>
      </p:cxnSp>
      <p:pic>
        <p:nvPicPr>
          <p:cNvPr id="94" name="Google Shape;94;p1"/>
          <p:cNvPicPr preferRelativeResize="0"/>
          <p:nvPr/>
        </p:nvPicPr>
        <p:blipFill rotWithShape="1">
          <a:blip r:embed="rId4">
            <a:alphaModFix/>
          </a:blip>
          <a:srcRect l="18367" t="18534" r="25628"/>
          <a:stretch/>
        </p:blipFill>
        <p:spPr>
          <a:xfrm>
            <a:off x="9060171" y="0"/>
            <a:ext cx="3159125"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pic>
        <p:nvPicPr>
          <p:cNvPr id="5" name="תמונה 4">
            <a:extLst>
              <a:ext uri="{FF2B5EF4-FFF2-40B4-BE49-F238E27FC236}">
                <a16:creationId xmlns:a16="http://schemas.microsoft.com/office/drawing/2014/main" id="{25F9CF46-A0F9-4264-9697-EA486D330B5D}"/>
              </a:ext>
            </a:extLst>
          </p:cNvPr>
          <p:cNvPicPr>
            <a:picLocks noChangeAspect="1"/>
          </p:cNvPicPr>
          <p:nvPr/>
        </p:nvPicPr>
        <p:blipFill>
          <a:blip r:embed="rId3"/>
          <a:stretch>
            <a:fillRect/>
          </a:stretch>
        </p:blipFill>
        <p:spPr>
          <a:xfrm>
            <a:off x="1164131" y="1608153"/>
            <a:ext cx="9570960" cy="4132066"/>
          </a:xfrm>
          <a:prstGeom prst="rect">
            <a:avLst/>
          </a:prstGeom>
        </p:spPr>
      </p:pic>
    </p:spTree>
    <p:extLst>
      <p:ext uri="{BB962C8B-B14F-4D97-AF65-F5344CB8AC3E}">
        <p14:creationId xmlns:p14="http://schemas.microsoft.com/office/powerpoint/2010/main" val="2664487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72AFE3B3-2FD8-4E35-9C60-51738B47F907}"/>
              </a:ext>
            </a:extLst>
          </p:cNvPr>
          <p:cNvSpPr>
            <a:spLocks noGrp="1"/>
          </p:cNvSpPr>
          <p:nvPr>
            <p:ph idx="1"/>
          </p:nvPr>
        </p:nvSpPr>
        <p:spPr>
          <a:xfrm>
            <a:off x="885372" y="2180773"/>
            <a:ext cx="10972800" cy="4525963"/>
          </a:xfrm>
        </p:spPr>
        <p:txBody>
          <a:bodyPr/>
          <a:lstStyle/>
          <a:p>
            <a:pPr marL="0" indent="0" algn="ctr">
              <a:buNone/>
            </a:pPr>
            <a:r>
              <a:rPr lang="he-IL" sz="5400" dirty="0">
                <a:solidFill>
                  <a:schemeClr val="accent1">
                    <a:lumMod val="50000"/>
                  </a:schemeClr>
                </a:solidFill>
                <a:latin typeface="David" panose="020E0502060401010101" pitchFamily="34" charset="-79"/>
                <a:cs typeface="David" panose="020E0502060401010101" pitchFamily="34" charset="-79"/>
              </a:rPr>
              <a:t>שושנת היחסים: </a:t>
            </a:r>
          </a:p>
          <a:p>
            <a:pPr marL="0" indent="0" algn="ctr">
              <a:buNone/>
            </a:pPr>
            <a:r>
              <a:rPr lang="he-IL" sz="5400" dirty="0">
                <a:solidFill>
                  <a:schemeClr val="accent1">
                    <a:lumMod val="50000"/>
                  </a:schemeClr>
                </a:solidFill>
                <a:latin typeface="David" panose="020E0502060401010101" pitchFamily="34" charset="-79"/>
                <a:cs typeface="David" panose="020E0502060401010101" pitchFamily="34" charset="-79"/>
              </a:rPr>
              <a:t>זיהוי יחס הילד אל ההורה</a:t>
            </a:r>
          </a:p>
          <a:p>
            <a:pPr marL="0" indent="0" algn="ctr">
              <a:buNone/>
            </a:pPr>
            <a:endParaRPr lang="he-IL"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spTree>
    <p:extLst>
      <p:ext uri="{BB962C8B-B14F-4D97-AF65-F5344CB8AC3E}">
        <p14:creationId xmlns:p14="http://schemas.microsoft.com/office/powerpoint/2010/main" val="3779373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745523" y="124144"/>
            <a:ext cx="7873181" cy="1325563"/>
          </a:xfrm>
        </p:spPr>
        <p:txBody>
          <a:bodyPr>
            <a:normAutofit fontScale="90000"/>
          </a:bodyPr>
          <a:lstStyle/>
          <a:p>
            <a:pPr algn="ctr"/>
            <a:br>
              <a:rPr lang="he-IL" dirty="0">
                <a:solidFill>
                  <a:srgbClr val="C00000"/>
                </a:solidFill>
              </a:rPr>
            </a:br>
            <a:br>
              <a:rPr lang="he-IL" dirty="0">
                <a:solidFill>
                  <a:srgbClr val="C00000"/>
                </a:solidFill>
              </a:rPr>
            </a:br>
            <a:r>
              <a:rPr lang="he-IL" sz="4900" dirty="0">
                <a:solidFill>
                  <a:schemeClr val="accent6">
                    <a:lumMod val="75000"/>
                  </a:schemeClr>
                </a:solidFill>
                <a:latin typeface="David" panose="020E0502060401010101" pitchFamily="34" charset="-79"/>
                <a:cs typeface="David" panose="020E0502060401010101" pitchFamily="34" charset="-79"/>
              </a:rPr>
              <a:t>פנייה מגדלת היא:</a:t>
            </a:r>
            <a:br>
              <a:rPr lang="he-IL" sz="4900" dirty="0">
                <a:solidFill>
                  <a:schemeClr val="accent6">
                    <a:lumMod val="75000"/>
                  </a:schemeClr>
                </a:solidFill>
                <a:latin typeface="David" panose="020E0502060401010101" pitchFamily="34" charset="-79"/>
                <a:cs typeface="David" panose="020E0502060401010101" pitchFamily="34" charset="-79"/>
              </a:rPr>
            </a:br>
            <a:r>
              <a:rPr lang="he-IL" sz="2700" dirty="0">
                <a:solidFill>
                  <a:schemeClr val="accent6">
                    <a:lumMod val="75000"/>
                  </a:schemeClr>
                </a:solidFill>
                <a:latin typeface="David" panose="020E0502060401010101" pitchFamily="34" charset="-79"/>
                <a:cs typeface="David" panose="020E0502060401010101" pitchFamily="34" charset="-79"/>
              </a:rPr>
              <a:t>קריטריונים ליצירת מסר מגדל</a:t>
            </a:r>
            <a:br>
              <a:rPr lang="he-IL" sz="2700" dirty="0">
                <a:solidFill>
                  <a:srgbClr val="C00000"/>
                </a:solidFill>
              </a:rPr>
            </a:br>
            <a:br>
              <a:rPr lang="he-IL" dirty="0">
                <a:solidFill>
                  <a:srgbClr val="C00000"/>
                </a:solidFill>
              </a:rPr>
            </a:br>
            <a:endParaRPr lang="he-IL" dirty="0">
              <a:solidFill>
                <a:srgbClr val="C00000"/>
              </a:solidFill>
            </a:endParaRPr>
          </a:p>
        </p:txBody>
      </p:sp>
      <p:sp>
        <p:nvSpPr>
          <p:cNvPr id="3" name="מציין מיקום תוכן 2"/>
          <p:cNvSpPr>
            <a:spLocks noGrp="1"/>
          </p:cNvSpPr>
          <p:nvPr>
            <p:ph idx="1"/>
          </p:nvPr>
        </p:nvSpPr>
        <p:spPr>
          <a:xfrm>
            <a:off x="512219" y="2380356"/>
            <a:ext cx="11167561" cy="3487480"/>
          </a:xfrm>
        </p:spPr>
        <p:txBody>
          <a:bodyPr>
            <a:normAutofit/>
          </a:bodyPr>
          <a:lstStyle/>
          <a:p>
            <a:pPr>
              <a:buClr>
                <a:schemeClr val="accent6">
                  <a:lumMod val="75000"/>
                </a:schemeClr>
              </a:buClr>
            </a:pPr>
            <a:r>
              <a:rPr lang="he-IL" sz="4000" b="1" dirty="0">
                <a:solidFill>
                  <a:schemeClr val="accent6">
                    <a:lumMod val="75000"/>
                  </a:schemeClr>
                </a:solidFill>
                <a:latin typeface="David" panose="020E0502060401010101" pitchFamily="34" charset="-79"/>
                <a:cs typeface="David" panose="020E0502060401010101" pitchFamily="34" charset="-79"/>
              </a:rPr>
              <a:t>ערכית: </a:t>
            </a:r>
            <a:r>
              <a:rPr lang="he-IL" dirty="0">
                <a:solidFill>
                  <a:srgbClr val="002060"/>
                </a:solidFill>
                <a:latin typeface="David" panose="020E0502060401010101" pitchFamily="34" charset="-79"/>
                <a:cs typeface="David" panose="020E0502060401010101" pitchFamily="34" charset="-79"/>
              </a:rPr>
              <a:t>מקדמת ערך התפתחותי מיטיב</a:t>
            </a:r>
          </a:p>
          <a:p>
            <a:pPr>
              <a:buClr>
                <a:schemeClr val="accent6">
                  <a:lumMod val="75000"/>
                </a:schemeClr>
              </a:buClr>
            </a:pPr>
            <a:r>
              <a:rPr lang="he-IL" sz="4000" b="1" dirty="0">
                <a:solidFill>
                  <a:schemeClr val="accent6">
                    <a:lumMod val="75000"/>
                  </a:schemeClr>
                </a:solidFill>
                <a:latin typeface="David" panose="020E0502060401010101" pitchFamily="34" charset="-79"/>
                <a:cs typeface="David" panose="020E0502060401010101" pitchFamily="34" charset="-79"/>
              </a:rPr>
              <a:t>בהירה:</a:t>
            </a:r>
            <a:r>
              <a:rPr lang="he-IL" sz="4000" dirty="0">
                <a:solidFill>
                  <a:schemeClr val="accent6">
                    <a:lumMod val="75000"/>
                  </a:schemeClr>
                </a:solidFill>
                <a:latin typeface="David" panose="020E0502060401010101" pitchFamily="34" charset="-79"/>
                <a:cs typeface="David" panose="020E0502060401010101" pitchFamily="34" charset="-79"/>
              </a:rPr>
              <a:t> </a:t>
            </a:r>
            <a:r>
              <a:rPr lang="he-IL" dirty="0">
                <a:solidFill>
                  <a:srgbClr val="002060"/>
                </a:solidFill>
                <a:latin typeface="David" panose="020E0502060401010101" pitchFamily="34" charset="-79"/>
                <a:cs typeface="David" panose="020E0502060401010101" pitchFamily="34" charset="-79"/>
              </a:rPr>
              <a:t>בהירת ערך, צורה, יחס </a:t>
            </a:r>
          </a:p>
          <a:p>
            <a:pPr>
              <a:buClr>
                <a:schemeClr val="accent6">
                  <a:lumMod val="75000"/>
                </a:schemeClr>
              </a:buClr>
            </a:pPr>
            <a:r>
              <a:rPr lang="he-IL" sz="4000" b="1" dirty="0">
                <a:solidFill>
                  <a:schemeClr val="accent6">
                    <a:lumMod val="75000"/>
                  </a:schemeClr>
                </a:solidFill>
                <a:latin typeface="David" panose="020E0502060401010101" pitchFamily="34" charset="-79"/>
                <a:cs typeface="David" panose="020E0502060401010101" pitchFamily="34" charset="-79"/>
              </a:rPr>
              <a:t>מכבדת:</a:t>
            </a:r>
            <a:r>
              <a:rPr lang="he-IL" sz="4000" dirty="0">
                <a:solidFill>
                  <a:schemeClr val="accent6">
                    <a:lumMod val="75000"/>
                  </a:schemeClr>
                </a:solidFill>
                <a:latin typeface="David" panose="020E0502060401010101" pitchFamily="34" charset="-79"/>
                <a:cs typeface="David" panose="020E0502060401010101" pitchFamily="34" charset="-79"/>
              </a:rPr>
              <a:t> </a:t>
            </a:r>
            <a:r>
              <a:rPr lang="he-IL" dirty="0">
                <a:solidFill>
                  <a:srgbClr val="002060"/>
                </a:solidFill>
                <a:latin typeface="David" panose="020E0502060401010101" pitchFamily="34" charset="-79"/>
                <a:cs typeface="David" panose="020E0502060401010101" pitchFamily="34" charset="-79"/>
              </a:rPr>
              <a:t>לא תוקפת, לא שופטת ולא מוחקת – לא את הילד ולא את ההורה</a:t>
            </a:r>
          </a:p>
          <a:p>
            <a:pPr>
              <a:buClr>
                <a:schemeClr val="accent6">
                  <a:lumMod val="75000"/>
                </a:schemeClr>
              </a:buClr>
            </a:pPr>
            <a:r>
              <a:rPr lang="he-IL" sz="4000" b="1" dirty="0">
                <a:solidFill>
                  <a:schemeClr val="accent6">
                    <a:lumMod val="75000"/>
                  </a:schemeClr>
                </a:solidFill>
                <a:latin typeface="David" panose="020E0502060401010101" pitchFamily="34" charset="-79"/>
                <a:cs typeface="David" panose="020E0502060401010101" pitchFamily="34" charset="-79"/>
              </a:rPr>
              <a:t>עצמית:</a:t>
            </a:r>
            <a:r>
              <a:rPr lang="he-IL" sz="4000" dirty="0">
                <a:solidFill>
                  <a:schemeClr val="accent6">
                    <a:lumMod val="75000"/>
                  </a:schemeClr>
                </a:solidFill>
                <a:latin typeface="David" panose="020E0502060401010101" pitchFamily="34" charset="-79"/>
                <a:cs typeface="David" panose="020E0502060401010101" pitchFamily="34" charset="-79"/>
              </a:rPr>
              <a:t> </a:t>
            </a:r>
            <a:r>
              <a:rPr lang="he-IL" dirty="0">
                <a:solidFill>
                  <a:srgbClr val="002060"/>
                </a:solidFill>
                <a:latin typeface="David" panose="020E0502060401010101" pitchFamily="34" charset="-79"/>
                <a:cs typeface="David" panose="020E0502060401010101" pitchFamily="34" charset="-79"/>
              </a:rPr>
              <a:t>מגדירה את העצמי ולא את האחר. סובייקטיבית.</a:t>
            </a:r>
          </a:p>
          <a:p>
            <a:pPr>
              <a:buClr>
                <a:schemeClr val="accent6">
                  <a:lumMod val="75000"/>
                </a:schemeClr>
              </a:buClr>
            </a:pPr>
            <a:r>
              <a:rPr lang="he-IL" sz="4000" b="1" dirty="0">
                <a:solidFill>
                  <a:schemeClr val="accent6">
                    <a:lumMod val="75000"/>
                  </a:schemeClr>
                </a:solidFill>
                <a:latin typeface="David" panose="020E0502060401010101" pitchFamily="34" charset="-79"/>
                <a:cs typeface="David" panose="020E0502060401010101" pitchFamily="34" charset="-79"/>
              </a:rPr>
              <a:t>פרואקטיבית</a:t>
            </a:r>
            <a:r>
              <a:rPr lang="he-IL" sz="4000" dirty="0">
                <a:solidFill>
                  <a:schemeClr val="accent6">
                    <a:lumMod val="75000"/>
                  </a:schemeClr>
                </a:solidFill>
                <a:latin typeface="David" panose="020E0502060401010101" pitchFamily="34" charset="-79"/>
                <a:cs typeface="David" panose="020E0502060401010101" pitchFamily="34" charset="-79"/>
              </a:rPr>
              <a:t> </a:t>
            </a:r>
            <a:r>
              <a:rPr lang="he-IL" sz="4000" b="1" dirty="0">
                <a:solidFill>
                  <a:schemeClr val="accent6">
                    <a:lumMod val="75000"/>
                  </a:schemeClr>
                </a:solidFill>
                <a:latin typeface="David" panose="020E0502060401010101" pitchFamily="34" charset="-79"/>
                <a:cs typeface="David" panose="020E0502060401010101" pitchFamily="34" charset="-79"/>
              </a:rPr>
              <a:t>ולא ראקטיבית:</a:t>
            </a:r>
            <a:r>
              <a:rPr lang="he-IL" sz="4000" dirty="0">
                <a:solidFill>
                  <a:schemeClr val="accent6">
                    <a:lumMod val="75000"/>
                  </a:schemeClr>
                </a:solidFill>
                <a:latin typeface="David" panose="020E0502060401010101" pitchFamily="34" charset="-79"/>
                <a:cs typeface="David" panose="020E0502060401010101" pitchFamily="34" charset="-79"/>
              </a:rPr>
              <a:t> </a:t>
            </a:r>
            <a:r>
              <a:rPr lang="he-IL" dirty="0">
                <a:solidFill>
                  <a:srgbClr val="002060"/>
                </a:solidFill>
                <a:latin typeface="David" panose="020E0502060401010101" pitchFamily="34" charset="-79"/>
                <a:cs typeface="David" panose="020E0502060401010101" pitchFamily="34" charset="-79"/>
              </a:rPr>
              <a:t>מכוונת לעתיד ולא תגובתית ("על קר")</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pic>
        <p:nvPicPr>
          <p:cNvPr id="5" name="Picture 4" descr="תוצאת תמונה עבור חירות שוויון אחווה">
            <a:extLst>
              <a:ext uri="{FF2B5EF4-FFF2-40B4-BE49-F238E27FC236}">
                <a16:creationId xmlns:a16="http://schemas.microsoft.com/office/drawing/2014/main" id="{E94E2F38-B58B-47AB-968C-847E65E1D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75" y="458445"/>
            <a:ext cx="3651831" cy="2275460"/>
          </a:xfrm>
          <a:prstGeom prst="rect">
            <a:avLst/>
          </a:prstGeom>
          <a:noFill/>
          <a:extLst>
            <a:ext uri="{909E8E84-426E-40DD-AFC4-6F175D3DCCD1}">
              <a14:hiddenFill xmlns:a14="http://schemas.microsoft.com/office/drawing/2010/main">
                <a:solidFill>
                  <a:srgbClr val="FFFFFF"/>
                </a:solidFill>
              </a14:hiddenFill>
            </a:ext>
          </a:extLst>
        </p:spPr>
      </p:pic>
      <p:sp>
        <p:nvSpPr>
          <p:cNvPr id="4" name="אליפסה 3">
            <a:extLst>
              <a:ext uri="{FF2B5EF4-FFF2-40B4-BE49-F238E27FC236}">
                <a16:creationId xmlns:a16="http://schemas.microsoft.com/office/drawing/2014/main" id="{D4D050BC-3B19-4A8B-97D4-36874690366D}"/>
              </a:ext>
            </a:extLst>
          </p:cNvPr>
          <p:cNvSpPr/>
          <p:nvPr/>
        </p:nvSpPr>
        <p:spPr>
          <a:xfrm>
            <a:off x="6667130" y="3133817"/>
            <a:ext cx="905522" cy="52378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83940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765246" y="938502"/>
            <a:ext cx="3005239" cy="1325563"/>
          </a:xfrm>
        </p:spPr>
        <p:txBody>
          <a:bodyPr>
            <a:noAutofit/>
          </a:bodyPr>
          <a:lstStyle/>
          <a:p>
            <a:br>
              <a:rPr lang="he-IL" dirty="0">
                <a:solidFill>
                  <a:schemeClr val="accent6">
                    <a:lumMod val="75000"/>
                  </a:schemeClr>
                </a:solidFill>
                <a:latin typeface="David" panose="020E0502060401010101" pitchFamily="34" charset="-79"/>
                <a:cs typeface="David" panose="020E0502060401010101" pitchFamily="34" charset="-79"/>
              </a:rPr>
            </a:br>
            <a:r>
              <a:rPr lang="he-IL" dirty="0">
                <a:solidFill>
                  <a:schemeClr val="accent6">
                    <a:lumMod val="75000"/>
                  </a:schemeClr>
                </a:solidFill>
                <a:latin typeface="David" panose="020E0502060401010101" pitchFamily="34" charset="-79"/>
                <a:cs typeface="David" panose="020E0502060401010101" pitchFamily="34" charset="-79"/>
              </a:rPr>
              <a:t>בהירות יחס</a:t>
            </a:r>
            <a:br>
              <a:rPr lang="he-IL" dirty="0">
                <a:solidFill>
                  <a:schemeClr val="accent6">
                    <a:lumMod val="75000"/>
                  </a:schemeClr>
                </a:solidFill>
                <a:latin typeface="David" panose="020E0502060401010101" pitchFamily="34" charset="-79"/>
                <a:cs typeface="David" panose="020E0502060401010101" pitchFamily="34" charset="-79"/>
              </a:rPr>
            </a:br>
            <a:endParaRPr lang="he-IL" dirty="0">
              <a:solidFill>
                <a:schemeClr val="accent6">
                  <a:lumMod val="75000"/>
                </a:schemeClr>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739246" y="2286435"/>
            <a:ext cx="5972272" cy="3538691"/>
          </a:xfrm>
        </p:spPr>
        <p:txBody>
          <a:bodyPr/>
          <a:lstStyle/>
          <a:p>
            <a:pPr marL="0" indent="0">
              <a:buNone/>
            </a:pPr>
            <a:endParaRPr lang="he-IL" sz="1600" dirty="0">
              <a:solidFill>
                <a:schemeClr val="accent1">
                  <a:lumMod val="50000"/>
                </a:schemeClr>
              </a:solidFill>
              <a:latin typeface="David" panose="020E0502060401010101" pitchFamily="34" charset="-79"/>
              <a:cs typeface="David" panose="020E0502060401010101" pitchFamily="34" charset="-79"/>
            </a:endParaRPr>
          </a:p>
          <a:p>
            <a:pPr marL="0" indent="0">
              <a:buNone/>
            </a:pPr>
            <a:r>
              <a:rPr lang="he-IL" dirty="0">
                <a:solidFill>
                  <a:schemeClr val="accent1">
                    <a:lumMod val="50000"/>
                  </a:schemeClr>
                </a:solidFill>
                <a:latin typeface="David" panose="020E0502060401010101" pitchFamily="34" charset="-79"/>
                <a:cs typeface="David" panose="020E0502060401010101" pitchFamily="34" charset="-79"/>
              </a:rPr>
              <a:t>המסר יועבר ב"תדר" שהילד קולט</a:t>
            </a:r>
          </a:p>
        </p:txBody>
      </p:sp>
      <p:pic>
        <p:nvPicPr>
          <p:cNvPr id="4" name="תמונה 3" descr="גלי רדיו – ויקיפדיה"/>
          <p:cNvPicPr>
            <a:picLocks noChangeAspect="1"/>
          </p:cNvPicPr>
          <p:nvPr/>
        </p:nvPicPr>
        <p:blipFill>
          <a:blip r:embed="rId2"/>
          <a:stretch>
            <a:fillRect/>
          </a:stretch>
        </p:blipFill>
        <p:spPr>
          <a:xfrm>
            <a:off x="2380877" y="3686339"/>
            <a:ext cx="4188600" cy="157827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pic>
        <p:nvPicPr>
          <p:cNvPr id="7" name="תמונה 6">
            <a:extLst>
              <a:ext uri="{FF2B5EF4-FFF2-40B4-BE49-F238E27FC236}">
                <a16:creationId xmlns:a16="http://schemas.microsoft.com/office/drawing/2014/main" id="{18C64D4D-2654-4F8C-888D-1EE5C7B879A7}"/>
              </a:ext>
            </a:extLst>
          </p:cNvPr>
          <p:cNvPicPr>
            <a:picLocks noChangeAspect="1"/>
          </p:cNvPicPr>
          <p:nvPr/>
        </p:nvPicPr>
        <p:blipFill>
          <a:blip r:embed="rId4"/>
          <a:stretch>
            <a:fillRect/>
          </a:stretch>
        </p:blipFill>
        <p:spPr>
          <a:xfrm>
            <a:off x="7924003" y="2342050"/>
            <a:ext cx="3774240" cy="1987733"/>
          </a:xfrm>
          <a:prstGeom prst="rect">
            <a:avLst/>
          </a:prstGeom>
        </p:spPr>
      </p:pic>
    </p:spTree>
    <p:extLst>
      <p:ext uri="{BB962C8B-B14F-4D97-AF65-F5344CB8AC3E}">
        <p14:creationId xmlns:p14="http://schemas.microsoft.com/office/powerpoint/2010/main" val="875443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115D7A9E-256C-4DAD-BA43-76C239B694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13" y="5749097"/>
            <a:ext cx="1988016" cy="879506"/>
          </a:xfrm>
          <a:prstGeom prst="rect">
            <a:avLst/>
          </a:prstGeom>
        </p:spPr>
      </p:pic>
      <p:sp>
        <p:nvSpPr>
          <p:cNvPr id="6" name="תיבת טקסט 5">
            <a:extLst>
              <a:ext uri="{FF2B5EF4-FFF2-40B4-BE49-F238E27FC236}">
                <a16:creationId xmlns:a16="http://schemas.microsoft.com/office/drawing/2014/main" id="{351F6298-3AC6-43D5-A93E-6B76CA8888BA}"/>
              </a:ext>
            </a:extLst>
          </p:cNvPr>
          <p:cNvSpPr txBox="1"/>
          <p:nvPr/>
        </p:nvSpPr>
        <p:spPr>
          <a:xfrm>
            <a:off x="3222594" y="1065320"/>
            <a:ext cx="5805996" cy="369332"/>
          </a:xfrm>
          <a:prstGeom prst="rect">
            <a:avLst/>
          </a:prstGeom>
          <a:noFill/>
        </p:spPr>
        <p:txBody>
          <a:bodyPr wrap="square" rtlCol="1">
            <a:spAutoFit/>
          </a:bodyPr>
          <a:lstStyle/>
          <a:p>
            <a:endParaRPr lang="he-IL" dirty="0"/>
          </a:p>
        </p:txBody>
      </p:sp>
      <p:sp>
        <p:nvSpPr>
          <p:cNvPr id="7" name="תיבת טקסט 6">
            <a:extLst>
              <a:ext uri="{FF2B5EF4-FFF2-40B4-BE49-F238E27FC236}">
                <a16:creationId xmlns:a16="http://schemas.microsoft.com/office/drawing/2014/main" id="{E0FDCDB8-5BC9-49AA-A7FE-D0021C647A5C}"/>
              </a:ext>
            </a:extLst>
          </p:cNvPr>
          <p:cNvSpPr txBox="1"/>
          <p:nvPr/>
        </p:nvSpPr>
        <p:spPr>
          <a:xfrm>
            <a:off x="3670916" y="634433"/>
            <a:ext cx="4909351" cy="1877437"/>
          </a:xfrm>
          <a:prstGeom prst="rect">
            <a:avLst/>
          </a:prstGeom>
          <a:noFill/>
        </p:spPr>
        <p:txBody>
          <a:bodyPr wrap="square" rtlCol="1">
            <a:spAutoFit/>
          </a:bodyPr>
          <a:lstStyle/>
          <a:p>
            <a:pPr algn="ctr"/>
            <a:r>
              <a:rPr lang="he-IL" sz="4400" dirty="0"/>
              <a:t>שושנת היחסים </a:t>
            </a:r>
          </a:p>
          <a:p>
            <a:pPr algn="ctr"/>
            <a:r>
              <a:rPr lang="he-IL" dirty="0"/>
              <a:t>אבחונית, יישומית ודינמית</a:t>
            </a:r>
          </a:p>
          <a:p>
            <a:pPr algn="ctr"/>
            <a:endParaRPr lang="he-IL" dirty="0"/>
          </a:p>
          <a:p>
            <a:pPr algn="ctr"/>
            <a:r>
              <a:rPr lang="he-IL" sz="1800" dirty="0">
                <a:effectLst/>
                <a:highlight>
                  <a:srgbClr val="FFFF00"/>
                </a:highlight>
                <a:ea typeface="Calibri" panose="020F0502020204030204" pitchFamily="34" charset="0"/>
                <a:cs typeface="David" panose="020E0502060401010101" pitchFamily="34" charset="-79"/>
              </a:rPr>
              <a:t>מהי עמדת היחס של הילד כלפי המבוגר בנושא שמדאיג/מעסיק את המבוגר</a:t>
            </a:r>
            <a:endParaRPr lang="he-IL" dirty="0">
              <a:highlight>
                <a:srgbClr val="FFFF00"/>
              </a:highlight>
            </a:endParaRPr>
          </a:p>
        </p:txBody>
      </p:sp>
      <p:pic>
        <p:nvPicPr>
          <p:cNvPr id="2" name="תמונה 1">
            <a:extLst>
              <a:ext uri="{FF2B5EF4-FFF2-40B4-BE49-F238E27FC236}">
                <a16:creationId xmlns:a16="http://schemas.microsoft.com/office/drawing/2014/main" id="{24816018-A4DC-4249-A2DB-71D310F74A56}"/>
              </a:ext>
            </a:extLst>
          </p:cNvPr>
          <p:cNvPicPr>
            <a:picLocks noChangeAspect="1"/>
          </p:cNvPicPr>
          <p:nvPr/>
        </p:nvPicPr>
        <p:blipFill>
          <a:blip r:embed="rId3"/>
          <a:stretch>
            <a:fillRect/>
          </a:stretch>
        </p:blipFill>
        <p:spPr>
          <a:xfrm>
            <a:off x="3537058" y="2995305"/>
            <a:ext cx="5263732" cy="3109634"/>
          </a:xfrm>
          <a:prstGeom prst="rect">
            <a:avLst/>
          </a:prstGeom>
        </p:spPr>
      </p:pic>
    </p:spTree>
    <p:extLst>
      <p:ext uri="{BB962C8B-B14F-4D97-AF65-F5344CB8AC3E}">
        <p14:creationId xmlns:p14="http://schemas.microsoft.com/office/powerpoint/2010/main" val="440352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524000" y="0"/>
            <a:ext cx="9144000" cy="3429000"/>
          </a:xfrm>
          <a:prstGeom prst="rect">
            <a:avLst/>
          </a:prstGeom>
          <a:solidFill>
            <a:srgbClr val="00B050"/>
          </a:solidFill>
          <a:ln>
            <a:noFill/>
          </a:ln>
          <a:effectLst/>
        </p:spPr>
        <p:txBody>
          <a:bodyPr/>
          <a:lstStyle/>
          <a:p>
            <a:pPr fontAlgn="base">
              <a:spcBef>
                <a:spcPct val="0"/>
              </a:spcBef>
              <a:spcAft>
                <a:spcPct val="0"/>
              </a:spcAft>
            </a:pPr>
            <a:endParaRPr lang="he-IL" sz="800" dirty="0">
              <a:solidFill>
                <a:srgbClr val="009900"/>
              </a:solidFill>
              <a:latin typeface="Arial" pitchFamily="34" charset="0"/>
              <a:cs typeface="David" pitchFamily="34" charset="-79"/>
            </a:endParaRPr>
          </a:p>
          <a:p>
            <a:pPr fontAlgn="base">
              <a:spcBef>
                <a:spcPct val="0"/>
              </a:spcBef>
              <a:spcAft>
                <a:spcPct val="0"/>
              </a:spcAft>
            </a:pPr>
            <a:endParaRPr lang="he-IL" sz="800" dirty="0">
              <a:solidFill>
                <a:srgbClr val="009900"/>
              </a:solidFill>
              <a:latin typeface="Arial" pitchFamily="34" charset="0"/>
              <a:cs typeface="David" pitchFamily="34" charset="-79"/>
            </a:endParaRPr>
          </a:p>
          <a:p>
            <a:pPr fontAlgn="base">
              <a:spcBef>
                <a:spcPct val="0"/>
              </a:spcBef>
              <a:spcAft>
                <a:spcPct val="0"/>
              </a:spcAft>
            </a:pPr>
            <a:endParaRPr lang="he-IL" sz="800" dirty="0">
              <a:solidFill>
                <a:srgbClr val="009900"/>
              </a:solidFill>
              <a:latin typeface="Arial" pitchFamily="34" charset="0"/>
              <a:cs typeface="David" pitchFamily="34" charset="-79"/>
            </a:endParaRPr>
          </a:p>
          <a:p>
            <a:pPr fontAlgn="base">
              <a:spcBef>
                <a:spcPct val="0"/>
              </a:spcBef>
              <a:spcAft>
                <a:spcPct val="0"/>
              </a:spcAft>
            </a:pPr>
            <a:endParaRPr lang="he-IL" sz="800" dirty="0">
              <a:solidFill>
                <a:srgbClr val="009900"/>
              </a:solidFill>
              <a:latin typeface="Arial" pitchFamily="34" charset="0"/>
              <a:cs typeface="David" pitchFamily="34" charset="-79"/>
            </a:endParaRPr>
          </a:p>
          <a:p>
            <a:pPr fontAlgn="base">
              <a:spcBef>
                <a:spcPct val="0"/>
              </a:spcBef>
              <a:spcAft>
                <a:spcPct val="0"/>
              </a:spcAft>
            </a:pPr>
            <a:endParaRPr lang="he-IL" sz="800" dirty="0">
              <a:solidFill>
                <a:srgbClr val="009900"/>
              </a:solidFill>
              <a:latin typeface="Arial" pitchFamily="34" charset="0"/>
              <a:cs typeface="David" pitchFamily="34" charset="-79"/>
            </a:endParaRPr>
          </a:p>
          <a:p>
            <a:pPr fontAlgn="base">
              <a:spcBef>
                <a:spcPct val="0"/>
              </a:spcBef>
              <a:spcAft>
                <a:spcPct val="0"/>
              </a:spcAft>
            </a:pPr>
            <a:endParaRPr lang="he-IL" sz="800" dirty="0">
              <a:solidFill>
                <a:srgbClr val="009900"/>
              </a:solidFill>
              <a:latin typeface="Arial" pitchFamily="34" charset="0"/>
              <a:cs typeface="David" pitchFamily="34" charset="-79"/>
            </a:endParaRPr>
          </a:p>
          <a:p>
            <a:pPr fontAlgn="base">
              <a:spcBef>
                <a:spcPct val="0"/>
              </a:spcBef>
              <a:spcAft>
                <a:spcPct val="0"/>
              </a:spcAft>
            </a:pPr>
            <a:endParaRPr lang="he-IL" sz="800" dirty="0">
              <a:solidFill>
                <a:srgbClr val="009900"/>
              </a:solidFill>
              <a:latin typeface="Arial" pitchFamily="34" charset="0"/>
              <a:cs typeface="David" pitchFamily="34" charset="-79"/>
            </a:endParaRPr>
          </a:p>
          <a:p>
            <a:pPr fontAlgn="base">
              <a:spcBef>
                <a:spcPct val="0"/>
              </a:spcBef>
              <a:spcAft>
                <a:spcPct val="0"/>
              </a:spcAft>
            </a:pPr>
            <a:endParaRPr lang="he-IL" sz="800" dirty="0">
              <a:solidFill>
                <a:srgbClr val="009900"/>
              </a:solidFill>
              <a:latin typeface="Arial" pitchFamily="34" charset="0"/>
              <a:cs typeface="David" pitchFamily="34" charset="-79"/>
            </a:endParaRPr>
          </a:p>
          <a:p>
            <a:pPr fontAlgn="base">
              <a:spcBef>
                <a:spcPct val="0"/>
              </a:spcBef>
              <a:spcAft>
                <a:spcPct val="0"/>
              </a:spcAft>
            </a:pPr>
            <a:endParaRPr lang="he-IL" sz="800" dirty="0">
              <a:solidFill>
                <a:srgbClr val="009900"/>
              </a:solidFill>
              <a:latin typeface="Arial" pitchFamily="34" charset="0"/>
              <a:cs typeface="David" pitchFamily="34" charset="-79"/>
            </a:endParaRPr>
          </a:p>
          <a:p>
            <a:pPr fontAlgn="base">
              <a:spcBef>
                <a:spcPct val="0"/>
              </a:spcBef>
              <a:spcAft>
                <a:spcPct val="0"/>
              </a:spcAft>
            </a:pPr>
            <a:endParaRPr lang="he-IL" sz="800" dirty="0">
              <a:solidFill>
                <a:srgbClr val="009900"/>
              </a:solidFill>
              <a:latin typeface="Arial" pitchFamily="34" charset="0"/>
              <a:cs typeface="David" pitchFamily="34" charset="-79"/>
            </a:endParaRPr>
          </a:p>
          <a:p>
            <a:pPr fontAlgn="base">
              <a:spcBef>
                <a:spcPct val="0"/>
              </a:spcBef>
              <a:spcAft>
                <a:spcPct val="0"/>
              </a:spcAft>
            </a:pPr>
            <a:r>
              <a:rPr lang="he-IL" sz="5400" dirty="0">
                <a:solidFill>
                  <a:srgbClr val="33CC33"/>
                </a:solidFill>
                <a:latin typeface="Arial" pitchFamily="34" charset="0"/>
                <a:cs typeface="David" pitchFamily="34" charset="-79"/>
              </a:rPr>
              <a:t>      </a:t>
            </a:r>
            <a:endParaRPr lang="en-US" sz="5400" dirty="0">
              <a:solidFill>
                <a:srgbClr val="FFFFFF"/>
              </a:solidFill>
              <a:latin typeface="Arial" pitchFamily="34" charset="0"/>
            </a:endParaRPr>
          </a:p>
        </p:txBody>
      </p:sp>
      <p:sp>
        <p:nvSpPr>
          <p:cNvPr id="8195" name="Text Box 3"/>
          <p:cNvSpPr txBox="1">
            <a:spLocks noChangeArrowheads="1"/>
          </p:cNvSpPr>
          <p:nvPr/>
        </p:nvSpPr>
        <p:spPr bwMode="auto">
          <a:xfrm>
            <a:off x="1524000" y="3429000"/>
            <a:ext cx="9144000" cy="342900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he-IL" dirty="0">
              <a:solidFill>
                <a:srgbClr val="000000"/>
              </a:solidFill>
              <a:latin typeface="Arial" pitchFamily="34" charset="0"/>
            </a:endParaRPr>
          </a:p>
          <a:p>
            <a:pPr fontAlgn="base">
              <a:spcBef>
                <a:spcPct val="0"/>
              </a:spcBef>
              <a:spcAft>
                <a:spcPct val="0"/>
              </a:spcAft>
            </a:pPr>
            <a:endParaRPr lang="he-IL" dirty="0">
              <a:solidFill>
                <a:srgbClr val="000000"/>
              </a:solidFill>
              <a:latin typeface="Arial" pitchFamily="34" charset="0"/>
            </a:endParaRPr>
          </a:p>
          <a:p>
            <a:pPr fontAlgn="base">
              <a:spcBef>
                <a:spcPct val="0"/>
              </a:spcBef>
              <a:spcAft>
                <a:spcPct val="0"/>
              </a:spcAft>
            </a:pPr>
            <a:endParaRPr lang="he-IL" dirty="0">
              <a:solidFill>
                <a:srgbClr val="000000"/>
              </a:solidFill>
              <a:latin typeface="Arial" pitchFamily="34" charset="0"/>
            </a:endParaRPr>
          </a:p>
          <a:p>
            <a:pPr fontAlgn="base">
              <a:spcBef>
                <a:spcPct val="0"/>
              </a:spcBef>
              <a:spcAft>
                <a:spcPct val="0"/>
              </a:spcAft>
            </a:pPr>
            <a:endParaRPr lang="he-IL" dirty="0">
              <a:solidFill>
                <a:srgbClr val="000000"/>
              </a:solidFill>
              <a:latin typeface="Arial" pitchFamily="34" charset="0"/>
            </a:endParaRPr>
          </a:p>
          <a:p>
            <a:pPr fontAlgn="base">
              <a:spcBef>
                <a:spcPct val="0"/>
              </a:spcBef>
              <a:spcAft>
                <a:spcPct val="0"/>
              </a:spcAft>
            </a:pPr>
            <a:endParaRPr lang="he-IL" dirty="0">
              <a:solidFill>
                <a:srgbClr val="000000"/>
              </a:solidFill>
              <a:latin typeface="Arial" pitchFamily="34" charset="0"/>
            </a:endParaRPr>
          </a:p>
          <a:p>
            <a:pPr fontAlgn="base">
              <a:spcBef>
                <a:spcPct val="0"/>
              </a:spcBef>
              <a:spcAft>
                <a:spcPct val="0"/>
              </a:spcAft>
            </a:pPr>
            <a:endParaRPr lang="he-IL" dirty="0">
              <a:solidFill>
                <a:srgbClr val="000000"/>
              </a:solidFill>
              <a:latin typeface="Arial" pitchFamily="34" charset="0"/>
            </a:endParaRPr>
          </a:p>
          <a:p>
            <a:pPr fontAlgn="base">
              <a:spcBef>
                <a:spcPct val="0"/>
              </a:spcBef>
              <a:spcAft>
                <a:spcPct val="0"/>
              </a:spcAft>
            </a:pPr>
            <a:endParaRPr lang="he-IL" dirty="0">
              <a:solidFill>
                <a:srgbClr val="000000"/>
              </a:solidFill>
              <a:latin typeface="Arial" pitchFamily="34" charset="0"/>
            </a:endParaRPr>
          </a:p>
          <a:p>
            <a:pPr fontAlgn="base">
              <a:spcBef>
                <a:spcPct val="0"/>
              </a:spcBef>
              <a:spcAft>
                <a:spcPct val="0"/>
              </a:spcAft>
            </a:pPr>
            <a:r>
              <a:rPr lang="he-IL" sz="5400" dirty="0">
                <a:solidFill>
                  <a:srgbClr val="FF0000"/>
                </a:solidFill>
                <a:latin typeface="Arial" pitchFamily="34" charset="0"/>
                <a:cs typeface="David" pitchFamily="34" charset="-79"/>
              </a:rPr>
              <a:t>     </a:t>
            </a:r>
            <a:endParaRPr lang="en-US" sz="5400" dirty="0">
              <a:solidFill>
                <a:srgbClr val="CC0000"/>
              </a:solidFill>
              <a:latin typeface="Arial" pitchFamily="34" charset="0"/>
              <a:cs typeface="David" pitchFamily="34" charset="-79"/>
            </a:endParaRPr>
          </a:p>
        </p:txBody>
      </p:sp>
      <p:grpSp>
        <p:nvGrpSpPr>
          <p:cNvPr id="8197" name="Group 5"/>
          <p:cNvGrpSpPr>
            <a:grpSpLocks/>
          </p:cNvGrpSpPr>
          <p:nvPr/>
        </p:nvGrpSpPr>
        <p:grpSpPr bwMode="auto">
          <a:xfrm>
            <a:off x="8985249" y="3429000"/>
            <a:ext cx="1660525" cy="979488"/>
            <a:chOff x="4628" y="1842"/>
            <a:chExt cx="1046" cy="617"/>
          </a:xfrm>
        </p:grpSpPr>
        <p:sp>
          <p:nvSpPr>
            <p:cNvPr id="8198" name="Line 6"/>
            <p:cNvSpPr>
              <a:spLocks noChangeShapeType="1"/>
            </p:cNvSpPr>
            <p:nvPr/>
          </p:nvSpPr>
          <p:spPr bwMode="auto">
            <a:xfrm rot="3398726" flipH="1">
              <a:off x="4733" y="1874"/>
              <a:ext cx="401" cy="61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e-IL" dirty="0">
                <a:solidFill>
                  <a:srgbClr val="000000"/>
                </a:solidFill>
              </a:endParaRPr>
            </a:p>
          </p:txBody>
        </p:sp>
        <p:sp>
          <p:nvSpPr>
            <p:cNvPr id="8199" name="Text Box 7"/>
            <p:cNvSpPr txBox="1">
              <a:spLocks noChangeArrowheads="1"/>
            </p:cNvSpPr>
            <p:nvPr/>
          </p:nvSpPr>
          <p:spPr bwMode="auto">
            <a:xfrm>
              <a:off x="4849" y="1842"/>
              <a:ext cx="825" cy="61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he-IL" sz="1200" b="1" dirty="0">
                  <a:solidFill>
                    <a:srgbClr val="000000"/>
                  </a:solidFill>
                  <a:latin typeface="Arial" pitchFamily="34" charset="0"/>
                </a:rPr>
                <a:t>עמדת הילד:</a:t>
              </a:r>
              <a:r>
                <a:rPr lang="he-IL" sz="1600" b="1" dirty="0">
                  <a:solidFill>
                    <a:srgbClr val="000000"/>
                  </a:solidFill>
                  <a:latin typeface="Arial" pitchFamily="34" charset="0"/>
                </a:rPr>
                <a:t> </a:t>
              </a:r>
            </a:p>
            <a:p>
              <a:pPr algn="ctr" fontAlgn="base">
                <a:lnSpc>
                  <a:spcPct val="80000"/>
                </a:lnSpc>
                <a:spcBef>
                  <a:spcPct val="0"/>
                </a:spcBef>
                <a:spcAft>
                  <a:spcPct val="0"/>
                </a:spcAft>
              </a:pPr>
              <a:r>
                <a:rPr lang="he-IL" b="1" dirty="0">
                  <a:solidFill>
                    <a:srgbClr val="000000"/>
                  </a:solidFill>
                  <a:latin typeface="Arial" pitchFamily="34" charset="0"/>
                </a:rPr>
                <a:t>פער</a:t>
              </a:r>
              <a:r>
                <a:rPr lang="he-IL" sz="1200" dirty="0">
                  <a:solidFill>
                    <a:srgbClr val="000000"/>
                  </a:solidFill>
                  <a:latin typeface="Arial" pitchFamily="34" charset="0"/>
                </a:rPr>
                <a:t> </a:t>
              </a:r>
            </a:p>
            <a:p>
              <a:pPr algn="ctr" fontAlgn="base">
                <a:lnSpc>
                  <a:spcPct val="80000"/>
                </a:lnSpc>
                <a:spcBef>
                  <a:spcPct val="0"/>
                </a:spcBef>
                <a:spcAft>
                  <a:spcPct val="0"/>
                </a:spcAft>
              </a:pPr>
              <a:r>
                <a:rPr lang="he-IL" sz="1200" b="1" dirty="0">
                  <a:solidFill>
                    <a:srgbClr val="000000"/>
                  </a:solidFill>
                  <a:latin typeface="Arial" pitchFamily="34" charset="0"/>
                </a:rPr>
                <a:t>ויחס של</a:t>
              </a:r>
              <a:r>
                <a:rPr lang="he-IL" sz="1600" b="1" dirty="0">
                  <a:solidFill>
                    <a:srgbClr val="000000"/>
                  </a:solidFill>
                  <a:latin typeface="Arial" pitchFamily="34" charset="0"/>
                </a:rPr>
                <a:t> </a:t>
              </a:r>
              <a:r>
                <a:rPr lang="he-IL" b="1" dirty="0">
                  <a:solidFill>
                    <a:srgbClr val="000000"/>
                  </a:solidFill>
                  <a:latin typeface="Arial" pitchFamily="34" charset="0"/>
                </a:rPr>
                <a:t>התחשבות</a:t>
              </a:r>
              <a:endParaRPr lang="en-US" b="1" dirty="0">
                <a:solidFill>
                  <a:srgbClr val="000000"/>
                </a:solidFill>
                <a:latin typeface="Arial" pitchFamily="34" charset="0"/>
              </a:endParaRPr>
            </a:p>
          </p:txBody>
        </p:sp>
      </p:grpSp>
      <p:graphicFrame>
        <p:nvGraphicFramePr>
          <p:cNvPr id="8200" name="Group 8"/>
          <p:cNvGraphicFramePr>
            <a:graphicFrameLocks noGrp="1"/>
          </p:cNvGraphicFramePr>
          <p:nvPr/>
        </p:nvGraphicFramePr>
        <p:xfrm>
          <a:off x="5519739" y="2564904"/>
          <a:ext cx="1368350" cy="1727696"/>
        </p:xfrm>
        <a:graphic>
          <a:graphicData uri="http://schemas.openxmlformats.org/drawingml/2006/table">
            <a:tbl>
              <a:tblPr rtl="1"/>
              <a:tblGrid>
                <a:gridCol w="1368350">
                  <a:extLst>
                    <a:ext uri="{9D8B030D-6E8A-4147-A177-3AD203B41FA5}">
                      <a16:colId xmlns:a16="http://schemas.microsoft.com/office/drawing/2014/main" val="20000"/>
                    </a:ext>
                  </a:extLst>
                </a:gridCol>
              </a:tblGrid>
              <a:tr h="172769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he-IL" sz="12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dirty="0">
                          <a:ln>
                            <a:noFill/>
                          </a:ln>
                          <a:solidFill>
                            <a:schemeClr val="tx1"/>
                          </a:solidFill>
                          <a:effectLst/>
                          <a:latin typeface="Times New Roman" pitchFamily="18" charset="0"/>
                          <a:cs typeface="Arial" pitchFamily="34" charset="0"/>
                        </a:rPr>
                        <a:t>אחריות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dirty="0">
                          <a:ln>
                            <a:noFill/>
                          </a:ln>
                          <a:solidFill>
                            <a:schemeClr val="tx1"/>
                          </a:solidFill>
                          <a:effectLst/>
                          <a:latin typeface="Times New Roman" pitchFamily="18" charset="0"/>
                          <a:cs typeface="Arial" pitchFamily="34" charset="0"/>
                        </a:rPr>
                        <a:t>הורית</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dirty="0">
                          <a:ln>
                            <a:noFill/>
                          </a:ln>
                          <a:solidFill>
                            <a:schemeClr val="tx1"/>
                          </a:solidFill>
                          <a:effectLst/>
                          <a:latin typeface="Times New Roman" pitchFamily="18" charset="0"/>
                          <a:cs typeface="Arial" pitchFamily="34" charset="0"/>
                        </a:rPr>
                        <a:t>חיובית</a:t>
                      </a:r>
                      <a:endParaRPr kumimoji="0" lang="en-US" sz="2000" b="1" i="0" u="none" strike="noStrike" cap="none" normalizeH="0" baseline="0" dirty="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0"/>
                  </a:ext>
                </a:extLst>
              </a:tr>
            </a:tbl>
          </a:graphicData>
        </a:graphic>
      </p:graphicFrame>
      <p:sp>
        <p:nvSpPr>
          <p:cNvPr id="8206" name="Freeform 14"/>
          <p:cNvSpPr>
            <a:spLocks/>
          </p:cNvSpPr>
          <p:nvPr/>
        </p:nvSpPr>
        <p:spPr bwMode="auto">
          <a:xfrm flipV="1">
            <a:off x="6710364" y="3860801"/>
            <a:ext cx="1762125" cy="73025"/>
          </a:xfrm>
          <a:custGeom>
            <a:avLst/>
            <a:gdLst>
              <a:gd name="T0" fmla="*/ 0 w 1341"/>
              <a:gd name="T1" fmla="*/ 0 h 1"/>
              <a:gd name="T2" fmla="*/ 1341 w 1341"/>
              <a:gd name="T3" fmla="*/ 0 h 1"/>
            </a:gdLst>
            <a:ahLst/>
            <a:cxnLst>
              <a:cxn ang="0">
                <a:pos x="T0" y="T1"/>
              </a:cxn>
              <a:cxn ang="0">
                <a:pos x="T2" y="T3"/>
              </a:cxn>
            </a:cxnLst>
            <a:rect l="0" t="0" r="r" b="b"/>
            <a:pathLst>
              <a:path w="1341" h="1">
                <a:moveTo>
                  <a:pt x="0" y="0"/>
                </a:moveTo>
                <a:lnTo>
                  <a:pt x="1341" y="0"/>
                </a:lnTo>
              </a:path>
            </a:pathLst>
          </a:custGeom>
          <a:noFill/>
          <a:ln w="38100">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e-IL" dirty="0">
              <a:solidFill>
                <a:srgbClr val="000000"/>
              </a:solidFill>
            </a:endParaRPr>
          </a:p>
        </p:txBody>
      </p:sp>
      <p:sp>
        <p:nvSpPr>
          <p:cNvPr id="8207" name="Freeform 15"/>
          <p:cNvSpPr>
            <a:spLocks/>
          </p:cNvSpPr>
          <p:nvPr/>
        </p:nvSpPr>
        <p:spPr bwMode="auto">
          <a:xfrm>
            <a:off x="2409825" y="3933826"/>
            <a:ext cx="1022350" cy="4763"/>
          </a:xfrm>
          <a:custGeom>
            <a:avLst/>
            <a:gdLst>
              <a:gd name="T0" fmla="*/ 0 w 644"/>
              <a:gd name="T1" fmla="*/ 0 h 3"/>
              <a:gd name="T2" fmla="*/ 644 w 644"/>
              <a:gd name="T3" fmla="*/ 3 h 3"/>
            </a:gdLst>
            <a:ahLst/>
            <a:cxnLst>
              <a:cxn ang="0">
                <a:pos x="T0" y="T1"/>
              </a:cxn>
              <a:cxn ang="0">
                <a:pos x="T2" y="T3"/>
              </a:cxn>
            </a:cxnLst>
            <a:rect l="0" t="0" r="r" b="b"/>
            <a:pathLst>
              <a:path w="644" h="3">
                <a:moveTo>
                  <a:pt x="0" y="0"/>
                </a:moveTo>
                <a:lnTo>
                  <a:pt x="644" y="3"/>
                </a:lnTo>
              </a:path>
            </a:pathLst>
          </a:custGeom>
          <a:noFill/>
          <a:ln w="38100">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e-IL" dirty="0">
              <a:solidFill>
                <a:srgbClr val="000000"/>
              </a:solidFill>
            </a:endParaRPr>
          </a:p>
        </p:txBody>
      </p:sp>
      <p:sp>
        <p:nvSpPr>
          <p:cNvPr id="8208" name="Line 16"/>
          <p:cNvSpPr>
            <a:spLocks noChangeShapeType="1"/>
          </p:cNvSpPr>
          <p:nvPr/>
        </p:nvSpPr>
        <p:spPr bwMode="auto">
          <a:xfrm flipH="1">
            <a:off x="3863976" y="3933825"/>
            <a:ext cx="18002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e-IL" dirty="0">
              <a:solidFill>
                <a:srgbClr val="000000"/>
              </a:solidFill>
            </a:endParaRPr>
          </a:p>
        </p:txBody>
      </p:sp>
      <p:sp>
        <p:nvSpPr>
          <p:cNvPr id="8209" name="Oval 17"/>
          <p:cNvSpPr>
            <a:spLocks noChangeArrowheads="1"/>
          </p:cNvSpPr>
          <p:nvPr/>
        </p:nvSpPr>
        <p:spPr bwMode="auto">
          <a:xfrm rot="16200000">
            <a:off x="8120857" y="3798094"/>
            <a:ext cx="1152525" cy="414338"/>
          </a:xfrm>
          <a:prstGeom prst="ellipse">
            <a:avLst/>
          </a:prstGeom>
          <a:solidFill>
            <a:srgbClr val="00FFFF"/>
          </a:solidFill>
          <a:ln w="9525">
            <a:solidFill>
              <a:schemeClr val="tx1"/>
            </a:solidFill>
            <a:round/>
            <a:headEnd/>
            <a:tailEnd/>
          </a:ln>
          <a:effectLst/>
        </p:spPr>
        <p:txBody>
          <a:bodyPr wrap="none" anchor="ctr"/>
          <a:lstStyle/>
          <a:p>
            <a:pPr algn="ctr" fontAlgn="base">
              <a:spcBef>
                <a:spcPct val="0"/>
              </a:spcBef>
              <a:spcAft>
                <a:spcPct val="0"/>
              </a:spcAft>
            </a:pPr>
            <a:r>
              <a:rPr lang="he-IL" b="1" dirty="0">
                <a:solidFill>
                  <a:srgbClr val="000000"/>
                </a:solidFill>
                <a:latin typeface="Arial" pitchFamily="34" charset="0"/>
              </a:rPr>
              <a:t>ערך </a:t>
            </a:r>
            <a:r>
              <a:rPr lang="he-IL" b="1" dirty="0">
                <a:solidFill>
                  <a:srgbClr val="000000"/>
                </a:solidFill>
              </a:rPr>
              <a:t>מגדל</a:t>
            </a:r>
            <a:endParaRPr lang="en-US" b="1" dirty="0">
              <a:solidFill>
                <a:srgbClr val="000000"/>
              </a:solidFill>
            </a:endParaRPr>
          </a:p>
        </p:txBody>
      </p:sp>
      <p:sp>
        <p:nvSpPr>
          <p:cNvPr id="8210" name="Text Box 18"/>
          <p:cNvSpPr txBox="1">
            <a:spLocks noChangeArrowheads="1"/>
          </p:cNvSpPr>
          <p:nvPr/>
        </p:nvSpPr>
        <p:spPr bwMode="auto">
          <a:xfrm>
            <a:off x="1512044" y="3429000"/>
            <a:ext cx="1271588" cy="9271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lnSpc>
                <a:spcPct val="90000"/>
              </a:lnSpc>
              <a:spcBef>
                <a:spcPct val="0"/>
              </a:spcBef>
              <a:spcAft>
                <a:spcPct val="0"/>
              </a:spcAft>
            </a:pPr>
            <a:r>
              <a:rPr lang="he-IL" sz="1200" b="1" dirty="0">
                <a:solidFill>
                  <a:srgbClr val="FFFFFF"/>
                </a:solidFill>
                <a:latin typeface="Arial" pitchFamily="34" charset="0"/>
              </a:rPr>
              <a:t>עמדת הילד : </a:t>
            </a:r>
          </a:p>
          <a:p>
            <a:pPr algn="ctr" fontAlgn="base">
              <a:lnSpc>
                <a:spcPct val="90000"/>
              </a:lnSpc>
              <a:spcBef>
                <a:spcPct val="0"/>
              </a:spcBef>
              <a:spcAft>
                <a:spcPct val="0"/>
              </a:spcAft>
            </a:pPr>
            <a:r>
              <a:rPr lang="he-IL" b="1" dirty="0">
                <a:solidFill>
                  <a:srgbClr val="FFFFFF"/>
                </a:solidFill>
                <a:latin typeface="Arial" pitchFamily="34" charset="0"/>
              </a:rPr>
              <a:t>פער</a:t>
            </a:r>
            <a:r>
              <a:rPr lang="he-IL" sz="1200" dirty="0">
                <a:solidFill>
                  <a:srgbClr val="FFFFFF"/>
                </a:solidFill>
                <a:latin typeface="Arial" pitchFamily="34" charset="0"/>
              </a:rPr>
              <a:t> </a:t>
            </a:r>
          </a:p>
          <a:p>
            <a:pPr algn="ctr" fontAlgn="base">
              <a:lnSpc>
                <a:spcPct val="90000"/>
              </a:lnSpc>
              <a:spcBef>
                <a:spcPct val="0"/>
              </a:spcBef>
              <a:spcAft>
                <a:spcPct val="0"/>
              </a:spcAft>
            </a:pPr>
            <a:r>
              <a:rPr lang="he-IL" sz="1200" b="1" dirty="0">
                <a:solidFill>
                  <a:srgbClr val="FFFFFF"/>
                </a:solidFill>
              </a:rPr>
              <a:t>ויחס</a:t>
            </a:r>
            <a:r>
              <a:rPr lang="he-IL" sz="1200" b="1" dirty="0">
                <a:solidFill>
                  <a:srgbClr val="FFFFFF"/>
                </a:solidFill>
                <a:latin typeface="Arial" pitchFamily="34" charset="0"/>
              </a:rPr>
              <a:t> של </a:t>
            </a:r>
          </a:p>
          <a:p>
            <a:pPr algn="ctr" fontAlgn="base">
              <a:lnSpc>
                <a:spcPct val="90000"/>
              </a:lnSpc>
              <a:spcBef>
                <a:spcPct val="0"/>
              </a:spcBef>
              <a:spcAft>
                <a:spcPct val="0"/>
              </a:spcAft>
            </a:pPr>
            <a:r>
              <a:rPr lang="he-IL" b="1" dirty="0">
                <a:solidFill>
                  <a:srgbClr val="FFFFFF"/>
                </a:solidFill>
                <a:latin typeface="Arial" pitchFamily="34" charset="0"/>
              </a:rPr>
              <a:t>אלימות</a:t>
            </a:r>
            <a:endParaRPr lang="en-US" b="1" dirty="0">
              <a:solidFill>
                <a:srgbClr val="FFFFFF"/>
              </a:solidFill>
              <a:latin typeface="Arial" pitchFamily="34" charset="0"/>
            </a:endParaRPr>
          </a:p>
        </p:txBody>
      </p:sp>
      <p:sp>
        <p:nvSpPr>
          <p:cNvPr id="8211" name="Freeform 19"/>
          <p:cNvSpPr>
            <a:spLocks/>
          </p:cNvSpPr>
          <p:nvPr/>
        </p:nvSpPr>
        <p:spPr bwMode="auto">
          <a:xfrm>
            <a:off x="6167438" y="5445125"/>
            <a:ext cx="88900" cy="844550"/>
          </a:xfrm>
          <a:custGeom>
            <a:avLst/>
            <a:gdLst>
              <a:gd name="T0" fmla="*/ 10 w 10"/>
              <a:gd name="T1" fmla="*/ 687 h 687"/>
              <a:gd name="T2" fmla="*/ 0 w 10"/>
              <a:gd name="T3" fmla="*/ 636 h 687"/>
              <a:gd name="T4" fmla="*/ 0 w 10"/>
              <a:gd name="T5" fmla="*/ 43 h 687"/>
              <a:gd name="T6" fmla="*/ 0 w 10"/>
              <a:gd name="T7" fmla="*/ 0 h 687"/>
            </a:gdLst>
            <a:ahLst/>
            <a:cxnLst>
              <a:cxn ang="0">
                <a:pos x="T0" y="T1"/>
              </a:cxn>
              <a:cxn ang="0">
                <a:pos x="T2" y="T3"/>
              </a:cxn>
              <a:cxn ang="0">
                <a:pos x="T4" y="T5"/>
              </a:cxn>
              <a:cxn ang="0">
                <a:pos x="T6" y="T7"/>
              </a:cxn>
            </a:cxnLst>
            <a:rect l="0" t="0" r="r" b="b"/>
            <a:pathLst>
              <a:path w="10" h="687">
                <a:moveTo>
                  <a:pt x="10" y="687"/>
                </a:moveTo>
                <a:lnTo>
                  <a:pt x="0" y="636"/>
                </a:lnTo>
                <a:lnTo>
                  <a:pt x="0" y="43"/>
                </a:lnTo>
                <a:lnTo>
                  <a:pt x="0" y="0"/>
                </a:lnTo>
              </a:path>
            </a:pathLst>
          </a:custGeom>
          <a:noFill/>
          <a:ln w="38100">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e-IL" dirty="0">
              <a:solidFill>
                <a:srgbClr val="000000"/>
              </a:solidFill>
            </a:endParaRPr>
          </a:p>
        </p:txBody>
      </p:sp>
      <p:sp>
        <p:nvSpPr>
          <p:cNvPr id="8212" name="Text Box 20"/>
          <p:cNvSpPr txBox="1">
            <a:spLocks noChangeArrowheads="1"/>
          </p:cNvSpPr>
          <p:nvPr/>
        </p:nvSpPr>
        <p:spPr bwMode="auto">
          <a:xfrm>
            <a:off x="4800600" y="6200776"/>
            <a:ext cx="2736850" cy="652463"/>
          </a:xfrm>
          <a:prstGeom prst="rect">
            <a:avLst/>
          </a:prstGeom>
          <a:solidFill>
            <a:srgbClr val="800000"/>
          </a:solidFill>
          <a:ln w="9525">
            <a:solidFill>
              <a:schemeClr val="tx1"/>
            </a:solidFill>
            <a:miter lim="800000"/>
            <a:headEnd/>
            <a:tailEnd/>
          </a:ln>
          <a:effectLst/>
        </p:spPr>
        <p:txBody>
          <a:bodyPr>
            <a:spAutoFit/>
          </a:bodyPr>
          <a:lstStyle/>
          <a:p>
            <a:pPr algn="ctr" fontAlgn="base">
              <a:spcBef>
                <a:spcPct val="0"/>
              </a:spcBef>
              <a:spcAft>
                <a:spcPct val="0"/>
              </a:spcAft>
            </a:pPr>
            <a:r>
              <a:rPr lang="he-IL" sz="1200" b="1" dirty="0">
                <a:solidFill>
                  <a:srgbClr val="FFFFFF"/>
                </a:solidFill>
                <a:latin typeface="Arial" pitchFamily="34" charset="0"/>
              </a:rPr>
              <a:t>עמדת הילד:</a:t>
            </a:r>
            <a:r>
              <a:rPr lang="he-IL" sz="1200" dirty="0">
                <a:solidFill>
                  <a:srgbClr val="FFFFFF"/>
                </a:solidFill>
                <a:latin typeface="Arial" pitchFamily="34" charset="0"/>
              </a:rPr>
              <a:t> </a:t>
            </a:r>
            <a:r>
              <a:rPr lang="he-IL" b="1" dirty="0">
                <a:solidFill>
                  <a:srgbClr val="FFFFFF"/>
                </a:solidFill>
                <a:latin typeface="Arial" pitchFamily="34" charset="0"/>
              </a:rPr>
              <a:t>פער</a:t>
            </a:r>
            <a:r>
              <a:rPr lang="he-IL" sz="1200" dirty="0">
                <a:solidFill>
                  <a:srgbClr val="FFFFFF"/>
                </a:solidFill>
                <a:latin typeface="Arial" pitchFamily="34" charset="0"/>
              </a:rPr>
              <a:t> </a:t>
            </a:r>
            <a:r>
              <a:rPr lang="he-IL" sz="1200" b="1" dirty="0">
                <a:solidFill>
                  <a:srgbClr val="FFFFFF"/>
                </a:solidFill>
                <a:latin typeface="Arial" pitchFamily="34" charset="0"/>
              </a:rPr>
              <a:t>ו</a:t>
            </a:r>
            <a:r>
              <a:rPr lang="he-IL" sz="1200" b="1" dirty="0">
                <a:solidFill>
                  <a:srgbClr val="FFFFFF"/>
                </a:solidFill>
              </a:rPr>
              <a:t>יחס </a:t>
            </a:r>
            <a:r>
              <a:rPr lang="he-IL" sz="1200" b="1" dirty="0">
                <a:solidFill>
                  <a:srgbClr val="FFFFFF"/>
                </a:solidFill>
                <a:latin typeface="Arial" pitchFamily="34" charset="0"/>
              </a:rPr>
              <a:t>של</a:t>
            </a:r>
            <a:r>
              <a:rPr lang="he-IL" sz="1200" dirty="0">
                <a:solidFill>
                  <a:srgbClr val="FFFFFF"/>
                </a:solidFill>
                <a:latin typeface="Arial" pitchFamily="34" charset="0"/>
              </a:rPr>
              <a:t> </a:t>
            </a:r>
          </a:p>
          <a:p>
            <a:pPr algn="ctr" fontAlgn="base">
              <a:spcBef>
                <a:spcPct val="0"/>
              </a:spcBef>
              <a:spcAft>
                <a:spcPct val="0"/>
              </a:spcAft>
            </a:pPr>
            <a:r>
              <a:rPr lang="he-IL" b="1" dirty="0">
                <a:solidFill>
                  <a:srgbClr val="FFFFFF"/>
                </a:solidFill>
                <a:latin typeface="Arial" pitchFamily="34" charset="0"/>
              </a:rPr>
              <a:t>נוחות וכדאיות הוגנת</a:t>
            </a:r>
            <a:endParaRPr lang="en-US" sz="1600" b="1" dirty="0">
              <a:solidFill>
                <a:srgbClr val="FFFFFF"/>
              </a:solidFill>
              <a:latin typeface="Arial" pitchFamily="34" charset="0"/>
            </a:endParaRPr>
          </a:p>
        </p:txBody>
      </p:sp>
      <p:sp>
        <p:nvSpPr>
          <p:cNvPr id="8213" name="Oval 21"/>
          <p:cNvSpPr>
            <a:spLocks noChangeArrowheads="1"/>
          </p:cNvSpPr>
          <p:nvPr/>
        </p:nvSpPr>
        <p:spPr bwMode="auto">
          <a:xfrm rot="5400000">
            <a:off x="3063875" y="3797300"/>
            <a:ext cx="1150938" cy="414338"/>
          </a:xfrm>
          <a:prstGeom prst="ellipse">
            <a:avLst/>
          </a:prstGeom>
          <a:solidFill>
            <a:srgbClr val="00FFFF"/>
          </a:solidFill>
          <a:ln w="9525">
            <a:solidFill>
              <a:schemeClr val="tx1"/>
            </a:solidFill>
            <a:round/>
            <a:headEnd/>
            <a:tailEnd/>
          </a:ln>
          <a:effectLst/>
        </p:spPr>
        <p:txBody>
          <a:bodyPr wrap="none" anchor="ctr"/>
          <a:lstStyle/>
          <a:p>
            <a:pPr algn="ctr" fontAlgn="base">
              <a:spcBef>
                <a:spcPct val="0"/>
              </a:spcBef>
              <a:spcAft>
                <a:spcPct val="0"/>
              </a:spcAft>
            </a:pPr>
            <a:r>
              <a:rPr lang="he-IL" b="1" dirty="0">
                <a:solidFill>
                  <a:srgbClr val="000000"/>
                </a:solidFill>
                <a:latin typeface="Arial" pitchFamily="34" charset="0"/>
              </a:rPr>
              <a:t>ערך </a:t>
            </a:r>
            <a:r>
              <a:rPr lang="he-IL" b="1" dirty="0">
                <a:solidFill>
                  <a:srgbClr val="000000"/>
                </a:solidFill>
              </a:rPr>
              <a:t>מגדל</a:t>
            </a:r>
            <a:endParaRPr lang="en-US" b="1" dirty="0">
              <a:solidFill>
                <a:srgbClr val="000000"/>
              </a:solidFill>
            </a:endParaRPr>
          </a:p>
        </p:txBody>
      </p:sp>
      <p:sp>
        <p:nvSpPr>
          <p:cNvPr id="8214" name="Oval 22"/>
          <p:cNvSpPr>
            <a:spLocks noChangeArrowheads="1"/>
          </p:cNvSpPr>
          <p:nvPr/>
        </p:nvSpPr>
        <p:spPr bwMode="auto">
          <a:xfrm>
            <a:off x="5448301" y="5030789"/>
            <a:ext cx="1368425" cy="414337"/>
          </a:xfrm>
          <a:prstGeom prst="ellipse">
            <a:avLst/>
          </a:prstGeom>
          <a:solidFill>
            <a:srgbClr val="00FFFF"/>
          </a:solidFill>
          <a:ln w="9525">
            <a:solidFill>
              <a:schemeClr val="tx1"/>
            </a:solidFill>
            <a:round/>
            <a:headEnd/>
            <a:tailEnd/>
          </a:ln>
          <a:effectLst/>
        </p:spPr>
        <p:txBody>
          <a:bodyPr wrap="none" anchor="ctr"/>
          <a:lstStyle/>
          <a:p>
            <a:pPr algn="ctr" fontAlgn="base">
              <a:spcBef>
                <a:spcPct val="0"/>
              </a:spcBef>
              <a:spcAft>
                <a:spcPct val="0"/>
              </a:spcAft>
            </a:pPr>
            <a:r>
              <a:rPr lang="he-IL" b="1" dirty="0">
                <a:solidFill>
                  <a:srgbClr val="000000"/>
                </a:solidFill>
                <a:latin typeface="Arial" pitchFamily="34" charset="0"/>
              </a:rPr>
              <a:t>ערך </a:t>
            </a:r>
            <a:r>
              <a:rPr lang="he-IL" b="1" dirty="0">
                <a:solidFill>
                  <a:srgbClr val="000000"/>
                </a:solidFill>
              </a:rPr>
              <a:t>מגדל</a:t>
            </a:r>
            <a:endParaRPr lang="en-US" b="1" dirty="0">
              <a:solidFill>
                <a:srgbClr val="000000"/>
              </a:solidFill>
            </a:endParaRPr>
          </a:p>
        </p:txBody>
      </p:sp>
      <p:sp>
        <p:nvSpPr>
          <p:cNvPr id="8215" name="Line 23"/>
          <p:cNvSpPr>
            <a:spLocks noChangeShapeType="1"/>
          </p:cNvSpPr>
          <p:nvPr/>
        </p:nvSpPr>
        <p:spPr bwMode="auto">
          <a:xfrm flipV="1">
            <a:off x="6173556" y="2138064"/>
            <a:ext cx="0" cy="714872"/>
          </a:xfrm>
          <a:prstGeom prst="line">
            <a:avLst/>
          </a:prstGeom>
          <a:noFill/>
          <a:ln w="34925">
            <a:solidFill>
              <a:srgbClr val="1C1C1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e-IL" dirty="0">
              <a:solidFill>
                <a:srgbClr val="000000"/>
              </a:solidFill>
            </a:endParaRPr>
          </a:p>
        </p:txBody>
      </p:sp>
      <p:sp>
        <p:nvSpPr>
          <p:cNvPr id="8216" name="Text Box 24"/>
          <p:cNvSpPr txBox="1">
            <a:spLocks noChangeArrowheads="1"/>
          </p:cNvSpPr>
          <p:nvPr/>
        </p:nvSpPr>
        <p:spPr bwMode="auto">
          <a:xfrm>
            <a:off x="4727849" y="833910"/>
            <a:ext cx="2881313" cy="650875"/>
          </a:xfrm>
          <a:prstGeom prst="rect">
            <a:avLst/>
          </a:prstGeom>
          <a:solidFill>
            <a:srgbClr val="00FFFF"/>
          </a:solidFill>
          <a:ln w="9525">
            <a:solidFill>
              <a:schemeClr val="tx1"/>
            </a:solidFill>
            <a:miter lim="800000"/>
            <a:headEnd/>
            <a:tailEnd/>
          </a:ln>
          <a:effectLst/>
        </p:spPr>
        <p:txBody>
          <a:bodyPr>
            <a:spAutoFit/>
          </a:bodyPr>
          <a:lstStyle/>
          <a:p>
            <a:pPr algn="ctr" fontAlgn="base">
              <a:spcBef>
                <a:spcPct val="0"/>
              </a:spcBef>
              <a:spcAft>
                <a:spcPct val="0"/>
              </a:spcAft>
            </a:pPr>
            <a:r>
              <a:rPr lang="he-IL" sz="1200" b="1" dirty="0">
                <a:solidFill>
                  <a:srgbClr val="000000"/>
                </a:solidFill>
                <a:latin typeface="Arial" pitchFamily="34" charset="0"/>
              </a:rPr>
              <a:t>עמדת הילד:</a:t>
            </a:r>
            <a:r>
              <a:rPr lang="he-IL" sz="1200" dirty="0">
                <a:solidFill>
                  <a:srgbClr val="000000"/>
                </a:solidFill>
                <a:latin typeface="Arial" pitchFamily="34" charset="0"/>
              </a:rPr>
              <a:t> </a:t>
            </a:r>
            <a:r>
              <a:rPr lang="he-IL" b="1" dirty="0">
                <a:solidFill>
                  <a:srgbClr val="000000"/>
                </a:solidFill>
                <a:latin typeface="Arial" pitchFamily="34" charset="0"/>
              </a:rPr>
              <a:t>יעד</a:t>
            </a:r>
            <a:r>
              <a:rPr lang="he-IL" sz="1200" dirty="0">
                <a:solidFill>
                  <a:srgbClr val="000000"/>
                </a:solidFill>
                <a:latin typeface="Arial" pitchFamily="34" charset="0"/>
              </a:rPr>
              <a:t> </a:t>
            </a:r>
            <a:r>
              <a:rPr lang="he-IL" b="1" dirty="0">
                <a:solidFill>
                  <a:srgbClr val="000000"/>
                </a:solidFill>
                <a:latin typeface="Arial" pitchFamily="34" charset="0"/>
              </a:rPr>
              <a:t>תואם</a:t>
            </a:r>
            <a:r>
              <a:rPr lang="he-IL" sz="1200" dirty="0">
                <a:solidFill>
                  <a:srgbClr val="000000"/>
                </a:solidFill>
                <a:latin typeface="Arial" pitchFamily="34" charset="0"/>
              </a:rPr>
              <a:t> </a:t>
            </a:r>
            <a:r>
              <a:rPr lang="he-IL" sz="1200" b="1" dirty="0">
                <a:solidFill>
                  <a:srgbClr val="000000"/>
                </a:solidFill>
                <a:latin typeface="Arial" pitchFamily="34" charset="0"/>
              </a:rPr>
              <a:t>ויחס של</a:t>
            </a:r>
            <a:r>
              <a:rPr lang="he-IL" sz="1200" dirty="0">
                <a:solidFill>
                  <a:srgbClr val="000000"/>
                </a:solidFill>
                <a:latin typeface="Arial" pitchFamily="34" charset="0"/>
              </a:rPr>
              <a:t> </a:t>
            </a:r>
          </a:p>
          <a:p>
            <a:pPr algn="ctr" fontAlgn="base">
              <a:spcBef>
                <a:spcPct val="0"/>
              </a:spcBef>
              <a:spcAft>
                <a:spcPct val="0"/>
              </a:spcAft>
            </a:pPr>
            <a:r>
              <a:rPr lang="he-IL" b="1" dirty="0">
                <a:solidFill>
                  <a:srgbClr val="000000"/>
                </a:solidFill>
                <a:latin typeface="Arial" pitchFamily="34" charset="0"/>
              </a:rPr>
              <a:t>שותפות</a:t>
            </a:r>
            <a:endParaRPr lang="en-US" b="1" dirty="0">
              <a:solidFill>
                <a:srgbClr val="000000"/>
              </a:solidFill>
              <a:latin typeface="Arial" pitchFamily="34" charset="0"/>
            </a:endParaRPr>
          </a:p>
        </p:txBody>
      </p:sp>
      <p:sp>
        <p:nvSpPr>
          <p:cNvPr id="8217" name="Line 25"/>
          <p:cNvSpPr>
            <a:spLocks noChangeShapeType="1"/>
          </p:cNvSpPr>
          <p:nvPr/>
        </p:nvSpPr>
        <p:spPr bwMode="auto">
          <a:xfrm rot="10800000" flipV="1">
            <a:off x="6167438" y="1484784"/>
            <a:ext cx="0" cy="215900"/>
          </a:xfrm>
          <a:prstGeom prst="line">
            <a:avLst/>
          </a:prstGeom>
          <a:noFill/>
          <a:ln w="34925">
            <a:solidFill>
              <a:srgbClr val="1C1C1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e-IL" dirty="0">
              <a:solidFill>
                <a:srgbClr val="000000"/>
              </a:solidFill>
            </a:endParaRPr>
          </a:p>
        </p:txBody>
      </p:sp>
      <p:sp>
        <p:nvSpPr>
          <p:cNvPr id="8218" name="Oval 26"/>
          <p:cNvSpPr>
            <a:spLocks noChangeArrowheads="1"/>
          </p:cNvSpPr>
          <p:nvPr/>
        </p:nvSpPr>
        <p:spPr bwMode="auto">
          <a:xfrm>
            <a:off x="5448301" y="1718520"/>
            <a:ext cx="1368425" cy="414337"/>
          </a:xfrm>
          <a:prstGeom prst="ellipse">
            <a:avLst/>
          </a:prstGeom>
          <a:solidFill>
            <a:srgbClr val="00FFFF"/>
          </a:solidFill>
          <a:ln w="9525">
            <a:solidFill>
              <a:schemeClr val="tx1"/>
            </a:solidFill>
            <a:round/>
            <a:headEnd/>
            <a:tailEnd/>
          </a:ln>
          <a:effectLst/>
        </p:spPr>
        <p:txBody>
          <a:bodyPr wrap="none" anchor="ctr"/>
          <a:lstStyle/>
          <a:p>
            <a:pPr algn="ctr" fontAlgn="base">
              <a:spcBef>
                <a:spcPct val="0"/>
              </a:spcBef>
              <a:spcAft>
                <a:spcPct val="0"/>
              </a:spcAft>
            </a:pPr>
            <a:r>
              <a:rPr lang="he-IL" b="1" dirty="0">
                <a:solidFill>
                  <a:srgbClr val="000000"/>
                </a:solidFill>
                <a:latin typeface="Arial" pitchFamily="34" charset="0"/>
              </a:rPr>
              <a:t>ערך </a:t>
            </a:r>
            <a:r>
              <a:rPr lang="he-IL" b="1" dirty="0">
                <a:solidFill>
                  <a:srgbClr val="000000"/>
                </a:solidFill>
              </a:rPr>
              <a:t>מגדל</a:t>
            </a:r>
            <a:endParaRPr lang="en-US" b="1" dirty="0">
              <a:solidFill>
                <a:srgbClr val="000000"/>
              </a:solidFill>
            </a:endParaRPr>
          </a:p>
        </p:txBody>
      </p:sp>
      <p:sp>
        <p:nvSpPr>
          <p:cNvPr id="8220" name="Text Box 28"/>
          <p:cNvSpPr txBox="1">
            <a:spLocks noChangeArrowheads="1"/>
          </p:cNvSpPr>
          <p:nvPr/>
        </p:nvSpPr>
        <p:spPr bwMode="auto">
          <a:xfrm>
            <a:off x="6096001" y="3579813"/>
            <a:ext cx="2232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0"/>
              </a:spcBef>
              <a:spcAft>
                <a:spcPct val="0"/>
              </a:spcAft>
            </a:pPr>
            <a:r>
              <a:rPr lang="he-IL" sz="2000" b="1" dirty="0">
                <a:solidFill>
                  <a:srgbClr val="000000"/>
                </a:solidFill>
                <a:latin typeface="Arial" pitchFamily="34" charset="0"/>
              </a:rPr>
              <a:t>גילוי עצמי</a:t>
            </a:r>
            <a:r>
              <a:rPr lang="he-IL" sz="2200" b="1" dirty="0">
                <a:solidFill>
                  <a:srgbClr val="CC0000"/>
                </a:solidFill>
                <a:latin typeface="Arial" pitchFamily="34" charset="0"/>
              </a:rPr>
              <a:t> </a:t>
            </a:r>
          </a:p>
          <a:p>
            <a:pPr fontAlgn="base">
              <a:lnSpc>
                <a:spcPct val="90000"/>
              </a:lnSpc>
              <a:spcBef>
                <a:spcPct val="0"/>
              </a:spcBef>
              <a:spcAft>
                <a:spcPct val="0"/>
              </a:spcAft>
            </a:pPr>
            <a:r>
              <a:rPr lang="he-IL" b="1" dirty="0">
                <a:solidFill>
                  <a:srgbClr val="000000"/>
                </a:solidFill>
                <a:latin typeface="Arial" pitchFamily="34" charset="0"/>
              </a:rPr>
              <a:t>    הבעה</a:t>
            </a:r>
            <a:endParaRPr lang="en-US" b="1" dirty="0">
              <a:solidFill>
                <a:srgbClr val="000000"/>
              </a:solidFill>
              <a:latin typeface="Arial" pitchFamily="34" charset="0"/>
            </a:endParaRPr>
          </a:p>
        </p:txBody>
      </p:sp>
      <p:sp>
        <p:nvSpPr>
          <p:cNvPr id="8221" name="Freeform 29"/>
          <p:cNvSpPr>
            <a:spLocks/>
          </p:cNvSpPr>
          <p:nvPr/>
        </p:nvSpPr>
        <p:spPr bwMode="auto">
          <a:xfrm rot="5400000" flipV="1">
            <a:off x="5735639" y="4508501"/>
            <a:ext cx="936625" cy="73025"/>
          </a:xfrm>
          <a:custGeom>
            <a:avLst/>
            <a:gdLst>
              <a:gd name="T0" fmla="*/ 0 w 1341"/>
              <a:gd name="T1" fmla="*/ 0 h 1"/>
              <a:gd name="T2" fmla="*/ 1341 w 1341"/>
              <a:gd name="T3" fmla="*/ 0 h 1"/>
            </a:gdLst>
            <a:ahLst/>
            <a:cxnLst>
              <a:cxn ang="0">
                <a:pos x="T0" y="T1"/>
              </a:cxn>
              <a:cxn ang="0">
                <a:pos x="T2" y="T3"/>
              </a:cxn>
            </a:cxnLst>
            <a:rect l="0" t="0" r="r" b="b"/>
            <a:pathLst>
              <a:path w="1341" h="1">
                <a:moveTo>
                  <a:pt x="0" y="0"/>
                </a:moveTo>
                <a:lnTo>
                  <a:pt x="1341" y="0"/>
                </a:lnTo>
              </a:path>
            </a:pathLst>
          </a:custGeom>
          <a:noFill/>
          <a:ln w="38100">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e-IL" dirty="0">
              <a:solidFill>
                <a:srgbClr val="000000"/>
              </a:solidFill>
            </a:endParaRPr>
          </a:p>
        </p:txBody>
      </p:sp>
      <p:sp>
        <p:nvSpPr>
          <p:cNvPr id="8223" name="Text Box 31"/>
          <p:cNvSpPr txBox="1">
            <a:spLocks noChangeArrowheads="1"/>
          </p:cNvSpPr>
          <p:nvPr/>
        </p:nvSpPr>
        <p:spPr bwMode="auto">
          <a:xfrm>
            <a:off x="3344864" y="3606801"/>
            <a:ext cx="2408236"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90000"/>
              </a:lnSpc>
              <a:spcBef>
                <a:spcPct val="0"/>
              </a:spcBef>
              <a:spcAft>
                <a:spcPct val="0"/>
              </a:spcAft>
            </a:pPr>
            <a:r>
              <a:rPr lang="he-IL" sz="2000" dirty="0">
                <a:solidFill>
                  <a:srgbClr val="CC0000"/>
                </a:solidFill>
                <a:latin typeface="Arial" pitchFamily="34" charset="0"/>
              </a:rPr>
              <a:t>   </a:t>
            </a:r>
            <a:r>
              <a:rPr lang="he-IL" sz="2000" b="1" dirty="0">
                <a:solidFill>
                  <a:srgbClr val="000000"/>
                </a:solidFill>
                <a:latin typeface="Arial" pitchFamily="34" charset="0"/>
              </a:rPr>
              <a:t>אבטחה עצמית</a:t>
            </a:r>
          </a:p>
          <a:p>
            <a:pPr fontAlgn="base">
              <a:lnSpc>
                <a:spcPct val="90000"/>
              </a:lnSpc>
              <a:spcBef>
                <a:spcPct val="0"/>
              </a:spcBef>
              <a:spcAft>
                <a:spcPct val="0"/>
              </a:spcAft>
            </a:pPr>
            <a:r>
              <a:rPr lang="he-IL" b="1" dirty="0">
                <a:solidFill>
                  <a:srgbClr val="000000"/>
                </a:solidFill>
                <a:latin typeface="Arial" pitchFamily="34" charset="0"/>
              </a:rPr>
              <a:t>          מניעת נזק</a:t>
            </a:r>
            <a:endParaRPr lang="en-US" b="1" dirty="0">
              <a:solidFill>
                <a:srgbClr val="000000"/>
              </a:solidFill>
              <a:latin typeface="Arial" pitchFamily="34" charset="0"/>
            </a:endParaRPr>
          </a:p>
        </p:txBody>
      </p:sp>
      <p:sp>
        <p:nvSpPr>
          <p:cNvPr id="8224" name="Text Box 32"/>
          <p:cNvSpPr txBox="1">
            <a:spLocks noChangeArrowheads="1"/>
          </p:cNvSpPr>
          <p:nvPr/>
        </p:nvSpPr>
        <p:spPr bwMode="auto">
          <a:xfrm rot="16200000">
            <a:off x="5744814" y="561157"/>
            <a:ext cx="775597" cy="39592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fontAlgn="base">
              <a:lnSpc>
                <a:spcPct val="80000"/>
              </a:lnSpc>
              <a:spcBef>
                <a:spcPct val="0"/>
              </a:spcBef>
              <a:spcAft>
                <a:spcPct val="0"/>
              </a:spcAft>
            </a:pPr>
            <a:r>
              <a:rPr lang="he-IL" sz="2000" b="1" dirty="0">
                <a:solidFill>
                  <a:srgbClr val="000000"/>
                </a:solidFill>
                <a:latin typeface="Arial" pitchFamily="34" charset="0"/>
              </a:rPr>
              <a:t>הזמנה</a:t>
            </a:r>
            <a:r>
              <a:rPr lang="he-IL" sz="2000" dirty="0">
                <a:solidFill>
                  <a:srgbClr val="000000"/>
                </a:solidFill>
                <a:latin typeface="Arial" pitchFamily="34" charset="0"/>
              </a:rPr>
              <a:t>  </a:t>
            </a:r>
            <a:r>
              <a:rPr lang="he-IL" sz="2000" b="1" dirty="0">
                <a:solidFill>
                  <a:srgbClr val="000000"/>
                </a:solidFill>
                <a:latin typeface="Arial" pitchFamily="34" charset="0"/>
              </a:rPr>
              <a:t>ודיאלוג</a:t>
            </a:r>
            <a:r>
              <a:rPr lang="he-IL" sz="2400" dirty="0">
                <a:solidFill>
                  <a:srgbClr val="009900"/>
                </a:solidFill>
                <a:latin typeface="Arial" pitchFamily="34" charset="0"/>
              </a:rPr>
              <a:t>   </a:t>
            </a:r>
            <a:r>
              <a:rPr lang="he-IL" sz="1400" b="1" dirty="0">
                <a:solidFill>
                  <a:srgbClr val="000000"/>
                </a:solidFill>
                <a:latin typeface="Arial" pitchFamily="34" charset="0"/>
              </a:rPr>
              <a:t> </a:t>
            </a:r>
          </a:p>
          <a:p>
            <a:pPr fontAlgn="base">
              <a:lnSpc>
                <a:spcPct val="80000"/>
              </a:lnSpc>
              <a:spcBef>
                <a:spcPct val="0"/>
              </a:spcBef>
              <a:spcAft>
                <a:spcPct val="0"/>
              </a:spcAft>
            </a:pPr>
            <a:r>
              <a:rPr lang="he-IL" sz="2400" b="1" dirty="0">
                <a:solidFill>
                  <a:srgbClr val="009900"/>
                </a:solidFill>
                <a:latin typeface="Arial" pitchFamily="34" charset="0"/>
              </a:rPr>
              <a:t>               </a:t>
            </a:r>
            <a:endParaRPr lang="en-US" sz="2400" b="1" dirty="0">
              <a:solidFill>
                <a:srgbClr val="009900"/>
              </a:solidFill>
              <a:latin typeface="Arial" pitchFamily="34" charset="0"/>
            </a:endParaRPr>
          </a:p>
        </p:txBody>
      </p:sp>
      <p:sp>
        <p:nvSpPr>
          <p:cNvPr id="29" name="Text Box 31"/>
          <p:cNvSpPr txBox="1">
            <a:spLocks noChangeArrowheads="1"/>
          </p:cNvSpPr>
          <p:nvPr/>
        </p:nvSpPr>
        <p:spPr bwMode="auto">
          <a:xfrm>
            <a:off x="1812354" y="1507432"/>
            <a:ext cx="88201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sz="4400" dirty="0">
                <a:solidFill>
                  <a:srgbClr val="FFFFFF"/>
                </a:solidFill>
                <a:cs typeface="David" pitchFamily="34" charset="-79"/>
              </a:rPr>
              <a:t>           א ז ו ר                        ה ש ו ת פ ו ת</a:t>
            </a:r>
            <a:r>
              <a:rPr lang="he-IL" sz="4400" dirty="0">
                <a:solidFill>
                  <a:srgbClr val="003300"/>
                </a:solidFill>
                <a:cs typeface="David" pitchFamily="34" charset="-79"/>
              </a:rPr>
              <a:t>    </a:t>
            </a:r>
            <a:endParaRPr lang="en-US" sz="5200" dirty="0">
              <a:solidFill>
                <a:srgbClr val="003300"/>
              </a:solidFill>
              <a:cs typeface="David" pitchFamily="34" charset="-79"/>
            </a:endParaRPr>
          </a:p>
        </p:txBody>
      </p:sp>
      <p:sp>
        <p:nvSpPr>
          <p:cNvPr id="31" name="Text Box 6"/>
          <p:cNvSpPr txBox="1">
            <a:spLocks noChangeArrowheads="1"/>
          </p:cNvSpPr>
          <p:nvPr/>
        </p:nvSpPr>
        <p:spPr bwMode="auto">
          <a:xfrm>
            <a:off x="1486916" y="4797153"/>
            <a:ext cx="91455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sz="4400" dirty="0">
                <a:solidFill>
                  <a:srgbClr val="800000"/>
                </a:solidFill>
                <a:cs typeface="David" pitchFamily="34" charset="-79"/>
              </a:rPr>
              <a:t>            </a:t>
            </a:r>
            <a:r>
              <a:rPr lang="he-IL" sz="4400" dirty="0">
                <a:solidFill>
                  <a:srgbClr val="000000"/>
                </a:solidFill>
                <a:cs typeface="David" pitchFamily="34" charset="-79"/>
              </a:rPr>
              <a:t>א ז ו ר                          ה פ ע ר    </a:t>
            </a:r>
            <a:endParaRPr lang="en-US" sz="4400" dirty="0">
              <a:solidFill>
                <a:srgbClr val="000000"/>
              </a:solidFill>
              <a:cs typeface="David" pitchFamily="34" charset="-79"/>
            </a:endParaRPr>
          </a:p>
        </p:txBody>
      </p:sp>
      <p:sp>
        <p:nvSpPr>
          <p:cNvPr id="32" name="Text Box 7"/>
          <p:cNvSpPr txBox="1">
            <a:spLocks noChangeArrowheads="1"/>
          </p:cNvSpPr>
          <p:nvPr/>
        </p:nvSpPr>
        <p:spPr bwMode="auto">
          <a:xfrm>
            <a:off x="4152106" y="4311502"/>
            <a:ext cx="4248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fontAlgn="base">
              <a:spcBef>
                <a:spcPct val="0"/>
              </a:spcBef>
              <a:spcAft>
                <a:spcPct val="0"/>
              </a:spcAft>
            </a:pPr>
            <a:r>
              <a:rPr lang="he-IL" sz="2000" b="1" dirty="0">
                <a:solidFill>
                  <a:srgbClr val="CC0000"/>
                </a:solidFill>
                <a:latin typeface="Arial" pitchFamily="34" charset="0"/>
              </a:rPr>
              <a:t>  </a:t>
            </a:r>
            <a:r>
              <a:rPr lang="he-IL" sz="2000" b="1" dirty="0">
                <a:latin typeface="Arial" pitchFamily="34" charset="0"/>
              </a:rPr>
              <a:t>הגדרה עצמית   (אוטונומיה)  </a:t>
            </a:r>
            <a:r>
              <a:rPr lang="he-IL" sz="2000" b="1" dirty="0">
                <a:solidFill>
                  <a:srgbClr val="CC0000"/>
                </a:solidFill>
                <a:latin typeface="Arial" pitchFamily="34" charset="0"/>
              </a:rPr>
              <a:t> </a:t>
            </a:r>
          </a:p>
          <a:p>
            <a:pPr algn="ctr" rtl="0" fontAlgn="base">
              <a:spcBef>
                <a:spcPct val="0"/>
              </a:spcBef>
              <a:spcAft>
                <a:spcPct val="0"/>
              </a:spcAft>
            </a:pPr>
            <a:r>
              <a:rPr lang="he-IL" sz="2000" b="1" dirty="0">
                <a:solidFill>
                  <a:srgbClr val="000000"/>
                </a:solidFill>
                <a:latin typeface="Arial" pitchFamily="34" charset="0"/>
              </a:rPr>
              <a:t>     </a:t>
            </a:r>
            <a:r>
              <a:rPr lang="he-IL" b="1" dirty="0">
                <a:solidFill>
                  <a:srgbClr val="000000"/>
                </a:solidFill>
                <a:latin typeface="Arial" pitchFamily="34" charset="0"/>
              </a:rPr>
              <a:t>נורמה   ותוצאת   הפסד מווסתת     </a:t>
            </a:r>
            <a:endParaRPr lang="en-US" b="1" dirty="0">
              <a:solidFill>
                <a:srgbClr val="000000"/>
              </a:solidFill>
              <a:latin typeface="Arial" pitchFamily="34" charset="0"/>
            </a:endParaRPr>
          </a:p>
        </p:txBody>
      </p:sp>
      <p:sp>
        <p:nvSpPr>
          <p:cNvPr id="35" name="TextBox 34"/>
          <p:cNvSpPr txBox="1"/>
          <p:nvPr/>
        </p:nvSpPr>
        <p:spPr>
          <a:xfrm>
            <a:off x="1600246" y="-45968"/>
            <a:ext cx="9094157" cy="677108"/>
          </a:xfrm>
          <a:prstGeom prst="rect">
            <a:avLst/>
          </a:prstGeom>
          <a:noFill/>
        </p:spPr>
        <p:txBody>
          <a:bodyPr wrap="none" rtlCol="1">
            <a:spAutoFit/>
          </a:bodyPr>
          <a:lstStyle/>
          <a:p>
            <a:pPr algn="ctr" fontAlgn="base">
              <a:spcBef>
                <a:spcPct val="0"/>
              </a:spcBef>
              <a:spcAft>
                <a:spcPct val="0"/>
              </a:spcAft>
            </a:pPr>
            <a:r>
              <a:rPr lang="he-IL" sz="2000" u="sng" dirty="0">
                <a:solidFill>
                  <a:schemeClr val="bg1"/>
                </a:solidFill>
              </a:rPr>
              <a:t>"</a:t>
            </a:r>
            <a:r>
              <a:rPr lang="he-IL" sz="2000" b="1" u="sng" dirty="0">
                <a:solidFill>
                  <a:schemeClr val="bg1"/>
                </a:solidFill>
              </a:rPr>
              <a:t>שושנת היחסים</a:t>
            </a:r>
            <a:r>
              <a:rPr lang="he-IL" sz="2000" u="sng" dirty="0">
                <a:solidFill>
                  <a:schemeClr val="bg1"/>
                </a:solidFill>
              </a:rPr>
              <a:t>"</a:t>
            </a:r>
            <a:r>
              <a:rPr lang="he-IL" sz="2000" i="1" u="sng" dirty="0">
                <a:solidFill>
                  <a:schemeClr val="bg1"/>
                </a:solidFill>
              </a:rPr>
              <a:t> </a:t>
            </a:r>
            <a:r>
              <a:rPr lang="en-US" sz="2000" b="1" i="1" dirty="0">
                <a:solidFill>
                  <a:schemeClr val="bg1"/>
                </a:solidFill>
                <a:latin typeface="Arial" pitchFamily="34" charset="0"/>
              </a:rPr>
              <a:t>©</a:t>
            </a:r>
            <a:r>
              <a:rPr lang="he-IL" i="1" u="sng" dirty="0">
                <a:solidFill>
                  <a:schemeClr val="bg1"/>
                </a:solidFill>
              </a:rPr>
              <a:t> סקאלה של </a:t>
            </a:r>
            <a:r>
              <a:rPr lang="he-IL" b="1" u="sng" dirty="0">
                <a:solidFill>
                  <a:schemeClr val="bg1"/>
                </a:solidFill>
              </a:rPr>
              <a:t>הסוגים הבסיסיים של יחס </a:t>
            </a:r>
            <a:r>
              <a:rPr lang="he-IL" i="1" u="sng" dirty="0">
                <a:solidFill>
                  <a:schemeClr val="bg1"/>
                </a:solidFill>
              </a:rPr>
              <a:t>אפשרי מצד הילד כלפי ההורה האכפתי</a:t>
            </a:r>
          </a:p>
          <a:p>
            <a:pPr algn="ctr" fontAlgn="base">
              <a:spcBef>
                <a:spcPct val="0"/>
              </a:spcBef>
              <a:spcAft>
                <a:spcPct val="0"/>
              </a:spcAft>
            </a:pPr>
            <a:r>
              <a:rPr lang="he-IL" i="1" u="sng" dirty="0">
                <a:solidFill>
                  <a:schemeClr val="bg1"/>
                </a:solidFill>
              </a:rPr>
              <a:t>ושל סוגי </a:t>
            </a:r>
            <a:r>
              <a:rPr lang="he-IL" b="1" u="sng" dirty="0">
                <a:solidFill>
                  <a:schemeClr val="bg1"/>
                </a:solidFill>
              </a:rPr>
              <a:t>הפנייה</a:t>
            </a:r>
            <a:r>
              <a:rPr lang="he-IL" b="1" i="1" u="sng" dirty="0">
                <a:solidFill>
                  <a:schemeClr val="bg1"/>
                </a:solidFill>
              </a:rPr>
              <a:t> </a:t>
            </a:r>
            <a:r>
              <a:rPr lang="he-IL" b="1" u="sng" dirty="0">
                <a:solidFill>
                  <a:schemeClr val="bg1"/>
                </a:solidFill>
              </a:rPr>
              <a:t>הבהירה</a:t>
            </a:r>
            <a:r>
              <a:rPr lang="he-IL" b="1" i="1" u="sng" dirty="0">
                <a:solidFill>
                  <a:schemeClr val="bg1"/>
                </a:solidFill>
              </a:rPr>
              <a:t> </a:t>
            </a:r>
            <a:r>
              <a:rPr lang="he-IL" i="1" u="sng" dirty="0">
                <a:solidFill>
                  <a:schemeClr val="bg1"/>
                </a:solidFill>
              </a:rPr>
              <a:t>המותאמת מצד ההורה</a:t>
            </a:r>
          </a:p>
        </p:txBody>
      </p:sp>
      <p:sp>
        <p:nvSpPr>
          <p:cNvPr id="37" name="Text Box 39"/>
          <p:cNvSpPr txBox="1">
            <a:spLocks noChangeArrowheads="1"/>
          </p:cNvSpPr>
          <p:nvPr/>
        </p:nvSpPr>
        <p:spPr bwMode="auto">
          <a:xfrm>
            <a:off x="1559496" y="6093298"/>
            <a:ext cx="2520950" cy="720079"/>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he-IL" sz="1050" b="1" dirty="0">
                <a:solidFill>
                  <a:srgbClr val="000000"/>
                </a:solidFill>
                <a:latin typeface="Arial" pitchFamily="34" charset="0"/>
              </a:rPr>
              <a:t>© ד"ר איתן לבוב , "אייכּה"- הקשר המגדל</a:t>
            </a:r>
          </a:p>
          <a:p>
            <a:pPr fontAlgn="base">
              <a:spcBef>
                <a:spcPct val="0"/>
              </a:spcBef>
              <a:spcAft>
                <a:spcPct val="0"/>
              </a:spcAft>
            </a:pPr>
            <a:r>
              <a:rPr lang="he-IL" sz="1050" b="1" dirty="0">
                <a:solidFill>
                  <a:srgbClr val="000000"/>
                </a:solidFill>
                <a:latin typeface="Arial" pitchFamily="34" charset="0"/>
              </a:rPr>
              <a:t>כל הזכויות שמורות.</a:t>
            </a:r>
            <a:r>
              <a:rPr lang="he-IL" sz="900" b="1" dirty="0">
                <a:solidFill>
                  <a:srgbClr val="000000"/>
                </a:solidFill>
                <a:latin typeface="Arial" pitchFamily="34" charset="0"/>
              </a:rPr>
              <a:t> </a:t>
            </a:r>
            <a:r>
              <a:rPr lang="he-IL" sz="800" dirty="0">
                <a:solidFill>
                  <a:srgbClr val="000000"/>
                </a:solidFill>
                <a:latin typeface="Arial" pitchFamily="34" charset="0"/>
              </a:rPr>
              <a:t>אין לשכפל, להעתיק, לצלם, לתרגם, לאחסן במאגר מידע, לשדר או לקלוט בכל דרך ולכל מטרה כל חלק שהוא מהחומר הכלול בדף זה ללא רשות מפורשת בכתב ומראש מאת המחבר. </a:t>
            </a:r>
            <a:endParaRPr lang="en-US" sz="800" dirty="0">
              <a:solidFill>
                <a:srgbClr val="000000"/>
              </a:solidFill>
              <a:latin typeface="Arial" pitchFamily="34" charset="0"/>
            </a:endParaRPr>
          </a:p>
          <a:p>
            <a:pPr algn="ctr" rtl="0" fontAlgn="base">
              <a:spcBef>
                <a:spcPct val="0"/>
              </a:spcBef>
              <a:spcAft>
                <a:spcPct val="0"/>
              </a:spcAft>
            </a:pPr>
            <a:endParaRPr lang="en-US" sz="4000" dirty="0">
              <a:solidFill>
                <a:srgbClr val="000000"/>
              </a:solidFill>
              <a:latin typeface="Arial" pitchFamily="34" charset="0"/>
            </a:endParaRPr>
          </a:p>
        </p:txBody>
      </p:sp>
    </p:spTree>
    <p:extLst>
      <p:ext uri="{BB962C8B-B14F-4D97-AF65-F5344CB8AC3E}">
        <p14:creationId xmlns:p14="http://schemas.microsoft.com/office/powerpoint/2010/main" val="24566550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animBg="1"/>
      <p:bldP spid="8212" grpId="0" animBg="1"/>
      <p:bldP spid="8216" grpId="0" animBg="1"/>
      <p:bldP spid="8220" grpId="0"/>
      <p:bldP spid="8223" grpId="0"/>
      <p:bldP spid="8224" grpId="0"/>
      <p:bldP spid="29" grpId="0"/>
      <p:bldP spid="31" grpId="0"/>
      <p:bldP spid="32"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דיו 2">
                <a:extLst>
                  <a:ext uri="{FF2B5EF4-FFF2-40B4-BE49-F238E27FC236}">
                    <a16:creationId xmlns:a16="http://schemas.microsoft.com/office/drawing/2014/main" id="{8C09A362-028E-4272-A974-AEF2BC95B1C9}"/>
                  </a:ext>
                </a:extLst>
              </p14:cNvPr>
              <p14:cNvContentPartPr/>
              <p14:nvPr/>
            </p14:nvContentPartPr>
            <p14:xfrm>
              <a:off x="13343507" y="1964147"/>
              <a:ext cx="360" cy="360"/>
            </p14:xfrm>
          </p:contentPart>
        </mc:Choice>
        <mc:Fallback xmlns="">
          <p:pic>
            <p:nvPicPr>
              <p:cNvPr id="3" name="דיו 2">
                <a:extLst>
                  <a:ext uri="{FF2B5EF4-FFF2-40B4-BE49-F238E27FC236}">
                    <a16:creationId xmlns:a16="http://schemas.microsoft.com/office/drawing/2014/main" id="{8C09A362-028E-4272-A974-AEF2BC95B1C9}"/>
                  </a:ext>
                </a:extLst>
              </p:cNvPr>
              <p:cNvPicPr/>
              <p:nvPr/>
            </p:nvPicPr>
            <p:blipFill>
              <a:blip r:embed="rId4"/>
              <a:stretch>
                <a:fillRect/>
              </a:stretch>
            </p:blipFill>
            <p:spPr>
              <a:xfrm>
                <a:off x="13325507" y="1946147"/>
                <a:ext cx="36000" cy="36000"/>
              </a:xfrm>
              <a:prstGeom prst="rect">
                <a:avLst/>
              </a:prstGeom>
            </p:spPr>
          </p:pic>
        </mc:Fallback>
      </mc:AlternateContent>
      <p:pic>
        <p:nvPicPr>
          <p:cNvPr id="2" name="תמונה 1">
            <a:extLst>
              <a:ext uri="{FF2B5EF4-FFF2-40B4-BE49-F238E27FC236}">
                <a16:creationId xmlns:a16="http://schemas.microsoft.com/office/drawing/2014/main" id="{852A0609-C531-4070-9CFC-F6928A439AE1}"/>
              </a:ext>
            </a:extLst>
          </p:cNvPr>
          <p:cNvPicPr>
            <a:picLocks noChangeAspect="1"/>
          </p:cNvPicPr>
          <p:nvPr/>
        </p:nvPicPr>
        <p:blipFill>
          <a:blip r:embed="rId5"/>
          <a:stretch>
            <a:fillRect/>
          </a:stretch>
        </p:blipFill>
        <p:spPr>
          <a:xfrm>
            <a:off x="355236" y="58290"/>
            <a:ext cx="11362535" cy="6712599"/>
          </a:xfrm>
          <a:prstGeom prst="rect">
            <a:avLst/>
          </a:prstGeom>
        </p:spPr>
      </p:pic>
      <p:sp>
        <p:nvSpPr>
          <p:cNvPr id="4" name="אליפסה 3">
            <a:extLst>
              <a:ext uri="{FF2B5EF4-FFF2-40B4-BE49-F238E27FC236}">
                <a16:creationId xmlns:a16="http://schemas.microsoft.com/office/drawing/2014/main" id="{CD04BFA7-D3BD-4847-9408-FA42AC0A5E42}"/>
              </a:ext>
            </a:extLst>
          </p:cNvPr>
          <p:cNvSpPr/>
          <p:nvPr/>
        </p:nvSpPr>
        <p:spPr>
          <a:xfrm rot="2753583">
            <a:off x="4752026" y="182479"/>
            <a:ext cx="3108430" cy="2966662"/>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a:extLst>
              <a:ext uri="{FF2B5EF4-FFF2-40B4-BE49-F238E27FC236}">
                <a16:creationId xmlns:a16="http://schemas.microsoft.com/office/drawing/2014/main" id="{54798D0E-7CEF-488B-884D-D2FBE2B3C005}"/>
              </a:ext>
            </a:extLst>
          </p:cNvPr>
          <p:cNvSpPr/>
          <p:nvPr/>
        </p:nvSpPr>
        <p:spPr>
          <a:xfrm rot="5400000">
            <a:off x="6459191" y="1430384"/>
            <a:ext cx="6521010" cy="399614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אליפסה 17">
            <a:extLst>
              <a:ext uri="{FF2B5EF4-FFF2-40B4-BE49-F238E27FC236}">
                <a16:creationId xmlns:a16="http://schemas.microsoft.com/office/drawing/2014/main" id="{014A17EB-40C8-4296-BEF5-2880CC1384D6}"/>
              </a:ext>
            </a:extLst>
          </p:cNvPr>
          <p:cNvSpPr/>
          <p:nvPr/>
        </p:nvSpPr>
        <p:spPr>
          <a:xfrm rot="5400000">
            <a:off x="-427216" y="1526719"/>
            <a:ext cx="6521010" cy="399614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אליפסה 19">
            <a:extLst>
              <a:ext uri="{FF2B5EF4-FFF2-40B4-BE49-F238E27FC236}">
                <a16:creationId xmlns:a16="http://schemas.microsoft.com/office/drawing/2014/main" id="{180BDC20-6513-4D91-B316-2F2B786D6E8B}"/>
              </a:ext>
            </a:extLst>
          </p:cNvPr>
          <p:cNvSpPr/>
          <p:nvPr/>
        </p:nvSpPr>
        <p:spPr>
          <a:xfrm rot="2753583">
            <a:off x="4752025" y="3689857"/>
            <a:ext cx="3108430" cy="3205376"/>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69449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8"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97D426-7E76-4099-8404-A3703BA8699D}"/>
              </a:ext>
            </a:extLst>
          </p:cNvPr>
          <p:cNvSpPr>
            <a:spLocks noGrp="1"/>
          </p:cNvSpPr>
          <p:nvPr>
            <p:ph type="title"/>
          </p:nvPr>
        </p:nvSpPr>
        <p:spPr>
          <a:xfrm>
            <a:off x="4303475" y="2985350"/>
            <a:ext cx="3337598" cy="1143000"/>
          </a:xfrm>
        </p:spPr>
        <p:txBody>
          <a:bodyPr>
            <a:normAutofit fontScale="90000"/>
          </a:bodyPr>
          <a:lstStyle/>
          <a:p>
            <a:pPr algn="ctr"/>
            <a:r>
              <a:rPr lang="he-IL" b="1" dirty="0">
                <a:solidFill>
                  <a:schemeClr val="accent6"/>
                </a:solidFill>
                <a:cs typeface="+mn-cs"/>
              </a:rPr>
              <a:t>עמדות היחס </a:t>
            </a:r>
            <a:br>
              <a:rPr lang="he-IL" b="1" dirty="0">
                <a:solidFill>
                  <a:schemeClr val="accent6"/>
                </a:solidFill>
                <a:cs typeface="+mn-cs"/>
              </a:rPr>
            </a:br>
            <a:r>
              <a:rPr lang="he-IL" b="1" dirty="0">
                <a:solidFill>
                  <a:schemeClr val="accent6"/>
                </a:solidFill>
                <a:cs typeface="+mn-cs"/>
              </a:rPr>
              <a:t>השונות </a:t>
            </a:r>
          </a:p>
        </p:txBody>
      </p:sp>
      <p:pic>
        <p:nvPicPr>
          <p:cNvPr id="3074" name="Picture 2" descr="מדוע בני אדם לוחצים ידיים זה לזה? | ישראל היום">
            <a:extLst>
              <a:ext uri="{FF2B5EF4-FFF2-40B4-BE49-F238E27FC236}">
                <a16:creationId xmlns:a16="http://schemas.microsoft.com/office/drawing/2014/main" id="{54D90FE9-A14B-4847-89D8-A01126705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448" y="4830703"/>
            <a:ext cx="2915653" cy="15307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לתת ולקבל: ביד פשוטה ולא קפוצה">
            <a:extLst>
              <a:ext uri="{FF2B5EF4-FFF2-40B4-BE49-F238E27FC236}">
                <a16:creationId xmlns:a16="http://schemas.microsoft.com/office/drawing/2014/main" id="{E2BD3DE6-B5FB-4262-B529-FC603AF16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0971" y="2728204"/>
            <a:ext cx="2946296" cy="165729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סליחה, מניאק, אבל כל הכבוד לך!">
            <a:extLst>
              <a:ext uri="{FF2B5EF4-FFF2-40B4-BE49-F238E27FC236}">
                <a16:creationId xmlns:a16="http://schemas.microsoft.com/office/drawing/2014/main" id="{CE95AF19-1144-4D3D-9B90-483F14CBA4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9451" y="3429000"/>
            <a:ext cx="1308119" cy="164822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and Gestures, Fist, Threat Stock Image - Image of finger, index: 11968991">
            <a:extLst>
              <a:ext uri="{FF2B5EF4-FFF2-40B4-BE49-F238E27FC236}">
                <a16:creationId xmlns:a16="http://schemas.microsoft.com/office/drawing/2014/main" id="{B9F24BA6-DF58-474D-AA85-85F4F07448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1986" y="1361629"/>
            <a:ext cx="1205584" cy="18182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זוג מחזיק ידיים">
            <a:extLst>
              <a:ext uri="{FF2B5EF4-FFF2-40B4-BE49-F238E27FC236}">
                <a16:creationId xmlns:a16="http://schemas.microsoft.com/office/drawing/2014/main" id="{1BDEB639-0941-4CC6-AAC1-E7684C37D21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5991" r="25555" b="23628"/>
          <a:stretch/>
        </p:blipFill>
        <p:spPr bwMode="auto">
          <a:xfrm>
            <a:off x="5120019" y="496579"/>
            <a:ext cx="2166151" cy="1860209"/>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4EBE27E4-AC48-4903-8C7E-015CA7C1870C}"/>
              </a:ext>
            </a:extLst>
          </p:cNvPr>
          <p:cNvPicPr>
            <a:picLocks noChangeAspect="1"/>
          </p:cNvPicPr>
          <p:nvPr/>
        </p:nvPicPr>
        <p:blipFill>
          <a:blip r:embed="rId8"/>
          <a:stretch>
            <a:fillRect/>
          </a:stretch>
        </p:blipFill>
        <p:spPr>
          <a:xfrm>
            <a:off x="262050" y="5596062"/>
            <a:ext cx="2171700" cy="1009650"/>
          </a:xfrm>
          <a:prstGeom prst="rect">
            <a:avLst/>
          </a:prstGeom>
        </p:spPr>
      </p:pic>
    </p:spTree>
    <p:extLst>
      <p:ext uri="{BB962C8B-B14F-4D97-AF65-F5344CB8AC3E}">
        <p14:creationId xmlns:p14="http://schemas.microsoft.com/office/powerpoint/2010/main" val="4144428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72AFE3B3-2FD8-4E35-9C60-51738B47F907}"/>
              </a:ext>
            </a:extLst>
          </p:cNvPr>
          <p:cNvSpPr>
            <a:spLocks noGrp="1"/>
          </p:cNvSpPr>
          <p:nvPr>
            <p:ph idx="1"/>
          </p:nvPr>
        </p:nvSpPr>
        <p:spPr>
          <a:xfrm>
            <a:off x="1349406" y="1561556"/>
            <a:ext cx="5140172" cy="3560860"/>
          </a:xfrm>
        </p:spPr>
        <p:txBody>
          <a:bodyPr>
            <a:normAutofit fontScale="92500"/>
          </a:bodyPr>
          <a:lstStyle/>
          <a:p>
            <a:pPr marL="0" indent="0" algn="ctr">
              <a:buNone/>
            </a:pPr>
            <a:r>
              <a:rPr lang="he-IL" sz="5400" dirty="0">
                <a:solidFill>
                  <a:schemeClr val="accent1">
                    <a:lumMod val="50000"/>
                  </a:schemeClr>
                </a:solidFill>
                <a:latin typeface="David" panose="020E0502060401010101" pitchFamily="34" charset="-79"/>
                <a:cs typeface="David" panose="020E0502060401010101" pitchFamily="34" charset="-79"/>
              </a:rPr>
              <a:t>סקר</a:t>
            </a:r>
          </a:p>
          <a:p>
            <a:pPr marL="0" indent="0" algn="ctr">
              <a:buNone/>
            </a:pPr>
            <a:endParaRPr lang="he-IL" sz="5400" dirty="0">
              <a:solidFill>
                <a:schemeClr val="accent1">
                  <a:lumMod val="50000"/>
                </a:schemeClr>
              </a:solidFill>
              <a:latin typeface="David" panose="020E0502060401010101" pitchFamily="34" charset="-79"/>
              <a:cs typeface="David" panose="020E0502060401010101" pitchFamily="34" charset="-79"/>
            </a:endParaRPr>
          </a:p>
          <a:p>
            <a:pPr marL="0" indent="0" algn="ctr">
              <a:buNone/>
            </a:pPr>
            <a:r>
              <a:rPr lang="he-IL" sz="5400" dirty="0">
                <a:solidFill>
                  <a:schemeClr val="accent1">
                    <a:lumMod val="60000"/>
                    <a:lumOff val="40000"/>
                  </a:schemeClr>
                </a:solidFill>
                <a:latin typeface="David" panose="020E0502060401010101" pitchFamily="34" charset="-79"/>
                <a:cs typeface="David" panose="020E0502060401010101" pitchFamily="34" charset="-79"/>
              </a:rPr>
              <a:t>מהי עמדת היחס הרצויה אליה נשאף?</a:t>
            </a:r>
          </a:p>
          <a:p>
            <a:pPr marL="0" indent="0" algn="ctr">
              <a:buNone/>
            </a:pPr>
            <a:endParaRPr lang="he-IL"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pic>
        <p:nvPicPr>
          <p:cNvPr id="2" name="תמונה 1">
            <a:extLst>
              <a:ext uri="{FF2B5EF4-FFF2-40B4-BE49-F238E27FC236}">
                <a16:creationId xmlns:a16="http://schemas.microsoft.com/office/drawing/2014/main" id="{3EC21E95-B8C6-4BE8-AC82-95F625F607C1}"/>
              </a:ext>
            </a:extLst>
          </p:cNvPr>
          <p:cNvPicPr>
            <a:picLocks noChangeAspect="1"/>
          </p:cNvPicPr>
          <p:nvPr/>
        </p:nvPicPr>
        <p:blipFill>
          <a:blip r:embed="rId3"/>
          <a:stretch>
            <a:fillRect/>
          </a:stretch>
        </p:blipFill>
        <p:spPr>
          <a:xfrm>
            <a:off x="7284274" y="1738177"/>
            <a:ext cx="3877645" cy="3599345"/>
          </a:xfrm>
          <a:prstGeom prst="rect">
            <a:avLst/>
          </a:prstGeom>
        </p:spPr>
      </p:pic>
    </p:spTree>
    <p:extLst>
      <p:ext uri="{BB962C8B-B14F-4D97-AF65-F5344CB8AC3E}">
        <p14:creationId xmlns:p14="http://schemas.microsoft.com/office/powerpoint/2010/main" val="4115883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2208586" y="-45968"/>
            <a:ext cx="7877478" cy="677108"/>
          </a:xfrm>
          <a:prstGeom prst="rect">
            <a:avLst/>
          </a:prstGeom>
          <a:noFill/>
        </p:spPr>
        <p:txBody>
          <a:bodyPr wrap="none" rtlCol="1">
            <a:spAutoFit/>
          </a:bodyPr>
          <a:lstStyle/>
          <a:p>
            <a:pPr algn="ctr" fontAlgn="base">
              <a:spcBef>
                <a:spcPct val="0"/>
              </a:spcBef>
              <a:spcAft>
                <a:spcPct val="0"/>
              </a:spcAft>
            </a:pPr>
            <a:r>
              <a:rPr lang="he-IL" sz="2000" u="sng" dirty="0">
                <a:solidFill>
                  <a:schemeClr val="bg1"/>
                </a:solidFill>
              </a:rPr>
              <a:t>"</a:t>
            </a:r>
            <a:r>
              <a:rPr lang="he-IL" sz="2400" b="1" u="sng" dirty="0">
                <a:solidFill>
                  <a:schemeClr val="bg1"/>
                </a:solidFill>
              </a:rPr>
              <a:t>שושנת היחסים</a:t>
            </a:r>
            <a:r>
              <a:rPr lang="he-IL" sz="2000" u="sng" dirty="0">
                <a:solidFill>
                  <a:schemeClr val="bg1"/>
                </a:solidFill>
              </a:rPr>
              <a:t>"</a:t>
            </a:r>
            <a:r>
              <a:rPr lang="he-IL" sz="2000" i="1" u="sng" dirty="0">
                <a:solidFill>
                  <a:schemeClr val="bg1"/>
                </a:solidFill>
              </a:rPr>
              <a:t> </a:t>
            </a:r>
            <a:r>
              <a:rPr lang="en-US" sz="2000" b="1" i="1" dirty="0">
                <a:solidFill>
                  <a:schemeClr val="bg1"/>
                </a:solidFill>
                <a:latin typeface="Arial" pitchFamily="34" charset="0"/>
              </a:rPr>
              <a:t>©</a:t>
            </a:r>
            <a:r>
              <a:rPr lang="he-IL" i="1" u="sng" dirty="0">
                <a:solidFill>
                  <a:schemeClr val="bg1"/>
                </a:solidFill>
              </a:rPr>
              <a:t> </a:t>
            </a:r>
            <a:r>
              <a:rPr lang="he-IL" sz="1400" i="1" u="sng" dirty="0">
                <a:solidFill>
                  <a:schemeClr val="bg1"/>
                </a:solidFill>
              </a:rPr>
              <a:t>סקאלה של </a:t>
            </a:r>
            <a:r>
              <a:rPr lang="he-IL" sz="1400" b="1" u="sng" dirty="0">
                <a:solidFill>
                  <a:schemeClr val="bg1"/>
                </a:solidFill>
              </a:rPr>
              <a:t>הסוגים הבסיסיים של יחס </a:t>
            </a:r>
            <a:r>
              <a:rPr lang="he-IL" sz="1400" i="1" u="sng" dirty="0">
                <a:solidFill>
                  <a:schemeClr val="bg1"/>
                </a:solidFill>
              </a:rPr>
              <a:t>אפשרי מצד הילד כלפי ההורה האכפתי</a:t>
            </a:r>
          </a:p>
          <a:p>
            <a:pPr algn="ctr" fontAlgn="base">
              <a:spcBef>
                <a:spcPct val="0"/>
              </a:spcBef>
              <a:spcAft>
                <a:spcPct val="0"/>
              </a:spcAft>
            </a:pPr>
            <a:r>
              <a:rPr lang="he-IL" sz="1400" i="1" u="sng" dirty="0">
                <a:solidFill>
                  <a:schemeClr val="bg1"/>
                </a:solidFill>
              </a:rPr>
              <a:t>ושל סוגי </a:t>
            </a:r>
            <a:r>
              <a:rPr lang="he-IL" sz="1400" b="1" u="sng" dirty="0">
                <a:solidFill>
                  <a:schemeClr val="bg1"/>
                </a:solidFill>
              </a:rPr>
              <a:t>הפנייה</a:t>
            </a:r>
            <a:r>
              <a:rPr lang="he-IL" sz="1400" b="1" i="1" u="sng" dirty="0">
                <a:solidFill>
                  <a:schemeClr val="bg1"/>
                </a:solidFill>
              </a:rPr>
              <a:t> </a:t>
            </a:r>
            <a:r>
              <a:rPr lang="he-IL" sz="1400" b="1" u="sng" dirty="0">
                <a:solidFill>
                  <a:schemeClr val="bg1"/>
                </a:solidFill>
              </a:rPr>
              <a:t>הבהירה</a:t>
            </a:r>
            <a:r>
              <a:rPr lang="he-IL" sz="1400" b="1" i="1" u="sng" dirty="0">
                <a:solidFill>
                  <a:schemeClr val="bg1"/>
                </a:solidFill>
              </a:rPr>
              <a:t> </a:t>
            </a:r>
            <a:r>
              <a:rPr lang="he-IL" sz="1400" i="1" u="sng" dirty="0">
                <a:solidFill>
                  <a:schemeClr val="bg1"/>
                </a:solidFill>
              </a:rPr>
              <a:t>המותאמת מצד ההורה</a:t>
            </a:r>
          </a:p>
        </p:txBody>
      </p:sp>
      <p:pic>
        <p:nvPicPr>
          <p:cNvPr id="2" name="תמונה 1">
            <a:extLst>
              <a:ext uri="{FF2B5EF4-FFF2-40B4-BE49-F238E27FC236}">
                <a16:creationId xmlns:a16="http://schemas.microsoft.com/office/drawing/2014/main" id="{8663B931-421D-4980-A9AA-6B4408D9AA27}"/>
              </a:ext>
            </a:extLst>
          </p:cNvPr>
          <p:cNvPicPr>
            <a:picLocks noChangeAspect="1"/>
          </p:cNvPicPr>
          <p:nvPr/>
        </p:nvPicPr>
        <p:blipFill>
          <a:blip r:embed="rId3"/>
          <a:stretch>
            <a:fillRect/>
          </a:stretch>
        </p:blipFill>
        <p:spPr>
          <a:xfrm>
            <a:off x="674220" y="292586"/>
            <a:ext cx="10946210" cy="6327224"/>
          </a:xfrm>
          <a:prstGeom prst="rect">
            <a:avLst/>
          </a:prstGeom>
        </p:spPr>
      </p:pic>
      <p:sp>
        <p:nvSpPr>
          <p:cNvPr id="30" name="אליפסה 29">
            <a:extLst>
              <a:ext uri="{FF2B5EF4-FFF2-40B4-BE49-F238E27FC236}">
                <a16:creationId xmlns:a16="http://schemas.microsoft.com/office/drawing/2014/main" id="{E56907AB-CCFB-4518-9AAB-FF17C39F750F}"/>
              </a:ext>
            </a:extLst>
          </p:cNvPr>
          <p:cNvSpPr/>
          <p:nvPr/>
        </p:nvSpPr>
        <p:spPr>
          <a:xfrm>
            <a:off x="3987523" y="338278"/>
            <a:ext cx="7173053" cy="6281532"/>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אליפסה 31">
            <a:extLst>
              <a:ext uri="{FF2B5EF4-FFF2-40B4-BE49-F238E27FC236}">
                <a16:creationId xmlns:a16="http://schemas.microsoft.com/office/drawing/2014/main" id="{3CA9227C-19E7-43E5-BEDA-A2ED5A2B1EA4}"/>
              </a:ext>
            </a:extLst>
          </p:cNvPr>
          <p:cNvSpPr/>
          <p:nvPr/>
        </p:nvSpPr>
        <p:spPr>
          <a:xfrm>
            <a:off x="214583" y="644739"/>
            <a:ext cx="4119673" cy="596147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7419365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609600" y="274638"/>
            <a:ext cx="8241437" cy="1143000"/>
          </a:xfrm>
          <a:prstGeom prst="rect">
            <a:avLst/>
          </a:prstGeom>
          <a:noFill/>
          <a:ln>
            <a:noFill/>
          </a:ln>
        </p:spPr>
        <p:txBody>
          <a:bodyPr spcFirstLastPara="1" wrap="square" lIns="91425" tIns="45700" rIns="91425" bIns="45700" anchor="ctr" anchorCtr="0">
            <a:norm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srgbClr val="F79646">
                    <a:lumMod val="75000"/>
                  </a:srgbClr>
                </a:solidFill>
                <a:effectLst/>
                <a:uLnTx/>
                <a:uFillTx/>
                <a:latin typeface="David" panose="020E0502060401010101" pitchFamily="34" charset="-79"/>
                <a:ea typeface="+mn-ea"/>
                <a:cs typeface="Arial" panose="020B0604020202020204" pitchFamily="34" charset="0"/>
              </a:rPr>
              <a:t>נושא המפגש :</a:t>
            </a:r>
            <a:endParaRPr dirty="0">
              <a:solidFill>
                <a:schemeClr val="accent2"/>
              </a:solidFill>
              <a:latin typeface="David"/>
              <a:ea typeface="David"/>
              <a:cs typeface="David"/>
              <a:sym typeface="David"/>
            </a:endParaRPr>
          </a:p>
        </p:txBody>
      </p:sp>
      <p:sp>
        <p:nvSpPr>
          <p:cNvPr id="101" name="Google Shape;101;p2"/>
          <p:cNvSpPr txBox="1">
            <a:spLocks noGrp="1"/>
          </p:cNvSpPr>
          <p:nvPr>
            <p:ph type="body" idx="1"/>
          </p:nvPr>
        </p:nvSpPr>
        <p:spPr>
          <a:xfrm>
            <a:off x="4438834" y="1900990"/>
            <a:ext cx="4657039" cy="2315904"/>
          </a:xfrm>
          <a:prstGeom prst="rect">
            <a:avLst/>
          </a:prstGeom>
          <a:noFill/>
          <a:ln>
            <a:noFill/>
          </a:ln>
        </p:spPr>
        <p:txBody>
          <a:bodyPr spcFirstLastPara="1" wrap="square" lIns="91425" tIns="45700" rIns="91425" bIns="45700" anchor="t" anchorCtr="0">
            <a:normAutofit/>
          </a:bodyPr>
          <a:lstStyle/>
          <a:p>
            <a:pPr marL="342900" lvl="0" indent="-342900" algn="r" rtl="1">
              <a:spcBef>
                <a:spcPts val="0"/>
              </a:spcBef>
              <a:spcAft>
                <a:spcPts val="0"/>
              </a:spcAft>
              <a:buClr>
                <a:schemeClr val="accent6"/>
              </a:buClr>
              <a:buSzPts val="2800"/>
              <a:buFont typeface="Noto Sans Symbols"/>
              <a:buChar char="▪"/>
            </a:pPr>
            <a:endParaRPr lang="he-IL" sz="2800" dirty="0">
              <a:solidFill>
                <a:srgbClr val="204559"/>
              </a:solidFill>
              <a:latin typeface="+mj-lt"/>
              <a:ea typeface="David"/>
              <a:cs typeface="+mn-cs"/>
              <a:sym typeface="David"/>
            </a:endParaRPr>
          </a:p>
          <a:p>
            <a:pPr marL="342900" lvl="0" indent="-342900" algn="r" rtl="1">
              <a:spcBef>
                <a:spcPts val="0"/>
              </a:spcBef>
              <a:spcAft>
                <a:spcPts val="0"/>
              </a:spcAft>
              <a:buClr>
                <a:schemeClr val="accent6"/>
              </a:buClr>
              <a:buSzPts val="2800"/>
              <a:buFont typeface="Noto Sans Symbols"/>
              <a:buChar char="▪"/>
            </a:pPr>
            <a:r>
              <a:rPr lang="he-IL" dirty="0">
                <a:solidFill>
                  <a:srgbClr val="204559"/>
                </a:solidFill>
                <a:latin typeface="+mj-lt"/>
                <a:sym typeface="David"/>
              </a:rPr>
              <a:t>מאפייני השפה המגדלת</a:t>
            </a:r>
          </a:p>
          <a:p>
            <a:pPr marL="342900" lvl="0" indent="-342900" algn="r" rtl="1">
              <a:spcBef>
                <a:spcPts val="0"/>
              </a:spcBef>
              <a:spcAft>
                <a:spcPts val="0"/>
              </a:spcAft>
              <a:buClr>
                <a:schemeClr val="accent6"/>
              </a:buClr>
              <a:buSzPts val="2800"/>
              <a:buFont typeface="Noto Sans Symbols"/>
              <a:buChar char="▪"/>
            </a:pPr>
            <a:endParaRPr lang="he-IL" sz="2800" dirty="0">
              <a:solidFill>
                <a:srgbClr val="204559"/>
              </a:solidFill>
              <a:latin typeface="+mj-lt"/>
              <a:cs typeface="+mn-cs"/>
              <a:sym typeface="David"/>
            </a:endParaRPr>
          </a:p>
          <a:p>
            <a:pPr marL="342900" lvl="0" indent="-342900" algn="r" rtl="1">
              <a:spcBef>
                <a:spcPts val="0"/>
              </a:spcBef>
              <a:spcAft>
                <a:spcPts val="0"/>
              </a:spcAft>
              <a:buClr>
                <a:schemeClr val="accent6"/>
              </a:buClr>
              <a:buSzPts val="2800"/>
              <a:buFont typeface="Noto Sans Symbols"/>
              <a:buChar char="▪"/>
            </a:pPr>
            <a:r>
              <a:rPr lang="he-IL" sz="2800" dirty="0">
                <a:solidFill>
                  <a:srgbClr val="204559"/>
                </a:solidFill>
                <a:latin typeface="+mj-lt"/>
                <a:cs typeface="+mn-cs"/>
                <a:sym typeface="David"/>
              </a:rPr>
              <a:t>כלי יישומי : שושנת היחסים</a:t>
            </a:r>
          </a:p>
          <a:p>
            <a:pPr marL="0" lvl="0" indent="0" algn="ctr" rtl="1">
              <a:spcBef>
                <a:spcPts val="0"/>
              </a:spcBef>
              <a:spcAft>
                <a:spcPts val="0"/>
              </a:spcAft>
              <a:buClr>
                <a:schemeClr val="accent6"/>
              </a:buClr>
              <a:buSzPts val="2800"/>
              <a:buNone/>
            </a:pPr>
            <a:r>
              <a:rPr lang="he-IL" dirty="0">
                <a:solidFill>
                  <a:srgbClr val="204559"/>
                </a:solidFill>
                <a:latin typeface="+mj-lt"/>
                <a:sym typeface="David"/>
              </a:rPr>
              <a:t>היכרות עם עמדות היחס השונות</a:t>
            </a:r>
            <a:endParaRPr lang="he-IL" sz="2800" dirty="0">
              <a:solidFill>
                <a:srgbClr val="204559"/>
              </a:solidFill>
              <a:latin typeface="+mj-lt"/>
              <a:cs typeface="+mn-cs"/>
              <a:sym typeface="David"/>
            </a:endParaRPr>
          </a:p>
          <a:p>
            <a:pPr marL="0" lvl="0" indent="0" algn="r" rtl="1">
              <a:spcBef>
                <a:spcPts val="0"/>
              </a:spcBef>
              <a:spcAft>
                <a:spcPts val="0"/>
              </a:spcAft>
              <a:buClr>
                <a:schemeClr val="accent6"/>
              </a:buClr>
              <a:buSzPts val="2800"/>
              <a:buNone/>
            </a:pPr>
            <a:endParaRPr dirty="0">
              <a:latin typeface="+mj-lt"/>
              <a:cs typeface="+mn-cs"/>
            </a:endParaRPr>
          </a:p>
        </p:txBody>
      </p:sp>
      <p:pic>
        <p:nvPicPr>
          <p:cNvPr id="102" name="Google Shape;102;p2"/>
          <p:cNvPicPr preferRelativeResize="0"/>
          <p:nvPr/>
        </p:nvPicPr>
        <p:blipFill rotWithShape="1">
          <a:blip r:embed="rId3">
            <a:alphaModFix/>
          </a:blip>
          <a:srcRect/>
          <a:stretch/>
        </p:blipFill>
        <p:spPr>
          <a:xfrm>
            <a:off x="115682" y="5920435"/>
            <a:ext cx="1988016" cy="879506"/>
          </a:xfrm>
          <a:prstGeom prst="rect">
            <a:avLst/>
          </a:prstGeom>
          <a:noFill/>
          <a:ln>
            <a:noFill/>
          </a:ln>
        </p:spPr>
      </p:pic>
      <p:pic>
        <p:nvPicPr>
          <p:cNvPr id="1026" name="Picture 2">
            <a:extLst>
              <a:ext uri="{FF2B5EF4-FFF2-40B4-BE49-F238E27FC236}">
                <a16:creationId xmlns:a16="http://schemas.microsoft.com/office/drawing/2014/main" id="{0FBC9598-0FFC-400E-BF22-642D3EFF81E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09690" y="1705430"/>
            <a:ext cx="3831823" cy="42150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483" y="146533"/>
            <a:ext cx="10827851" cy="613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3" name="דיו 2">
                <a:extLst>
                  <a:ext uri="{FF2B5EF4-FFF2-40B4-BE49-F238E27FC236}">
                    <a16:creationId xmlns:a16="http://schemas.microsoft.com/office/drawing/2014/main" id="{2D1E0D6F-0946-40A7-A324-BDC1505C74EC}"/>
                  </a:ext>
                </a:extLst>
              </p14:cNvPr>
              <p14:cNvContentPartPr/>
              <p14:nvPr/>
            </p14:nvContentPartPr>
            <p14:xfrm>
              <a:off x="13191227" y="2743187"/>
              <a:ext cx="360" cy="360"/>
            </p14:xfrm>
          </p:contentPart>
        </mc:Choice>
        <mc:Fallback xmlns="">
          <p:pic>
            <p:nvPicPr>
              <p:cNvPr id="3" name="דיו 2">
                <a:extLst>
                  <a:ext uri="{FF2B5EF4-FFF2-40B4-BE49-F238E27FC236}">
                    <a16:creationId xmlns:a16="http://schemas.microsoft.com/office/drawing/2014/main" id="{2D1E0D6F-0946-40A7-A324-BDC1505C74EC}"/>
                  </a:ext>
                </a:extLst>
              </p:cNvPr>
              <p:cNvPicPr/>
              <p:nvPr/>
            </p:nvPicPr>
            <p:blipFill>
              <a:blip r:embed="rId4"/>
              <a:stretch>
                <a:fillRect/>
              </a:stretch>
            </p:blipFill>
            <p:spPr>
              <a:xfrm>
                <a:off x="13137227" y="2635187"/>
                <a:ext cx="108000" cy="216000"/>
              </a:xfrm>
              <a:prstGeom prst="rect">
                <a:avLst/>
              </a:prstGeom>
            </p:spPr>
          </p:pic>
        </mc:Fallback>
      </mc:AlternateContent>
      <p:sp>
        <p:nvSpPr>
          <p:cNvPr id="2" name="אליפסה 1">
            <a:extLst>
              <a:ext uri="{FF2B5EF4-FFF2-40B4-BE49-F238E27FC236}">
                <a16:creationId xmlns:a16="http://schemas.microsoft.com/office/drawing/2014/main" id="{0D173CF6-3C0E-43D8-9A6B-EAC73A213A93}"/>
              </a:ext>
            </a:extLst>
          </p:cNvPr>
          <p:cNvSpPr/>
          <p:nvPr/>
        </p:nvSpPr>
        <p:spPr>
          <a:xfrm rot="2753583">
            <a:off x="4364267" y="745071"/>
            <a:ext cx="7508038" cy="4574024"/>
          </a:xfrm>
          <a:prstGeom prst="ellipse">
            <a:avLst/>
          </a:pr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a:extLst>
              <a:ext uri="{FF2B5EF4-FFF2-40B4-BE49-F238E27FC236}">
                <a16:creationId xmlns:a16="http://schemas.microsoft.com/office/drawing/2014/main" id="{DD63C7C6-DEC8-4EE3-82D5-12FE11AB4D96}"/>
              </a:ext>
            </a:extLst>
          </p:cNvPr>
          <p:cNvSpPr/>
          <p:nvPr/>
        </p:nvSpPr>
        <p:spPr>
          <a:xfrm rot="2753583">
            <a:off x="273141" y="1598807"/>
            <a:ext cx="7508038" cy="4574024"/>
          </a:xfrm>
          <a:prstGeom prst="ellipse">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93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37158" y="-2805387"/>
            <a:ext cx="4679920" cy="1015651"/>
          </a:xfrm>
        </p:spPr>
        <p:txBody>
          <a:bodyPr>
            <a:noAutofit/>
          </a:bodyPr>
          <a:lstStyle/>
          <a:p>
            <a:pPr algn="ctr"/>
            <a:br>
              <a:rPr lang="he-IL" dirty="0">
                <a:solidFill>
                  <a:schemeClr val="accent6">
                    <a:lumMod val="75000"/>
                  </a:schemeClr>
                </a:solidFill>
                <a:latin typeface="David" panose="020E0502060401010101" pitchFamily="34" charset="-79"/>
                <a:cs typeface="David" panose="020E0502060401010101" pitchFamily="34" charset="-79"/>
              </a:rPr>
            </a:br>
            <a:br>
              <a:rPr lang="he-IL" dirty="0">
                <a:solidFill>
                  <a:schemeClr val="accent6">
                    <a:lumMod val="75000"/>
                  </a:schemeClr>
                </a:solidFill>
                <a:latin typeface="David" panose="020E0502060401010101" pitchFamily="34" charset="-79"/>
                <a:cs typeface="David" panose="020E0502060401010101" pitchFamily="34" charset="-79"/>
              </a:rPr>
            </a:br>
            <a:br>
              <a:rPr lang="he-IL" dirty="0">
                <a:solidFill>
                  <a:schemeClr val="accent6">
                    <a:lumMod val="75000"/>
                  </a:schemeClr>
                </a:solidFill>
                <a:latin typeface="David" panose="020E0502060401010101" pitchFamily="34" charset="-79"/>
                <a:cs typeface="David" panose="020E0502060401010101" pitchFamily="34" charset="-79"/>
              </a:rPr>
            </a:br>
            <a:br>
              <a:rPr lang="he-IL" sz="3200" dirty="0">
                <a:solidFill>
                  <a:schemeClr val="accent6">
                    <a:lumMod val="75000"/>
                  </a:schemeClr>
                </a:solidFill>
                <a:latin typeface="David" panose="020E0502060401010101" pitchFamily="34" charset="-79"/>
                <a:cs typeface="David" panose="020E0502060401010101" pitchFamily="34" charset="-79"/>
              </a:rPr>
            </a:br>
            <a:endParaRPr lang="he-IL" dirty="0">
              <a:solidFill>
                <a:schemeClr val="accent6">
                  <a:lumMod val="75000"/>
                </a:schemeClr>
              </a:solidFill>
              <a:latin typeface="David" panose="020E0502060401010101" pitchFamily="34" charset="-79"/>
              <a:cs typeface="David" panose="020E0502060401010101" pitchFamily="34" charset="-79"/>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sp>
        <p:nvSpPr>
          <p:cNvPr id="3" name="TextBox 2"/>
          <p:cNvSpPr txBox="1"/>
          <p:nvPr/>
        </p:nvSpPr>
        <p:spPr>
          <a:xfrm>
            <a:off x="565645" y="1478985"/>
            <a:ext cx="5979695" cy="4401205"/>
          </a:xfrm>
          <a:prstGeom prst="rect">
            <a:avLst/>
          </a:prstGeom>
          <a:noFill/>
        </p:spPr>
        <p:txBody>
          <a:bodyPr wrap="square" rtlCol="1">
            <a:spAutoFit/>
          </a:bodyPr>
          <a:lstStyle/>
          <a:p>
            <a:pPr algn="ctr"/>
            <a:r>
              <a:rPr lang="he-IL" sz="4000" dirty="0">
                <a:solidFill>
                  <a:schemeClr val="accent6">
                    <a:lumMod val="75000"/>
                  </a:schemeClr>
                </a:solidFill>
                <a:latin typeface="David" panose="020E0502060401010101" pitchFamily="34" charset="-79"/>
                <a:cs typeface="David" panose="020E0502060401010101" pitchFamily="34" charset="-79"/>
              </a:rPr>
              <a:t>"שמע אחי, זו בעיה שלך..."</a:t>
            </a:r>
          </a:p>
          <a:p>
            <a:pPr algn="ctr"/>
            <a:endParaRPr lang="he-IL" sz="4000" dirty="0">
              <a:solidFill>
                <a:schemeClr val="accent6">
                  <a:lumMod val="75000"/>
                </a:schemeClr>
              </a:solidFill>
              <a:latin typeface="David" panose="020E0502060401010101" pitchFamily="34" charset="-79"/>
              <a:cs typeface="David" panose="020E0502060401010101" pitchFamily="34" charset="-79"/>
            </a:endParaRPr>
          </a:p>
          <a:p>
            <a:pPr algn="ctr"/>
            <a:r>
              <a:rPr lang="he-IL" sz="4000" dirty="0">
                <a:solidFill>
                  <a:schemeClr val="accent6">
                    <a:lumMod val="75000"/>
                  </a:schemeClr>
                </a:solidFill>
                <a:latin typeface="David" panose="020E0502060401010101" pitchFamily="34" charset="-79"/>
                <a:cs typeface="David" panose="020E0502060401010101" pitchFamily="34" charset="-79"/>
              </a:rPr>
              <a:t>"אנחנו באותו ראש"</a:t>
            </a:r>
          </a:p>
          <a:p>
            <a:pPr algn="ctr"/>
            <a:endParaRPr lang="he-IL" sz="4000" dirty="0">
              <a:solidFill>
                <a:schemeClr val="accent6">
                  <a:lumMod val="75000"/>
                </a:schemeClr>
              </a:solidFill>
              <a:latin typeface="David" panose="020E0502060401010101" pitchFamily="34" charset="-79"/>
              <a:cs typeface="David" panose="020E0502060401010101" pitchFamily="34" charset="-79"/>
            </a:endParaRPr>
          </a:p>
          <a:p>
            <a:pPr algn="ctr"/>
            <a:r>
              <a:rPr lang="he-IL" sz="4000" dirty="0">
                <a:solidFill>
                  <a:schemeClr val="accent6">
                    <a:lumMod val="75000"/>
                  </a:schemeClr>
                </a:solidFill>
                <a:latin typeface="David" panose="020E0502060401010101" pitchFamily="34" charset="-79"/>
                <a:cs typeface="David" panose="020E0502060401010101" pitchFamily="34" charset="-79"/>
              </a:rPr>
              <a:t>"דבר אחי דבר" </a:t>
            </a:r>
          </a:p>
          <a:p>
            <a:pPr algn="ctr"/>
            <a:endParaRPr lang="he-IL" sz="4000" dirty="0">
              <a:solidFill>
                <a:schemeClr val="accent6">
                  <a:lumMod val="75000"/>
                </a:schemeClr>
              </a:solidFill>
              <a:latin typeface="David" panose="020E0502060401010101" pitchFamily="34" charset="-79"/>
              <a:cs typeface="David" panose="020E0502060401010101" pitchFamily="34" charset="-79"/>
            </a:endParaRPr>
          </a:p>
          <a:p>
            <a:pPr algn="ctr"/>
            <a:r>
              <a:rPr lang="he-IL" sz="4000" dirty="0">
                <a:solidFill>
                  <a:schemeClr val="accent6">
                    <a:lumMod val="75000"/>
                  </a:schemeClr>
                </a:solidFill>
                <a:latin typeface="David" panose="020E0502060401010101" pitchFamily="34" charset="-79"/>
                <a:cs typeface="David" panose="020E0502060401010101" pitchFamily="34" charset="-79"/>
              </a:rPr>
              <a:t>"למה מי אתה בכלל"</a:t>
            </a:r>
          </a:p>
        </p:txBody>
      </p:sp>
      <p:sp>
        <p:nvSpPr>
          <p:cNvPr id="5" name="TextBox 4">
            <a:extLst>
              <a:ext uri="{FF2B5EF4-FFF2-40B4-BE49-F238E27FC236}">
                <a16:creationId xmlns:a16="http://schemas.microsoft.com/office/drawing/2014/main" id="{13D22210-412C-4CB5-8888-AAC374C4E6D9}"/>
              </a:ext>
            </a:extLst>
          </p:cNvPr>
          <p:cNvSpPr txBox="1"/>
          <p:nvPr/>
        </p:nvSpPr>
        <p:spPr>
          <a:xfrm>
            <a:off x="8325852" y="1478984"/>
            <a:ext cx="2695074" cy="4401205"/>
          </a:xfrm>
          <a:prstGeom prst="rect">
            <a:avLst/>
          </a:prstGeom>
          <a:noFill/>
        </p:spPr>
        <p:txBody>
          <a:bodyPr wrap="square" rtlCol="1">
            <a:spAutoFit/>
          </a:bodyPr>
          <a:lstStyle/>
          <a:p>
            <a:r>
              <a:rPr lang="he-IL" sz="4000" dirty="0"/>
              <a:t>שותפות </a:t>
            </a:r>
          </a:p>
          <a:p>
            <a:endParaRPr lang="he-IL" sz="4000" dirty="0"/>
          </a:p>
          <a:p>
            <a:r>
              <a:rPr lang="he-IL" sz="4000" dirty="0"/>
              <a:t>התחשבות</a:t>
            </a:r>
          </a:p>
          <a:p>
            <a:endParaRPr lang="he-IL" sz="4000" dirty="0"/>
          </a:p>
          <a:p>
            <a:r>
              <a:rPr lang="he-IL" sz="4000" dirty="0"/>
              <a:t>כדאיות</a:t>
            </a:r>
          </a:p>
          <a:p>
            <a:endParaRPr lang="he-IL" sz="4000" dirty="0"/>
          </a:p>
          <a:p>
            <a:r>
              <a:rPr lang="he-IL" sz="4000" dirty="0"/>
              <a:t>ביטול</a:t>
            </a:r>
          </a:p>
        </p:txBody>
      </p:sp>
      <p:cxnSp>
        <p:nvCxnSpPr>
          <p:cNvPr id="7" name="מחבר ישר 6">
            <a:extLst>
              <a:ext uri="{FF2B5EF4-FFF2-40B4-BE49-F238E27FC236}">
                <a16:creationId xmlns:a16="http://schemas.microsoft.com/office/drawing/2014/main" id="{E0AAC840-F5B8-401F-A80E-18DBEE7A0664}"/>
              </a:ext>
            </a:extLst>
          </p:cNvPr>
          <p:cNvCxnSpPr>
            <a:cxnSpLocks/>
          </p:cNvCxnSpPr>
          <p:nvPr/>
        </p:nvCxnSpPr>
        <p:spPr>
          <a:xfrm flipH="1">
            <a:off x="5943601" y="5479324"/>
            <a:ext cx="354931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מחבר ישר 7">
            <a:extLst>
              <a:ext uri="{FF2B5EF4-FFF2-40B4-BE49-F238E27FC236}">
                <a16:creationId xmlns:a16="http://schemas.microsoft.com/office/drawing/2014/main" id="{7EEC1CA7-75B6-460D-8D7A-B92F6ACCE36F}"/>
              </a:ext>
            </a:extLst>
          </p:cNvPr>
          <p:cNvCxnSpPr>
            <a:cxnSpLocks/>
          </p:cNvCxnSpPr>
          <p:nvPr/>
        </p:nvCxnSpPr>
        <p:spPr>
          <a:xfrm flipH="1">
            <a:off x="5965204" y="3142897"/>
            <a:ext cx="2626895" cy="100774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מחבר ישר 10">
            <a:extLst>
              <a:ext uri="{FF2B5EF4-FFF2-40B4-BE49-F238E27FC236}">
                <a16:creationId xmlns:a16="http://schemas.microsoft.com/office/drawing/2014/main" id="{C2B258A6-E03B-4074-9C23-161E19528D5C}"/>
              </a:ext>
            </a:extLst>
          </p:cNvPr>
          <p:cNvCxnSpPr>
            <a:cxnSpLocks/>
          </p:cNvCxnSpPr>
          <p:nvPr/>
        </p:nvCxnSpPr>
        <p:spPr>
          <a:xfrm flipH="1" flipV="1">
            <a:off x="6350631" y="1976940"/>
            <a:ext cx="3021969" cy="22801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מחבר ישר 13">
            <a:extLst>
              <a:ext uri="{FF2B5EF4-FFF2-40B4-BE49-F238E27FC236}">
                <a16:creationId xmlns:a16="http://schemas.microsoft.com/office/drawing/2014/main" id="{DCDE44E9-4CB2-47F6-940E-944D4A585894}"/>
              </a:ext>
            </a:extLst>
          </p:cNvPr>
          <p:cNvCxnSpPr>
            <a:cxnSpLocks/>
          </p:cNvCxnSpPr>
          <p:nvPr/>
        </p:nvCxnSpPr>
        <p:spPr>
          <a:xfrm flipH="1">
            <a:off x="6160185" y="1870782"/>
            <a:ext cx="2943726" cy="103271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22D402C-3F1C-4466-AC8B-39B973F98CB6}"/>
              </a:ext>
            </a:extLst>
          </p:cNvPr>
          <p:cNvSpPr txBox="1"/>
          <p:nvPr/>
        </p:nvSpPr>
        <p:spPr>
          <a:xfrm>
            <a:off x="5715001" y="341998"/>
            <a:ext cx="4271210" cy="646331"/>
          </a:xfrm>
          <a:prstGeom prst="rect">
            <a:avLst/>
          </a:prstGeom>
          <a:noFill/>
        </p:spPr>
        <p:txBody>
          <a:bodyPr wrap="square" rtlCol="1">
            <a:spAutoFit/>
          </a:bodyPr>
          <a:lstStyle/>
          <a:p>
            <a:r>
              <a:rPr lang="he-IL" sz="3600" dirty="0"/>
              <a:t>תרגיל בשפה מדוברת </a:t>
            </a:r>
          </a:p>
        </p:txBody>
      </p:sp>
      <p:pic>
        <p:nvPicPr>
          <p:cNvPr id="1026" name="Picture 2" descr="תוצאת תמונה עבור סמיילי">
            <a:extLst>
              <a:ext uri="{FF2B5EF4-FFF2-40B4-BE49-F238E27FC236}">
                <a16:creationId xmlns:a16="http://schemas.microsoft.com/office/drawing/2014/main" id="{2A44E01C-0C16-4BD1-8326-BAA741D97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1384" y="218007"/>
            <a:ext cx="1015650" cy="1015650"/>
          </a:xfrm>
          <a:prstGeom prst="rect">
            <a:avLst/>
          </a:prstGeom>
          <a:noFill/>
          <a:extLst>
            <a:ext uri="{909E8E84-426E-40DD-AFC4-6F175D3DCCD1}">
              <a14:hiddenFill xmlns:a14="http://schemas.microsoft.com/office/drawing/2010/main">
                <a:solidFill>
                  <a:srgbClr val="FFFFFF"/>
                </a:solidFill>
              </a14:hiddenFill>
            </a:ext>
          </a:extLst>
        </p:spPr>
      </p:pic>
      <p:sp>
        <p:nvSpPr>
          <p:cNvPr id="23" name="אליפסה 22">
            <a:extLst>
              <a:ext uri="{FF2B5EF4-FFF2-40B4-BE49-F238E27FC236}">
                <a16:creationId xmlns:a16="http://schemas.microsoft.com/office/drawing/2014/main" id="{114A5232-A27F-4BD9-B4DC-E9885D7ECE17}"/>
              </a:ext>
            </a:extLst>
          </p:cNvPr>
          <p:cNvSpPr/>
          <p:nvPr/>
        </p:nvSpPr>
        <p:spPr>
          <a:xfrm>
            <a:off x="5354053" y="1112320"/>
            <a:ext cx="611151" cy="2663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66036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72AFE3B3-2FD8-4E35-9C60-51738B47F907}"/>
              </a:ext>
            </a:extLst>
          </p:cNvPr>
          <p:cNvSpPr>
            <a:spLocks noGrp="1"/>
          </p:cNvSpPr>
          <p:nvPr>
            <p:ph idx="1"/>
          </p:nvPr>
        </p:nvSpPr>
        <p:spPr>
          <a:xfrm>
            <a:off x="885372" y="764097"/>
            <a:ext cx="10972800" cy="2664903"/>
          </a:xfrm>
        </p:spPr>
        <p:txBody>
          <a:bodyPr>
            <a:normAutofit fontScale="92500" lnSpcReduction="10000"/>
          </a:bodyPr>
          <a:lstStyle/>
          <a:p>
            <a:pPr marL="0" indent="0" algn="ctr">
              <a:buNone/>
            </a:pPr>
            <a:r>
              <a:rPr lang="he-IL" dirty="0">
                <a:solidFill>
                  <a:srgbClr val="00B050"/>
                </a:solidFill>
              </a:rPr>
              <a:t>הצצה למשפחת כהן</a:t>
            </a:r>
          </a:p>
          <a:p>
            <a:pPr marL="0" indent="0" algn="ctr">
              <a:buNone/>
            </a:pPr>
            <a:r>
              <a:rPr lang="he-IL" dirty="0">
                <a:solidFill>
                  <a:srgbClr val="00B050"/>
                </a:solidFill>
              </a:rPr>
              <a:t>התנהלות אופיינית לשעות אחה"צ</a:t>
            </a:r>
          </a:p>
          <a:p>
            <a:pPr marL="0" indent="0" algn="ctr">
              <a:buNone/>
            </a:pPr>
            <a:endParaRPr lang="he-IL" dirty="0"/>
          </a:p>
          <a:p>
            <a:pPr marL="0" indent="0" algn="ctr">
              <a:buNone/>
            </a:pPr>
            <a:r>
              <a:rPr lang="he-IL" dirty="0"/>
              <a:t>אמא ודוד בן 9 יושבים ליד השולחן. מכינים שיעורי בית. </a:t>
            </a:r>
          </a:p>
          <a:p>
            <a:pPr marL="0" indent="0" algn="ctr">
              <a:buNone/>
            </a:pPr>
            <a:r>
              <a:rPr lang="he-IL" dirty="0"/>
              <a:t>דוד לא מבין את ההסבר של האם וצועק: "את לא מסבירה טוב ! " </a:t>
            </a:r>
          </a:p>
          <a:p>
            <a:pPr marL="0" indent="0" algn="ctr">
              <a:buNone/>
            </a:pPr>
            <a:r>
              <a:rPr lang="he-IL" dirty="0"/>
              <a:t>קם וזורק את המחברת.</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sp>
        <p:nvSpPr>
          <p:cNvPr id="2" name="תיבת טקסט 1">
            <a:extLst>
              <a:ext uri="{FF2B5EF4-FFF2-40B4-BE49-F238E27FC236}">
                <a16:creationId xmlns:a16="http://schemas.microsoft.com/office/drawing/2014/main" id="{21F09594-9B0A-4F7D-B186-D4DD5331EEB4}"/>
              </a:ext>
            </a:extLst>
          </p:cNvPr>
          <p:cNvSpPr txBox="1"/>
          <p:nvPr/>
        </p:nvSpPr>
        <p:spPr>
          <a:xfrm>
            <a:off x="2910626" y="5716126"/>
            <a:ext cx="5267459" cy="954107"/>
          </a:xfrm>
          <a:prstGeom prst="rect">
            <a:avLst/>
          </a:prstGeom>
          <a:noFill/>
        </p:spPr>
        <p:txBody>
          <a:bodyPr wrap="square" rtlCol="1">
            <a:spAutoFit/>
          </a:bodyPr>
          <a:lstStyle/>
          <a:p>
            <a:r>
              <a:rPr lang="he-IL" sz="2800" dirty="0"/>
              <a:t>מהי עמדת היחס של דוד?</a:t>
            </a:r>
          </a:p>
          <a:p>
            <a:r>
              <a:rPr lang="he-IL" sz="2800" dirty="0"/>
              <a:t> </a:t>
            </a:r>
          </a:p>
        </p:txBody>
      </p:sp>
      <p:sp>
        <p:nvSpPr>
          <p:cNvPr id="5" name="תיבת טקסט 4">
            <a:extLst>
              <a:ext uri="{FF2B5EF4-FFF2-40B4-BE49-F238E27FC236}">
                <a16:creationId xmlns:a16="http://schemas.microsoft.com/office/drawing/2014/main" id="{9C209E21-3D59-410D-A999-B52D013A074E}"/>
              </a:ext>
            </a:extLst>
          </p:cNvPr>
          <p:cNvSpPr txBox="1"/>
          <p:nvPr/>
        </p:nvSpPr>
        <p:spPr>
          <a:xfrm>
            <a:off x="5924282" y="3429000"/>
            <a:ext cx="171718" cy="369332"/>
          </a:xfrm>
          <a:prstGeom prst="rect">
            <a:avLst/>
          </a:prstGeom>
          <a:noFill/>
        </p:spPr>
        <p:txBody>
          <a:bodyPr wrap="square" rtlCol="1">
            <a:spAutoFit/>
          </a:bodyPr>
          <a:lstStyle/>
          <a:p>
            <a:endParaRPr lang="he-IL" dirty="0"/>
          </a:p>
        </p:txBody>
      </p:sp>
      <p:pic>
        <p:nvPicPr>
          <p:cNvPr id="1026" name="Picture 2" descr="תוצאת תמונה עבור שיעורי בית">
            <a:extLst>
              <a:ext uri="{FF2B5EF4-FFF2-40B4-BE49-F238E27FC236}">
                <a16:creationId xmlns:a16="http://schemas.microsoft.com/office/drawing/2014/main" id="{58A04ED2-07E2-4D7A-89A9-F83347F3F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784" y="4005330"/>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079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72AFE3B3-2FD8-4E35-9C60-51738B47F907}"/>
              </a:ext>
            </a:extLst>
          </p:cNvPr>
          <p:cNvSpPr>
            <a:spLocks noGrp="1"/>
          </p:cNvSpPr>
          <p:nvPr>
            <p:ph idx="1"/>
          </p:nvPr>
        </p:nvSpPr>
        <p:spPr>
          <a:xfrm>
            <a:off x="2456720" y="1561556"/>
            <a:ext cx="4032858" cy="3560860"/>
          </a:xfrm>
        </p:spPr>
        <p:txBody>
          <a:bodyPr>
            <a:normAutofit/>
          </a:bodyPr>
          <a:lstStyle/>
          <a:p>
            <a:pPr marL="0" indent="0" algn="ctr">
              <a:buNone/>
            </a:pPr>
            <a:r>
              <a:rPr lang="he-IL" sz="5400" dirty="0">
                <a:solidFill>
                  <a:schemeClr val="accent1">
                    <a:lumMod val="50000"/>
                  </a:schemeClr>
                </a:solidFill>
                <a:latin typeface="David" panose="020E0502060401010101" pitchFamily="34" charset="-79"/>
                <a:cs typeface="David" panose="020E0502060401010101" pitchFamily="34" charset="-79"/>
              </a:rPr>
              <a:t>סקר</a:t>
            </a:r>
          </a:p>
          <a:p>
            <a:pPr marL="0" indent="0" algn="ctr">
              <a:buNone/>
            </a:pPr>
            <a:endParaRPr lang="he-IL" sz="5400" dirty="0">
              <a:solidFill>
                <a:schemeClr val="accent1">
                  <a:lumMod val="50000"/>
                </a:schemeClr>
              </a:solidFill>
              <a:latin typeface="David" panose="020E0502060401010101" pitchFamily="34" charset="-79"/>
              <a:cs typeface="David" panose="020E0502060401010101" pitchFamily="34" charset="-79"/>
            </a:endParaRPr>
          </a:p>
          <a:p>
            <a:pPr marL="0" indent="0" algn="ctr">
              <a:buNone/>
            </a:pPr>
            <a:r>
              <a:rPr lang="he-IL" sz="5400" dirty="0">
                <a:solidFill>
                  <a:schemeClr val="accent1">
                    <a:lumMod val="60000"/>
                    <a:lumOff val="40000"/>
                  </a:schemeClr>
                </a:solidFill>
                <a:latin typeface="David" panose="020E0502060401010101" pitchFamily="34" charset="-79"/>
                <a:cs typeface="David" panose="020E0502060401010101" pitchFamily="34" charset="-79"/>
              </a:rPr>
              <a:t>מהי עמדת היחס של דוד?</a:t>
            </a:r>
          </a:p>
          <a:p>
            <a:pPr marL="0" indent="0" algn="ctr">
              <a:buNone/>
            </a:pPr>
            <a:endParaRPr lang="he-IL"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pic>
        <p:nvPicPr>
          <p:cNvPr id="2" name="תמונה 1">
            <a:extLst>
              <a:ext uri="{FF2B5EF4-FFF2-40B4-BE49-F238E27FC236}">
                <a16:creationId xmlns:a16="http://schemas.microsoft.com/office/drawing/2014/main" id="{3EC21E95-B8C6-4BE8-AC82-95F625F607C1}"/>
              </a:ext>
            </a:extLst>
          </p:cNvPr>
          <p:cNvPicPr>
            <a:picLocks noChangeAspect="1"/>
          </p:cNvPicPr>
          <p:nvPr/>
        </p:nvPicPr>
        <p:blipFill>
          <a:blip r:embed="rId3"/>
          <a:stretch>
            <a:fillRect/>
          </a:stretch>
        </p:blipFill>
        <p:spPr>
          <a:xfrm>
            <a:off x="7284274" y="1738177"/>
            <a:ext cx="3877645" cy="3599345"/>
          </a:xfrm>
          <a:prstGeom prst="rect">
            <a:avLst/>
          </a:prstGeom>
        </p:spPr>
      </p:pic>
    </p:spTree>
    <p:extLst>
      <p:ext uri="{BB962C8B-B14F-4D97-AF65-F5344CB8AC3E}">
        <p14:creationId xmlns:p14="http://schemas.microsoft.com/office/powerpoint/2010/main" val="1071459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B7D756-76FD-4D61-B279-19E6CE291E10}"/>
              </a:ext>
            </a:extLst>
          </p:cNvPr>
          <p:cNvSpPr txBox="1"/>
          <p:nvPr/>
        </p:nvSpPr>
        <p:spPr>
          <a:xfrm>
            <a:off x="1300223" y="3604782"/>
            <a:ext cx="7770435" cy="2862322"/>
          </a:xfrm>
          <a:prstGeom prst="rect">
            <a:avLst/>
          </a:prstGeom>
          <a:noFill/>
        </p:spPr>
        <p:txBody>
          <a:bodyPr wrap="square" rtlCol="1">
            <a:spAutoFit/>
          </a:bodyPr>
          <a:lstStyle/>
          <a:p>
            <a:pPr marL="342900" indent="-342900">
              <a:buClr>
                <a:schemeClr val="accent6">
                  <a:lumMod val="75000"/>
                </a:schemeClr>
              </a:buClr>
              <a:buFont typeface="Wingdings" panose="05000000000000000000" pitchFamily="2" charset="2"/>
              <a:buChar char="§"/>
            </a:pPr>
            <a:endParaRPr lang="he-IL" sz="2000" dirty="0">
              <a:solidFill>
                <a:schemeClr val="accent1">
                  <a:lumMod val="50000"/>
                </a:schemeClr>
              </a:solidFill>
              <a:latin typeface="David" panose="020E0502060401010101" pitchFamily="34" charset="-79"/>
              <a:cs typeface="David" panose="020E0502060401010101" pitchFamily="34" charset="-79"/>
            </a:endParaRPr>
          </a:p>
          <a:p>
            <a:pPr marL="571500" indent="-571500">
              <a:buClr>
                <a:schemeClr val="accent6">
                  <a:lumMod val="75000"/>
                </a:schemeClr>
              </a:buClr>
              <a:buFont typeface="Wingdings" panose="05000000000000000000" pitchFamily="2" charset="2"/>
              <a:buChar char="§"/>
            </a:pPr>
            <a:r>
              <a:rPr lang="he-IL" sz="3200" dirty="0">
                <a:solidFill>
                  <a:schemeClr val="accent1">
                    <a:lumMod val="50000"/>
                  </a:schemeClr>
                </a:solidFill>
                <a:latin typeface="David" panose="020E0502060401010101" pitchFamily="34" charset="-79"/>
                <a:cs typeface="David" panose="020E0502060401010101" pitchFamily="34" charset="-79"/>
              </a:rPr>
              <a:t>האם היא בעמדת יחס של שותפות ?</a:t>
            </a:r>
          </a:p>
          <a:p>
            <a:pPr marL="571500" indent="-571500">
              <a:buClr>
                <a:schemeClr val="accent6">
                  <a:lumMod val="75000"/>
                </a:schemeClr>
              </a:buClr>
              <a:buFont typeface="Wingdings" panose="05000000000000000000" pitchFamily="2" charset="2"/>
              <a:buChar char="§"/>
            </a:pPr>
            <a:r>
              <a:rPr lang="he-IL" sz="3200" dirty="0">
                <a:solidFill>
                  <a:schemeClr val="accent1">
                    <a:lumMod val="50000"/>
                  </a:schemeClr>
                </a:solidFill>
                <a:latin typeface="David" panose="020E0502060401010101" pitchFamily="34" charset="-79"/>
                <a:cs typeface="David" panose="020E0502060401010101" pitchFamily="34" charset="-79"/>
              </a:rPr>
              <a:t>האם היא בעמדת יחס של התחשבות ?</a:t>
            </a:r>
          </a:p>
          <a:p>
            <a:pPr marL="571500" indent="-571500">
              <a:buClr>
                <a:schemeClr val="accent6">
                  <a:lumMod val="75000"/>
                </a:schemeClr>
              </a:buClr>
              <a:buFont typeface="Wingdings" panose="05000000000000000000" pitchFamily="2" charset="2"/>
              <a:buChar char="§"/>
            </a:pPr>
            <a:r>
              <a:rPr lang="he-IL" sz="3200" dirty="0">
                <a:solidFill>
                  <a:schemeClr val="accent1">
                    <a:lumMod val="50000"/>
                  </a:schemeClr>
                </a:solidFill>
                <a:latin typeface="David" panose="020E0502060401010101" pitchFamily="34" charset="-79"/>
                <a:cs typeface="David" panose="020E0502060401010101" pitchFamily="34" charset="-79"/>
              </a:rPr>
              <a:t>האם היא בעמדת יחס של כדאיות ?</a:t>
            </a:r>
          </a:p>
          <a:p>
            <a:pPr marL="571500" indent="-571500">
              <a:buClr>
                <a:schemeClr val="accent6">
                  <a:lumMod val="75000"/>
                </a:schemeClr>
              </a:buClr>
              <a:buFont typeface="Wingdings" panose="05000000000000000000" pitchFamily="2" charset="2"/>
              <a:buChar char="§"/>
            </a:pPr>
            <a:r>
              <a:rPr lang="he-IL" sz="3200" dirty="0">
                <a:solidFill>
                  <a:schemeClr val="accent1">
                    <a:lumMod val="50000"/>
                  </a:schemeClr>
                </a:solidFill>
                <a:latin typeface="David" panose="020E0502060401010101" pitchFamily="34" charset="-79"/>
                <a:cs typeface="David" panose="020E0502060401010101" pitchFamily="34" charset="-79"/>
              </a:rPr>
              <a:t>האם היא בעמדת יחס של ביטול ?</a:t>
            </a:r>
          </a:p>
          <a:p>
            <a:pPr marL="571500" indent="-571500">
              <a:buClr>
                <a:schemeClr val="accent6">
                  <a:lumMod val="75000"/>
                </a:schemeClr>
              </a:buClr>
              <a:buFont typeface="Wingdings" panose="05000000000000000000" pitchFamily="2" charset="2"/>
              <a:buChar char="§"/>
            </a:pPr>
            <a:endParaRPr lang="he-IL" sz="3200" dirty="0">
              <a:solidFill>
                <a:schemeClr val="accent1">
                  <a:lumMod val="50000"/>
                </a:schemeClr>
              </a:solidFill>
              <a:latin typeface="David" panose="020E0502060401010101" pitchFamily="34" charset="-79"/>
              <a:cs typeface="David" panose="020E0502060401010101" pitchFamily="34" charset="-79"/>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sp>
        <p:nvSpPr>
          <p:cNvPr id="4" name="TextBox 3"/>
          <p:cNvSpPr txBox="1"/>
          <p:nvPr/>
        </p:nvSpPr>
        <p:spPr>
          <a:xfrm>
            <a:off x="4509622" y="1533672"/>
            <a:ext cx="2835481" cy="2062103"/>
          </a:xfrm>
          <a:prstGeom prst="rect">
            <a:avLst/>
          </a:prstGeom>
          <a:noFill/>
        </p:spPr>
        <p:txBody>
          <a:bodyPr wrap="square" rtlCol="1">
            <a:spAutoFit/>
          </a:bodyPr>
          <a:lstStyle/>
          <a:p>
            <a:r>
              <a:rPr lang="he-IL" sz="2800" dirty="0">
                <a:solidFill>
                  <a:schemeClr val="accent6">
                    <a:lumMod val="75000"/>
                  </a:schemeClr>
                </a:solidFill>
                <a:latin typeface="David" panose="020E0502060401010101" pitchFamily="34" charset="-79"/>
                <a:cs typeface="David" panose="020E0502060401010101" pitchFamily="34" charset="-79"/>
              </a:rPr>
              <a:t>נערה בת 17 </a:t>
            </a:r>
          </a:p>
          <a:p>
            <a:r>
              <a:rPr lang="he-IL" sz="2800" dirty="0">
                <a:solidFill>
                  <a:schemeClr val="accent6">
                    <a:lumMod val="75000"/>
                  </a:schemeClr>
                </a:solidFill>
                <a:latin typeface="David" panose="020E0502060401010101" pitchFamily="34" charset="-79"/>
                <a:cs typeface="David" panose="020E0502060401010101" pitchFamily="34" charset="-79"/>
              </a:rPr>
              <a:t>שחקנית טניס</a:t>
            </a:r>
          </a:p>
          <a:p>
            <a:r>
              <a:rPr lang="he-IL" sz="2800" dirty="0">
                <a:solidFill>
                  <a:schemeClr val="accent6">
                    <a:lumMod val="75000"/>
                  </a:schemeClr>
                </a:solidFill>
                <a:latin typeface="David" panose="020E0502060401010101" pitchFamily="34" charset="-79"/>
                <a:cs typeface="David" panose="020E0502060401010101" pitchFamily="34" charset="-79"/>
              </a:rPr>
              <a:t>לאחר פציעה חוזרת</a:t>
            </a:r>
          </a:p>
          <a:p>
            <a:endParaRPr lang="he-IL" sz="4400" dirty="0">
              <a:solidFill>
                <a:schemeClr val="accent6">
                  <a:lumMod val="75000"/>
                </a:schemeClr>
              </a:solidFill>
            </a:endParaRPr>
          </a:p>
        </p:txBody>
      </p:sp>
      <p:pic>
        <p:nvPicPr>
          <p:cNvPr id="6146" name="Picture 2" descr="טניס Tennis | מתנס אפרת | מרכז קהילתי אפרת">
            <a:extLst>
              <a:ext uri="{FF2B5EF4-FFF2-40B4-BE49-F238E27FC236}">
                <a16:creationId xmlns:a16="http://schemas.microsoft.com/office/drawing/2014/main" id="{CC1B19CA-2242-4D9F-B588-5B5B31EC3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653" y="581925"/>
            <a:ext cx="3657600" cy="2847075"/>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15552209-1DD9-4F79-A538-80B5C41C376E}"/>
              </a:ext>
            </a:extLst>
          </p:cNvPr>
          <p:cNvSpPr txBox="1"/>
          <p:nvPr/>
        </p:nvSpPr>
        <p:spPr>
          <a:xfrm>
            <a:off x="665747" y="1650265"/>
            <a:ext cx="3129023" cy="1200329"/>
          </a:xfrm>
          <a:prstGeom prst="rect">
            <a:avLst/>
          </a:prstGeom>
          <a:noFill/>
        </p:spPr>
        <p:txBody>
          <a:bodyPr wrap="square" rtlCol="1">
            <a:spAutoFit/>
          </a:bodyPr>
          <a:lstStyle/>
          <a:p>
            <a:r>
              <a:rPr lang="he-IL" sz="2400" u="sng" dirty="0">
                <a:solidFill>
                  <a:schemeClr val="accent6">
                    <a:lumMod val="75000"/>
                  </a:schemeClr>
                </a:solidFill>
                <a:latin typeface="David" panose="020E0502060401010101" pitchFamily="34" charset="-79"/>
                <a:cs typeface="David" panose="020E0502060401010101" pitchFamily="34" charset="-79"/>
              </a:rPr>
              <a:t>הערך</a:t>
            </a:r>
            <a:r>
              <a:rPr lang="he-IL" sz="2400" dirty="0">
                <a:solidFill>
                  <a:schemeClr val="accent6">
                    <a:lumMod val="75000"/>
                  </a:schemeClr>
                </a:solidFill>
                <a:latin typeface="David" panose="020E0502060401010101" pitchFamily="34" charset="-79"/>
                <a:cs typeface="David" panose="020E0502060401010101" pitchFamily="34" charset="-79"/>
              </a:rPr>
              <a:t>: שמירה על עצמי </a:t>
            </a:r>
          </a:p>
          <a:p>
            <a:r>
              <a:rPr lang="he-IL" sz="2400" u="sng" dirty="0">
                <a:solidFill>
                  <a:schemeClr val="accent6">
                    <a:lumMod val="75000"/>
                  </a:schemeClr>
                </a:solidFill>
                <a:latin typeface="David" panose="020E0502060401010101" pitchFamily="34" charset="-79"/>
                <a:cs typeface="David" panose="020E0502060401010101" pitchFamily="34" charset="-79"/>
              </a:rPr>
              <a:t>המיומנות</a:t>
            </a:r>
            <a:r>
              <a:rPr lang="he-IL" sz="2400" dirty="0">
                <a:solidFill>
                  <a:schemeClr val="accent6">
                    <a:lumMod val="75000"/>
                  </a:schemeClr>
                </a:solidFill>
                <a:latin typeface="David" panose="020E0502060401010101" pitchFamily="34" charset="-79"/>
                <a:cs typeface="David" panose="020E0502060401010101" pitchFamily="34" charset="-79"/>
              </a:rPr>
              <a:t> : התמדה  (</a:t>
            </a:r>
            <a:r>
              <a:rPr lang="he-IL" sz="2400" dirty="0" err="1">
                <a:solidFill>
                  <a:schemeClr val="accent6">
                    <a:lumMod val="75000"/>
                  </a:schemeClr>
                </a:solidFill>
                <a:latin typeface="David" panose="020E0502060401010101" pitchFamily="34" charset="-79"/>
                <a:cs typeface="David" panose="020E0502060401010101" pitchFamily="34" charset="-79"/>
              </a:rPr>
              <a:t>בפזיותרפיה</a:t>
            </a:r>
            <a:r>
              <a:rPr lang="he-IL" sz="2400" dirty="0">
                <a:solidFill>
                  <a:schemeClr val="accent6">
                    <a:lumMod val="75000"/>
                  </a:schemeClr>
                </a:solidFill>
                <a:latin typeface="David" panose="020E0502060401010101" pitchFamily="34" charset="-79"/>
                <a:cs typeface="David" panose="020E0502060401010101" pitchFamily="34" charset="-79"/>
              </a:rPr>
              <a:t>)</a:t>
            </a:r>
          </a:p>
        </p:txBody>
      </p:sp>
      <p:sp>
        <p:nvSpPr>
          <p:cNvPr id="5" name="תיבת טקסט 4">
            <a:extLst>
              <a:ext uri="{FF2B5EF4-FFF2-40B4-BE49-F238E27FC236}">
                <a16:creationId xmlns:a16="http://schemas.microsoft.com/office/drawing/2014/main" id="{12920C42-B964-42E1-9873-EE0F6E433744}"/>
              </a:ext>
            </a:extLst>
          </p:cNvPr>
          <p:cNvSpPr txBox="1"/>
          <p:nvPr/>
        </p:nvSpPr>
        <p:spPr>
          <a:xfrm>
            <a:off x="3022380" y="120260"/>
            <a:ext cx="2601157" cy="923330"/>
          </a:xfrm>
          <a:prstGeom prst="rect">
            <a:avLst/>
          </a:prstGeom>
          <a:noFill/>
        </p:spPr>
        <p:txBody>
          <a:bodyPr wrap="square" rtlCol="1">
            <a:spAutoFit/>
          </a:bodyPr>
          <a:lstStyle/>
          <a:p>
            <a:r>
              <a:rPr lang="he-IL" sz="5400" dirty="0">
                <a:solidFill>
                  <a:schemeClr val="accent2"/>
                </a:solidFill>
              </a:rPr>
              <a:t>דוגמא</a:t>
            </a:r>
          </a:p>
        </p:txBody>
      </p:sp>
    </p:spTree>
    <p:extLst>
      <p:ext uri="{BB962C8B-B14F-4D97-AF65-F5344CB8AC3E}">
        <p14:creationId xmlns:p14="http://schemas.microsoft.com/office/powerpoint/2010/main" val="14742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72AFE3B3-2FD8-4E35-9C60-51738B47F907}"/>
              </a:ext>
            </a:extLst>
          </p:cNvPr>
          <p:cNvSpPr>
            <a:spLocks noGrp="1"/>
          </p:cNvSpPr>
          <p:nvPr>
            <p:ph idx="1"/>
          </p:nvPr>
        </p:nvSpPr>
        <p:spPr>
          <a:xfrm>
            <a:off x="4419599" y="2882900"/>
            <a:ext cx="3352801" cy="2474258"/>
          </a:xfrm>
        </p:spPr>
        <p:txBody>
          <a:bodyPr/>
          <a:lstStyle/>
          <a:p>
            <a:pPr marL="0" indent="0" algn="ctr">
              <a:buNone/>
            </a:pPr>
            <a:r>
              <a:rPr lang="en-US" sz="4800" b="1" dirty="0"/>
              <a:t>Use</a:t>
            </a:r>
          </a:p>
          <a:p>
            <a:pPr marL="0" indent="0" algn="ctr">
              <a:buNone/>
            </a:pPr>
            <a:r>
              <a:rPr lang="en-US" sz="4800" b="1" dirty="0"/>
              <a:t>Misuse</a:t>
            </a:r>
          </a:p>
          <a:p>
            <a:pPr marL="0" indent="0" algn="ctr">
              <a:buNone/>
            </a:pPr>
            <a:r>
              <a:rPr lang="en-US" sz="4800" b="1" dirty="0"/>
              <a:t>Abuse</a:t>
            </a:r>
          </a:p>
          <a:p>
            <a:pPr marL="0" indent="0" algn="ctr">
              <a:buNone/>
            </a:pPr>
            <a:endParaRPr lang="he-IL"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pic>
        <p:nvPicPr>
          <p:cNvPr id="1026" name="Picture 2" descr="תוצאת תמונה עבור אבחנה">
            <a:extLst>
              <a:ext uri="{FF2B5EF4-FFF2-40B4-BE49-F238E27FC236}">
                <a16:creationId xmlns:a16="http://schemas.microsoft.com/office/drawing/2014/main" id="{FD50987D-FC97-48C6-9D3A-AE5F989D25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799" b="20242"/>
          <a:stretch/>
        </p:blipFill>
        <p:spPr bwMode="auto">
          <a:xfrm>
            <a:off x="1720723" y="2122673"/>
            <a:ext cx="2332921" cy="2474259"/>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7">
            <a:extLst>
              <a:ext uri="{FF2B5EF4-FFF2-40B4-BE49-F238E27FC236}">
                <a16:creationId xmlns:a16="http://schemas.microsoft.com/office/drawing/2014/main" id="{7E3E675D-1A78-43AC-80A0-77449038D011}"/>
              </a:ext>
            </a:extLst>
          </p:cNvPr>
          <p:cNvSpPr/>
          <p:nvPr/>
        </p:nvSpPr>
        <p:spPr>
          <a:xfrm>
            <a:off x="3263901" y="4056529"/>
            <a:ext cx="789744" cy="540403"/>
          </a:xfrm>
          <a:prstGeom prst="rect">
            <a:avLst/>
          </a:prstGeom>
          <a:solidFill>
            <a:srgbClr val="DAD5A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מלבן 8">
            <a:extLst>
              <a:ext uri="{FF2B5EF4-FFF2-40B4-BE49-F238E27FC236}">
                <a16:creationId xmlns:a16="http://schemas.microsoft.com/office/drawing/2014/main" id="{49E4160C-969C-4F50-91E5-9B359909FC11}"/>
              </a:ext>
            </a:extLst>
          </p:cNvPr>
          <p:cNvSpPr/>
          <p:nvPr/>
        </p:nvSpPr>
        <p:spPr>
          <a:xfrm>
            <a:off x="2546665" y="4412129"/>
            <a:ext cx="1016000" cy="184803"/>
          </a:xfrm>
          <a:prstGeom prst="rect">
            <a:avLst/>
          </a:prstGeom>
          <a:solidFill>
            <a:srgbClr val="DAD5A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9">
            <a:extLst>
              <a:ext uri="{FF2B5EF4-FFF2-40B4-BE49-F238E27FC236}">
                <a16:creationId xmlns:a16="http://schemas.microsoft.com/office/drawing/2014/main" id="{A1292BA9-EE78-4099-874A-6D34B06EBE98}"/>
              </a:ext>
            </a:extLst>
          </p:cNvPr>
          <p:cNvSpPr txBox="1"/>
          <p:nvPr/>
        </p:nvSpPr>
        <p:spPr>
          <a:xfrm>
            <a:off x="7492999" y="991510"/>
            <a:ext cx="3454401" cy="1754326"/>
          </a:xfrm>
          <a:prstGeom prst="rect">
            <a:avLst/>
          </a:prstGeom>
          <a:noFill/>
        </p:spPr>
        <p:txBody>
          <a:bodyPr wrap="square" rtlCol="1">
            <a:spAutoFit/>
          </a:bodyPr>
          <a:lstStyle/>
          <a:p>
            <a:r>
              <a:rPr lang="he-IL" sz="3600" dirty="0"/>
              <a:t>נבחן איזה שימוש עושה הילד במשאבי ההורה ?</a:t>
            </a:r>
          </a:p>
        </p:txBody>
      </p:sp>
      <p:sp>
        <p:nvSpPr>
          <p:cNvPr id="2" name="סימן כפל 1">
            <a:extLst>
              <a:ext uri="{FF2B5EF4-FFF2-40B4-BE49-F238E27FC236}">
                <a16:creationId xmlns:a16="http://schemas.microsoft.com/office/drawing/2014/main" id="{755F4BD1-D0AE-41CB-8692-7144771BB0AF}"/>
              </a:ext>
            </a:extLst>
          </p:cNvPr>
          <p:cNvSpPr/>
          <p:nvPr/>
        </p:nvSpPr>
        <p:spPr>
          <a:xfrm>
            <a:off x="4279901" y="3429000"/>
            <a:ext cx="3538193" cy="2065222"/>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41335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1342503"/>
            <a:ext cx="9791700" cy="1987082"/>
          </a:xfrm>
        </p:spPr>
        <p:txBody>
          <a:bodyPr>
            <a:noAutofit/>
          </a:bodyPr>
          <a:lstStyle/>
          <a:p>
            <a:pPr algn="ctr"/>
            <a:r>
              <a:rPr lang="he-IL" dirty="0">
                <a:solidFill>
                  <a:schemeClr val="accent6">
                    <a:lumMod val="75000"/>
                  </a:schemeClr>
                </a:solidFill>
                <a:latin typeface="David" panose="020E0502060401010101" pitchFamily="34" charset="-79"/>
                <a:cs typeface="David" panose="020E0502060401010101" pitchFamily="34" charset="-79"/>
              </a:rPr>
              <a:t>שותפות  ? התחשבות ? אכן ??</a:t>
            </a:r>
            <a:br>
              <a:rPr lang="he-IL" dirty="0">
                <a:solidFill>
                  <a:schemeClr val="accent6">
                    <a:lumMod val="75000"/>
                  </a:schemeClr>
                </a:solidFill>
                <a:latin typeface="David" panose="020E0502060401010101" pitchFamily="34" charset="-79"/>
                <a:cs typeface="David" panose="020E0502060401010101" pitchFamily="34" charset="-79"/>
              </a:rPr>
            </a:br>
            <a:br>
              <a:rPr lang="he-IL" dirty="0">
                <a:solidFill>
                  <a:schemeClr val="accent6">
                    <a:lumMod val="75000"/>
                  </a:schemeClr>
                </a:solidFill>
                <a:latin typeface="David" panose="020E0502060401010101" pitchFamily="34" charset="-79"/>
                <a:cs typeface="David" panose="020E0502060401010101" pitchFamily="34" charset="-79"/>
              </a:rPr>
            </a:br>
            <a:endParaRPr lang="he-IL" dirty="0">
              <a:solidFill>
                <a:schemeClr val="accent6">
                  <a:lumMod val="75000"/>
                </a:schemeClr>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1562100" y="2911641"/>
            <a:ext cx="8636000" cy="3416969"/>
          </a:xfrm>
        </p:spPr>
        <p:txBody>
          <a:bodyPr>
            <a:normAutofit/>
          </a:bodyPr>
          <a:lstStyle/>
          <a:p>
            <a:pPr marL="0" indent="0" algn="ctr">
              <a:buClr>
                <a:schemeClr val="accent6">
                  <a:lumMod val="75000"/>
                </a:schemeClr>
              </a:buClr>
              <a:buNone/>
            </a:pPr>
            <a:r>
              <a:rPr lang="he-IL" sz="3600" b="1" dirty="0">
                <a:solidFill>
                  <a:schemeClr val="accent1">
                    <a:lumMod val="50000"/>
                  </a:schemeClr>
                </a:solidFill>
                <a:latin typeface="David" panose="020E0502060401010101" pitchFamily="34" charset="-79"/>
                <a:cs typeface="David" panose="020E0502060401010101" pitchFamily="34" charset="-79"/>
              </a:rPr>
              <a:t>איך מבחינים</a:t>
            </a:r>
            <a:r>
              <a:rPr lang="he-IL" b="1" dirty="0">
                <a:solidFill>
                  <a:schemeClr val="accent1">
                    <a:lumMod val="50000"/>
                  </a:schemeClr>
                </a:solidFill>
                <a:latin typeface="David" panose="020E0502060401010101" pitchFamily="34" charset="-79"/>
                <a:cs typeface="David" panose="020E0502060401010101" pitchFamily="34" charset="-79"/>
              </a:rPr>
              <a:t>? </a:t>
            </a:r>
          </a:p>
          <a:p>
            <a:pPr marL="0" indent="0" algn="ctr">
              <a:buClr>
                <a:schemeClr val="accent6">
                  <a:lumMod val="75000"/>
                </a:schemeClr>
              </a:buClr>
              <a:buNone/>
            </a:pPr>
            <a:r>
              <a:rPr lang="he-IL" dirty="0">
                <a:solidFill>
                  <a:schemeClr val="accent1">
                    <a:lumMod val="50000"/>
                  </a:schemeClr>
                </a:solidFill>
                <a:latin typeface="David" panose="020E0502060401010101" pitchFamily="34" charset="-79"/>
                <a:cs typeface="David" panose="020E0502060401010101" pitchFamily="34" charset="-79"/>
              </a:rPr>
              <a:t>הפנייה המגדלת מביאה לתנועה ושינוי התנהגותי אמיתי</a:t>
            </a:r>
          </a:p>
          <a:p>
            <a:pPr marL="0" indent="0" algn="ctr">
              <a:buClr>
                <a:schemeClr val="accent6">
                  <a:lumMod val="75000"/>
                </a:schemeClr>
              </a:buClr>
              <a:buNone/>
            </a:pPr>
            <a:r>
              <a:rPr lang="he-IL" sz="1800" dirty="0">
                <a:effectLst/>
                <a:latin typeface="Calibri" panose="020F0502020204030204" pitchFamily="34" charset="0"/>
                <a:ea typeface="Calibri" panose="020F0502020204030204" pitchFamily="34" charset="0"/>
                <a:cs typeface="David" panose="020E0502060401010101" pitchFamily="34" charset="-79"/>
              </a:rPr>
              <a:t>הפחתה של תדירות ומשך הדפוס, (לא בהכרח במיידי)</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ctr">
              <a:buClr>
                <a:schemeClr val="accent6">
                  <a:lumMod val="75000"/>
                </a:schemeClr>
              </a:buClr>
              <a:buNone/>
            </a:pPr>
            <a:endParaRPr lang="he-IL" dirty="0">
              <a:solidFill>
                <a:schemeClr val="accent1">
                  <a:lumMod val="50000"/>
                </a:schemeClr>
              </a:solidFill>
              <a:latin typeface="David" panose="020E0502060401010101" pitchFamily="34" charset="-79"/>
              <a:cs typeface="David" panose="020E0502060401010101" pitchFamily="34" charset="-79"/>
            </a:endParaRPr>
          </a:p>
          <a:p>
            <a:pPr marL="0" indent="0" algn="ctr">
              <a:buClr>
                <a:schemeClr val="accent6">
                  <a:lumMod val="75000"/>
                </a:schemeClr>
              </a:buClr>
              <a:buNone/>
            </a:pPr>
            <a:r>
              <a:rPr lang="he-IL" sz="3600" b="1" dirty="0">
                <a:solidFill>
                  <a:schemeClr val="accent1">
                    <a:lumMod val="50000"/>
                  </a:schemeClr>
                </a:solidFill>
                <a:latin typeface="David" panose="020E0502060401010101" pitchFamily="34" charset="-79"/>
                <a:cs typeface="David" panose="020E0502060401010101" pitchFamily="34" charset="-79"/>
              </a:rPr>
              <a:t>מה המחיר של </a:t>
            </a:r>
            <a:r>
              <a:rPr lang="he-IL" sz="3600" b="1" dirty="0">
                <a:effectLst/>
                <a:ea typeface="Calibri" panose="020F0502020204030204" pitchFamily="34" charset="0"/>
                <a:cs typeface="David" panose="020E0502060401010101" pitchFamily="34" charset="-79"/>
              </a:rPr>
              <a:t>פניות חוזרות ונשנות מאותו סוג</a:t>
            </a:r>
            <a:r>
              <a:rPr lang="he-IL" b="1" dirty="0">
                <a:solidFill>
                  <a:schemeClr val="accent1">
                    <a:lumMod val="50000"/>
                  </a:schemeClr>
                </a:solidFill>
                <a:latin typeface="David" panose="020E0502060401010101" pitchFamily="34" charset="-79"/>
                <a:cs typeface="David" panose="020E0502060401010101" pitchFamily="34" charset="-79"/>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spTree>
    <p:extLst>
      <p:ext uri="{BB962C8B-B14F-4D97-AF65-F5344CB8AC3E}">
        <p14:creationId xmlns:p14="http://schemas.microsoft.com/office/powerpoint/2010/main" val="4103211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B7D756-76FD-4D61-B279-19E6CE291E10}"/>
              </a:ext>
            </a:extLst>
          </p:cNvPr>
          <p:cNvSpPr txBox="1"/>
          <p:nvPr/>
        </p:nvSpPr>
        <p:spPr>
          <a:xfrm>
            <a:off x="851338" y="1208712"/>
            <a:ext cx="7041347" cy="3170099"/>
          </a:xfrm>
          <a:prstGeom prst="rect">
            <a:avLst/>
          </a:prstGeom>
          <a:noFill/>
        </p:spPr>
        <p:txBody>
          <a:bodyPr wrap="square" rtlCol="1">
            <a:spAutoFit/>
          </a:bodyPr>
          <a:lstStyle/>
          <a:p>
            <a:pPr marL="342900" indent="-342900">
              <a:buClr>
                <a:schemeClr val="accent6">
                  <a:lumMod val="75000"/>
                </a:schemeClr>
              </a:buClr>
              <a:buFont typeface="Wingdings" panose="05000000000000000000" pitchFamily="2" charset="2"/>
              <a:buChar char="§"/>
            </a:pPr>
            <a:endParaRPr lang="he-IL" sz="2000" dirty="0">
              <a:solidFill>
                <a:schemeClr val="accent1">
                  <a:lumMod val="50000"/>
                </a:schemeClr>
              </a:solidFill>
              <a:latin typeface="David" panose="020E0502060401010101" pitchFamily="34" charset="-79"/>
              <a:cs typeface="David" panose="020E0502060401010101" pitchFamily="34" charset="-79"/>
            </a:endParaRPr>
          </a:p>
          <a:p>
            <a:pPr marL="571500" indent="-571500">
              <a:buClr>
                <a:schemeClr val="accent6">
                  <a:lumMod val="75000"/>
                </a:schemeClr>
              </a:buClr>
              <a:buFont typeface="Wingdings" panose="05000000000000000000" pitchFamily="2" charset="2"/>
              <a:buChar char="§"/>
            </a:pPr>
            <a:r>
              <a:rPr lang="he-IL" sz="3600" dirty="0">
                <a:solidFill>
                  <a:schemeClr val="accent1">
                    <a:lumMod val="50000"/>
                  </a:schemeClr>
                </a:solidFill>
                <a:latin typeface="David" panose="020E0502060401010101" pitchFamily="34" charset="-79"/>
                <a:cs typeface="David" panose="020E0502060401010101" pitchFamily="34" charset="-79"/>
              </a:rPr>
              <a:t>חשבו על אחד מילדכם המדאיג אתכם סביב נושא מסוים (דפוס)</a:t>
            </a:r>
          </a:p>
          <a:p>
            <a:pPr marL="571500" indent="-571500">
              <a:buClr>
                <a:schemeClr val="accent6">
                  <a:lumMod val="75000"/>
                </a:schemeClr>
              </a:buClr>
              <a:buFont typeface="Wingdings" panose="05000000000000000000" pitchFamily="2" charset="2"/>
              <a:buChar char="§"/>
            </a:pPr>
            <a:endParaRPr lang="he-IL" sz="3600" dirty="0">
              <a:solidFill>
                <a:schemeClr val="accent1">
                  <a:lumMod val="50000"/>
                </a:schemeClr>
              </a:solidFill>
              <a:latin typeface="David" panose="020E0502060401010101" pitchFamily="34" charset="-79"/>
              <a:cs typeface="David" panose="020E0502060401010101" pitchFamily="34" charset="-79"/>
            </a:endParaRPr>
          </a:p>
          <a:p>
            <a:pPr marL="571500" indent="-571500">
              <a:buClr>
                <a:schemeClr val="accent6">
                  <a:lumMod val="75000"/>
                </a:schemeClr>
              </a:buClr>
              <a:buFont typeface="Wingdings" panose="05000000000000000000" pitchFamily="2" charset="2"/>
              <a:buChar char="§"/>
            </a:pPr>
            <a:r>
              <a:rPr lang="he-IL" sz="3600" dirty="0">
                <a:solidFill>
                  <a:schemeClr val="accent1">
                    <a:lumMod val="50000"/>
                  </a:schemeClr>
                </a:solidFill>
                <a:latin typeface="David" panose="020E0502060401010101" pitchFamily="34" charset="-79"/>
                <a:cs typeface="David" panose="020E0502060401010101" pitchFamily="34" charset="-79"/>
              </a:rPr>
              <a:t>זהו על השושנה את עמדת היחס של הילד כלפיכם בנושא זה</a:t>
            </a:r>
          </a:p>
        </p:txBody>
      </p:sp>
      <p:pic>
        <p:nvPicPr>
          <p:cNvPr id="2050" name="Picture 2" descr="×ª××¦××ª ×ª××× × ×¢×××¨ ××××">
            <a:extLst>
              <a:ext uri="{FF2B5EF4-FFF2-40B4-BE49-F238E27FC236}">
                <a16:creationId xmlns:a16="http://schemas.microsoft.com/office/drawing/2014/main" id="{B77A5783-86E4-4C3F-935A-17F95A0964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19"/>
          <a:stretch/>
        </p:blipFill>
        <p:spPr bwMode="auto">
          <a:xfrm>
            <a:off x="8100128" y="1429962"/>
            <a:ext cx="3601842" cy="29488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sp>
        <p:nvSpPr>
          <p:cNvPr id="4" name="TextBox 3"/>
          <p:cNvSpPr txBox="1"/>
          <p:nvPr/>
        </p:nvSpPr>
        <p:spPr>
          <a:xfrm>
            <a:off x="2454442" y="409219"/>
            <a:ext cx="5329268" cy="1446550"/>
          </a:xfrm>
          <a:prstGeom prst="rect">
            <a:avLst/>
          </a:prstGeom>
          <a:noFill/>
        </p:spPr>
        <p:txBody>
          <a:bodyPr wrap="square" rtlCol="1">
            <a:spAutoFit/>
          </a:bodyPr>
          <a:lstStyle/>
          <a:p>
            <a:r>
              <a:rPr lang="he-IL" sz="4400" dirty="0">
                <a:solidFill>
                  <a:schemeClr val="accent6">
                    <a:lumMod val="75000"/>
                  </a:schemeClr>
                </a:solidFill>
                <a:latin typeface="David" panose="020E0502060401010101" pitchFamily="34" charset="-79"/>
                <a:cs typeface="David" panose="020E0502060401010101" pitchFamily="34" charset="-79"/>
              </a:rPr>
              <a:t>תרגיל – חלוקה לחדרים</a:t>
            </a:r>
          </a:p>
          <a:p>
            <a:endParaRPr lang="he-IL" sz="4400" dirty="0">
              <a:solidFill>
                <a:schemeClr val="accent6">
                  <a:lumMod val="75000"/>
                </a:schemeClr>
              </a:solidFill>
            </a:endParaRPr>
          </a:p>
        </p:txBody>
      </p:sp>
    </p:spTree>
    <p:extLst>
      <p:ext uri="{BB962C8B-B14F-4D97-AF65-F5344CB8AC3E}">
        <p14:creationId xmlns:p14="http://schemas.microsoft.com/office/powerpoint/2010/main" val="1687217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מציין מיקום תוכן 1">
            <a:extLst>
              <a:ext uri="{FF2B5EF4-FFF2-40B4-BE49-F238E27FC236}">
                <a16:creationId xmlns:a16="http://schemas.microsoft.com/office/drawing/2014/main" id="{05398456-3408-4B39-8C6F-E1C69046927F}"/>
              </a:ext>
            </a:extLst>
          </p:cNvPr>
          <p:cNvGraphicFramePr>
            <a:graphicFrameLocks noGrp="1"/>
          </p:cNvGraphicFramePr>
          <p:nvPr>
            <p:ph idx="4294967295"/>
          </p:nvPr>
        </p:nvGraphicFramePr>
        <p:xfrm>
          <a:off x="1388125" y="1383649"/>
          <a:ext cx="9953740" cy="3756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sp>
        <p:nvSpPr>
          <p:cNvPr id="4" name="אליפסה 3">
            <a:extLst>
              <a:ext uri="{FF2B5EF4-FFF2-40B4-BE49-F238E27FC236}">
                <a16:creationId xmlns:a16="http://schemas.microsoft.com/office/drawing/2014/main" id="{139EAEE6-1666-420C-A158-08C7B4F2D85A}"/>
              </a:ext>
            </a:extLst>
          </p:cNvPr>
          <p:cNvSpPr/>
          <p:nvPr/>
        </p:nvSpPr>
        <p:spPr>
          <a:xfrm>
            <a:off x="3604334" y="3429000"/>
            <a:ext cx="3808520" cy="58370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57337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97D426-7E76-4099-8404-A3703BA8699D}"/>
              </a:ext>
            </a:extLst>
          </p:cNvPr>
          <p:cNvSpPr>
            <a:spLocks noGrp="1"/>
          </p:cNvSpPr>
          <p:nvPr>
            <p:ph type="title"/>
          </p:nvPr>
        </p:nvSpPr>
        <p:spPr>
          <a:xfrm>
            <a:off x="3591426" y="2977400"/>
            <a:ext cx="5009148" cy="1080754"/>
          </a:xfrm>
        </p:spPr>
        <p:txBody>
          <a:bodyPr>
            <a:normAutofit fontScale="90000"/>
          </a:bodyPr>
          <a:lstStyle/>
          <a:p>
            <a:pPr algn="ctr"/>
            <a:r>
              <a:rPr lang="he-IL" b="1" dirty="0">
                <a:solidFill>
                  <a:schemeClr val="accent6"/>
                </a:solidFill>
                <a:cs typeface="+mn-cs"/>
              </a:rPr>
              <a:t>תודה רבה </a:t>
            </a:r>
            <a:br>
              <a:rPr lang="he-IL" b="1" dirty="0">
                <a:solidFill>
                  <a:schemeClr val="accent6"/>
                </a:solidFill>
                <a:cs typeface="+mn-cs"/>
              </a:rPr>
            </a:br>
            <a:r>
              <a:rPr lang="he-IL" b="1" dirty="0">
                <a:solidFill>
                  <a:schemeClr val="accent6"/>
                </a:solidFill>
                <a:cs typeface="+mn-cs"/>
              </a:rPr>
              <a:t>על ההקשבה!!!</a:t>
            </a:r>
          </a:p>
        </p:txBody>
      </p:sp>
      <p:pic>
        <p:nvPicPr>
          <p:cNvPr id="3" name="Picture 3">
            <a:extLst>
              <a:ext uri="{FF2B5EF4-FFF2-40B4-BE49-F238E27FC236}">
                <a16:creationId xmlns:a16="http://schemas.microsoft.com/office/drawing/2014/main" id="{F0B106BE-2428-41B1-9162-8C4E49511D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spTree>
    <p:extLst>
      <p:ext uri="{BB962C8B-B14F-4D97-AF65-F5344CB8AC3E}">
        <p14:creationId xmlns:p14="http://schemas.microsoft.com/office/powerpoint/2010/main" val="4199483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26240" y="5669978"/>
            <a:ext cx="10515600" cy="4732337"/>
          </a:xfrm>
        </p:spPr>
        <p:txBody>
          <a:bodyPr/>
          <a:lstStyle/>
          <a:p>
            <a:pPr marL="0" indent="0" algn="ctr">
              <a:buNone/>
            </a:pPr>
            <a:r>
              <a:rPr lang="he-IL" dirty="0">
                <a:solidFill>
                  <a:schemeClr val="accent1">
                    <a:lumMod val="50000"/>
                  </a:schemeClr>
                </a:solidFill>
                <a:latin typeface="David" panose="020E0502060401010101" pitchFamily="34" charset="-79"/>
                <a:cs typeface="David" panose="020E0502060401010101" pitchFamily="34" charset="-79"/>
              </a:rPr>
              <a:t>המשתנה הקריטי: לקיחת אחריות / בעלות על הקושי</a:t>
            </a:r>
          </a:p>
          <a:p>
            <a:pPr marL="0" indent="0" algn="ctr">
              <a:buNone/>
            </a:pPr>
            <a:endParaRPr lang="he-IL" dirty="0">
              <a:solidFill>
                <a:schemeClr val="accent1">
                  <a:lumMod val="50000"/>
                </a:schemeClr>
              </a:solidFill>
            </a:endParaRPr>
          </a:p>
        </p:txBody>
      </p:sp>
      <p:pic>
        <p:nvPicPr>
          <p:cNvPr id="5" name="Picture 6" descr="תוצאת תמונה עבור מורים"/>
          <p:cNvPicPr>
            <a:picLocks noChangeAspect="1" noChangeArrowheads="1"/>
          </p:cNvPicPr>
          <p:nvPr/>
        </p:nvPicPr>
        <p:blipFill rotWithShape="1">
          <a:blip r:embed="rId3">
            <a:extLst>
              <a:ext uri="{28A0092B-C50C-407E-A947-70E740481C1C}">
                <a14:useLocalDpi xmlns:a14="http://schemas.microsoft.com/office/drawing/2010/main" val="0"/>
              </a:ext>
            </a:extLst>
          </a:blip>
          <a:srcRect l="7901" t="-1313" r="2654" b="18430"/>
          <a:stretch/>
        </p:blipFill>
        <p:spPr bwMode="auto">
          <a:xfrm>
            <a:off x="2622708" y="1322790"/>
            <a:ext cx="7467812" cy="4231076"/>
          </a:xfrm>
          <a:prstGeom prst="rect">
            <a:avLst/>
          </a:prstGeom>
          <a:noFill/>
          <a:ln w="19050">
            <a:solidFill>
              <a:schemeClr val="accent6"/>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82" y="5920435"/>
            <a:ext cx="1988016" cy="879506"/>
          </a:xfrm>
          <a:prstGeom prst="rect">
            <a:avLst/>
          </a:prstGeom>
        </p:spPr>
      </p:pic>
      <p:sp>
        <p:nvSpPr>
          <p:cNvPr id="8" name="כותרת 1">
            <a:extLst>
              <a:ext uri="{FF2B5EF4-FFF2-40B4-BE49-F238E27FC236}">
                <a16:creationId xmlns:a16="http://schemas.microsoft.com/office/drawing/2014/main" id="{78C6C5EB-4796-438E-A62B-6BADB9CC107A}"/>
              </a:ext>
            </a:extLst>
          </p:cNvPr>
          <p:cNvSpPr>
            <a:spLocks noGrp="1"/>
          </p:cNvSpPr>
          <p:nvPr>
            <p:ph type="title"/>
          </p:nvPr>
        </p:nvSpPr>
        <p:spPr>
          <a:xfrm>
            <a:off x="1738077" y="505027"/>
            <a:ext cx="9329928" cy="769441"/>
          </a:xfrm>
          <a:noFill/>
        </p:spPr>
        <p:txBody>
          <a:bodyPr wrap="square" rtlCol="1">
            <a:spAutoFit/>
          </a:bodyPr>
          <a:lstStyle/>
          <a:p>
            <a:r>
              <a:rPr lang="he-IL" dirty="0">
                <a:solidFill>
                  <a:schemeClr val="accent6">
                    <a:lumMod val="75000"/>
                  </a:schemeClr>
                </a:solidFill>
                <a:latin typeface="David" panose="020E0502060401010101" pitchFamily="34" charset="-79"/>
                <a:ea typeface="+mn-ea"/>
                <a:cs typeface="David" panose="020E0502060401010101" pitchFamily="34" charset="-79"/>
              </a:rPr>
              <a:t>מתקיעות להתפתחות</a:t>
            </a:r>
          </a:p>
        </p:txBody>
      </p:sp>
    </p:spTree>
    <p:extLst>
      <p:ext uri="{BB962C8B-B14F-4D97-AF65-F5344CB8AC3E}">
        <p14:creationId xmlns:p14="http://schemas.microsoft.com/office/powerpoint/2010/main" val="1241164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321C30-645F-4C2C-BD9A-FDD045A654B6}"/>
              </a:ext>
            </a:extLst>
          </p:cNvPr>
          <p:cNvSpPr>
            <a:spLocks noGrp="1"/>
          </p:cNvSpPr>
          <p:nvPr>
            <p:ph type="ctrTitle"/>
          </p:nvPr>
        </p:nvSpPr>
        <p:spPr>
          <a:xfrm>
            <a:off x="1720906" y="324163"/>
            <a:ext cx="9144000" cy="1507958"/>
          </a:xfrm>
        </p:spPr>
        <p:txBody>
          <a:bodyPr>
            <a:normAutofit/>
          </a:bodyPr>
          <a:lstStyle/>
          <a:p>
            <a:r>
              <a:rPr lang="he-IL" dirty="0">
                <a:solidFill>
                  <a:schemeClr val="accent6">
                    <a:lumMod val="75000"/>
                  </a:schemeClr>
                </a:solidFill>
                <a:latin typeface="David" panose="020E0502060401010101" pitchFamily="34" charset="-79"/>
                <a:cs typeface="David" panose="020E0502060401010101" pitchFamily="34" charset="-79"/>
              </a:rPr>
              <a:t>התערבות "אייכית"</a:t>
            </a:r>
            <a:br>
              <a:rPr lang="he-IL" dirty="0">
                <a:solidFill>
                  <a:schemeClr val="accent6">
                    <a:lumMod val="75000"/>
                  </a:schemeClr>
                </a:solidFill>
                <a:latin typeface="David" panose="020E0502060401010101" pitchFamily="34" charset="-79"/>
                <a:cs typeface="David" panose="020E0502060401010101" pitchFamily="34" charset="-79"/>
              </a:rPr>
            </a:br>
            <a:r>
              <a:rPr lang="he-IL" sz="2800" dirty="0">
                <a:solidFill>
                  <a:schemeClr val="accent1">
                    <a:lumMod val="50000"/>
                  </a:schemeClr>
                </a:solidFill>
                <a:latin typeface="David" panose="020E0502060401010101" pitchFamily="34" charset="-79"/>
                <a:cs typeface="David" panose="020E0502060401010101" pitchFamily="34" charset="-79"/>
              </a:rPr>
              <a:t>מניעתית חיסונית או מחלצת מתקיעות להתפתחות</a:t>
            </a:r>
            <a:endParaRPr lang="he-IL" sz="2200" dirty="0">
              <a:solidFill>
                <a:schemeClr val="accent1">
                  <a:lumMod val="50000"/>
                </a:schemeClr>
              </a:solidFill>
              <a:latin typeface="David" panose="020E0502060401010101" pitchFamily="34" charset="-79"/>
              <a:cs typeface="David" panose="020E0502060401010101" pitchFamily="34" charset="-79"/>
            </a:endParaRPr>
          </a:p>
        </p:txBody>
      </p:sp>
      <p:sp>
        <p:nvSpPr>
          <p:cNvPr id="3" name="כותרת משנה 2">
            <a:extLst>
              <a:ext uri="{FF2B5EF4-FFF2-40B4-BE49-F238E27FC236}">
                <a16:creationId xmlns:a16="http://schemas.microsoft.com/office/drawing/2014/main" id="{5317FBD3-ED3B-43D0-988B-1DEFE2801ABA}"/>
              </a:ext>
            </a:extLst>
          </p:cNvPr>
          <p:cNvSpPr>
            <a:spLocks noGrp="1"/>
          </p:cNvSpPr>
          <p:nvPr>
            <p:ph type="subTitle" idx="1"/>
          </p:nvPr>
        </p:nvSpPr>
        <p:spPr>
          <a:xfrm>
            <a:off x="2888677" y="4759783"/>
            <a:ext cx="6837979" cy="1384995"/>
          </a:xfrm>
        </p:spPr>
        <p:txBody>
          <a:bodyPr>
            <a:noAutofit/>
          </a:bodyPr>
          <a:lstStyle/>
          <a:p>
            <a:endParaRPr lang="he-IL" sz="2800" dirty="0">
              <a:solidFill>
                <a:schemeClr val="accent6">
                  <a:lumMod val="75000"/>
                </a:schemeClr>
              </a:solidFill>
              <a:latin typeface="David" panose="020E0502060401010101" pitchFamily="34" charset="-79"/>
              <a:cs typeface="David" panose="020E0502060401010101" pitchFamily="34" charset="-79"/>
            </a:endParaRPr>
          </a:p>
          <a:p>
            <a:r>
              <a:rPr lang="he-IL" dirty="0">
                <a:solidFill>
                  <a:schemeClr val="accent6">
                    <a:lumMod val="75000"/>
                  </a:schemeClr>
                </a:solidFill>
                <a:latin typeface="David" panose="020E0502060401010101" pitchFamily="34" charset="-79"/>
                <a:cs typeface="David" panose="020E0502060401010101" pitchFamily="34" charset="-79"/>
              </a:rPr>
              <a:t>תנועה לכיוון התפתחות והיחלצות מהבעיה</a:t>
            </a:r>
          </a:p>
          <a:p>
            <a:endParaRPr lang="he-IL" dirty="0">
              <a:solidFill>
                <a:schemeClr val="accent6">
                  <a:lumMod val="75000"/>
                </a:schemeClr>
              </a:solidFill>
              <a:latin typeface="David" panose="020E0502060401010101" pitchFamily="34" charset="-79"/>
              <a:cs typeface="David" panose="020E0502060401010101" pitchFamily="34" charset="-79"/>
            </a:endParaRPr>
          </a:p>
          <a:p>
            <a:r>
              <a:rPr lang="he-IL" sz="1200" dirty="0">
                <a:solidFill>
                  <a:schemeClr val="accent6">
                    <a:lumMod val="75000"/>
                  </a:schemeClr>
                </a:solidFill>
                <a:latin typeface="David" panose="020E0502060401010101" pitchFamily="34" charset="-79"/>
                <a:cs typeface="David" panose="020E0502060401010101" pitchFamily="34" charset="-79"/>
              </a:rPr>
              <a:t> </a:t>
            </a:r>
          </a:p>
        </p:txBody>
      </p:sp>
      <p:sp>
        <p:nvSpPr>
          <p:cNvPr id="8" name="חץ: למטה 7">
            <a:extLst>
              <a:ext uri="{FF2B5EF4-FFF2-40B4-BE49-F238E27FC236}">
                <a16:creationId xmlns:a16="http://schemas.microsoft.com/office/drawing/2014/main" id="{904E8FA4-9D7B-4EDE-AEFF-246BA9739D59}"/>
              </a:ext>
            </a:extLst>
          </p:cNvPr>
          <p:cNvSpPr/>
          <p:nvPr/>
        </p:nvSpPr>
        <p:spPr>
          <a:xfrm>
            <a:off x="6207255" y="3150240"/>
            <a:ext cx="401053" cy="3368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חץ: למטה 10">
            <a:extLst>
              <a:ext uri="{FF2B5EF4-FFF2-40B4-BE49-F238E27FC236}">
                <a16:creationId xmlns:a16="http://schemas.microsoft.com/office/drawing/2014/main" id="{283B8075-7053-413B-9363-D9D0048AAF79}"/>
              </a:ext>
            </a:extLst>
          </p:cNvPr>
          <p:cNvSpPr/>
          <p:nvPr/>
        </p:nvSpPr>
        <p:spPr>
          <a:xfrm>
            <a:off x="6148013" y="4824020"/>
            <a:ext cx="401053" cy="3368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a:extLst>
              <a:ext uri="{FF2B5EF4-FFF2-40B4-BE49-F238E27FC236}">
                <a16:creationId xmlns:a16="http://schemas.microsoft.com/office/drawing/2014/main" id="{EC48756F-3FB6-46E2-ABAD-000CAC81EE93}"/>
              </a:ext>
            </a:extLst>
          </p:cNvPr>
          <p:cNvSpPr txBox="1"/>
          <p:nvPr/>
        </p:nvSpPr>
        <p:spPr>
          <a:xfrm>
            <a:off x="9031234" y="3183363"/>
            <a:ext cx="1283370" cy="984885"/>
          </a:xfrm>
          <a:prstGeom prst="rect">
            <a:avLst/>
          </a:prstGeom>
          <a:noFill/>
        </p:spPr>
        <p:txBody>
          <a:bodyPr wrap="square" rtlCol="1">
            <a:spAutoFit/>
          </a:bodyPr>
          <a:lstStyle/>
          <a:p>
            <a:r>
              <a:rPr lang="he-IL" sz="4000" b="1" dirty="0">
                <a:solidFill>
                  <a:schemeClr val="accent6">
                    <a:lumMod val="75000"/>
                  </a:schemeClr>
                </a:solidFill>
                <a:latin typeface="David" panose="020E0502060401010101" pitchFamily="34" charset="-79"/>
                <a:cs typeface="David" panose="020E0502060401010101" pitchFamily="34" charset="-79"/>
              </a:rPr>
              <a:t>קשר </a:t>
            </a:r>
          </a:p>
          <a:p>
            <a:endParaRPr lang="he-IL" b="1" dirty="0">
              <a:solidFill>
                <a:schemeClr val="accent6">
                  <a:lumMod val="75000"/>
                </a:schemeClr>
              </a:solidFill>
              <a:latin typeface="David" panose="020E0502060401010101" pitchFamily="34" charset="-79"/>
              <a:cs typeface="David" panose="020E0502060401010101" pitchFamily="34" charset="-79"/>
            </a:endParaRPr>
          </a:p>
        </p:txBody>
      </p:sp>
      <p:sp>
        <p:nvSpPr>
          <p:cNvPr id="13" name="חץ: מעוקל שמאלה 12">
            <a:extLst>
              <a:ext uri="{FF2B5EF4-FFF2-40B4-BE49-F238E27FC236}">
                <a16:creationId xmlns:a16="http://schemas.microsoft.com/office/drawing/2014/main" id="{9A780A06-7FA3-43BD-A853-05BE7246D5A9}"/>
              </a:ext>
            </a:extLst>
          </p:cNvPr>
          <p:cNvSpPr/>
          <p:nvPr/>
        </p:nvSpPr>
        <p:spPr>
          <a:xfrm>
            <a:off x="10208607" y="2901071"/>
            <a:ext cx="802106" cy="14110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 name="TextBox 4">
            <a:extLst>
              <a:ext uri="{FF2B5EF4-FFF2-40B4-BE49-F238E27FC236}">
                <a16:creationId xmlns:a16="http://schemas.microsoft.com/office/drawing/2014/main" id="{A6179E8E-C189-4399-82D6-2CDDC01E30AF}"/>
              </a:ext>
            </a:extLst>
          </p:cNvPr>
          <p:cNvSpPr txBox="1"/>
          <p:nvPr/>
        </p:nvSpPr>
        <p:spPr>
          <a:xfrm>
            <a:off x="2103698" y="2098501"/>
            <a:ext cx="8104909" cy="1508105"/>
          </a:xfrm>
          <a:prstGeom prst="rect">
            <a:avLst/>
          </a:prstGeom>
          <a:noFill/>
        </p:spPr>
        <p:txBody>
          <a:bodyPr wrap="square" rtlCol="1">
            <a:spAutoFit/>
          </a:bodyPr>
          <a:lstStyle/>
          <a:p>
            <a:pPr algn="ctr"/>
            <a:r>
              <a:rPr lang="he-IL" sz="2800" dirty="0">
                <a:solidFill>
                  <a:schemeClr val="accent1">
                    <a:lumMod val="50000"/>
                  </a:schemeClr>
                </a:solidFill>
                <a:latin typeface="David" panose="020E0502060401010101" pitchFamily="34" charset="-79"/>
                <a:cs typeface="David" panose="020E0502060401010101" pitchFamily="34" charset="-79"/>
              </a:rPr>
              <a:t>הארת עצמי - </a:t>
            </a:r>
            <a:r>
              <a:rPr lang="he-IL" sz="2800" b="1" dirty="0">
                <a:solidFill>
                  <a:schemeClr val="accent1">
                    <a:lumMod val="50000"/>
                  </a:schemeClr>
                </a:solidFill>
                <a:latin typeface="David" panose="020E0502060401010101" pitchFamily="34" charset="-79"/>
                <a:cs typeface="David" panose="020E0502060401010101" pitchFamily="34" charset="-79"/>
              </a:rPr>
              <a:t>שינוי היחס </a:t>
            </a:r>
            <a:r>
              <a:rPr lang="he-IL" sz="2800" dirty="0">
                <a:solidFill>
                  <a:schemeClr val="accent1">
                    <a:lumMod val="50000"/>
                  </a:schemeClr>
                </a:solidFill>
                <a:latin typeface="David" panose="020E0502060401010101" pitchFamily="34" charset="-79"/>
                <a:cs typeface="David" panose="020E0502060401010101" pitchFamily="34" charset="-79"/>
              </a:rPr>
              <a:t>אל הבעיה של הילד </a:t>
            </a:r>
          </a:p>
          <a:p>
            <a:pPr algn="ctr"/>
            <a:r>
              <a:rPr lang="he-IL" sz="2800" dirty="0">
                <a:solidFill>
                  <a:schemeClr val="accent1">
                    <a:lumMod val="50000"/>
                  </a:schemeClr>
                </a:solidFill>
                <a:latin typeface="David" panose="020E0502060401010101" pitchFamily="34" charset="-79"/>
                <a:cs typeface="David" panose="020E0502060401010101" pitchFamily="34" charset="-79"/>
              </a:rPr>
              <a:t>ואל האופן בו הילד מתמודד </a:t>
            </a:r>
            <a:r>
              <a:rPr lang="he-IL" sz="2800" dirty="0" err="1">
                <a:solidFill>
                  <a:schemeClr val="accent1">
                    <a:lumMod val="50000"/>
                  </a:schemeClr>
                </a:solidFill>
                <a:latin typeface="David" panose="020E0502060401010101" pitchFamily="34" charset="-79"/>
                <a:cs typeface="David" panose="020E0502060401010101" pitchFamily="34" charset="-79"/>
              </a:rPr>
              <a:t>איתה</a:t>
            </a:r>
            <a:endParaRPr lang="he-IL" sz="2800" dirty="0">
              <a:solidFill>
                <a:schemeClr val="accent1">
                  <a:lumMod val="50000"/>
                </a:schemeClr>
              </a:solidFill>
              <a:latin typeface="David" panose="020E0502060401010101" pitchFamily="34" charset="-79"/>
              <a:cs typeface="David" panose="020E0502060401010101" pitchFamily="34" charset="-79"/>
            </a:endParaRPr>
          </a:p>
          <a:p>
            <a:endParaRPr lang="he-IL" dirty="0">
              <a:latin typeface="David" panose="020E0502060401010101" pitchFamily="34" charset="-79"/>
              <a:cs typeface="David" panose="020E0502060401010101" pitchFamily="34" charset="-79"/>
            </a:endParaRPr>
          </a:p>
          <a:p>
            <a:endParaRPr lang="he-IL" dirty="0">
              <a:latin typeface="David" panose="020E0502060401010101" pitchFamily="34" charset="-79"/>
              <a:cs typeface="David" panose="020E0502060401010101" pitchFamily="34" charset="-79"/>
            </a:endParaRPr>
          </a:p>
        </p:txBody>
      </p:sp>
      <p:sp>
        <p:nvSpPr>
          <p:cNvPr id="6" name="TextBox 5">
            <a:extLst>
              <a:ext uri="{FF2B5EF4-FFF2-40B4-BE49-F238E27FC236}">
                <a16:creationId xmlns:a16="http://schemas.microsoft.com/office/drawing/2014/main" id="{54229165-177D-43B4-B6FF-CA1F0C3BF7C4}"/>
              </a:ext>
            </a:extLst>
          </p:cNvPr>
          <p:cNvSpPr txBox="1"/>
          <p:nvPr/>
        </p:nvSpPr>
        <p:spPr>
          <a:xfrm>
            <a:off x="3515304" y="3668290"/>
            <a:ext cx="5908974" cy="954107"/>
          </a:xfrm>
          <a:prstGeom prst="rect">
            <a:avLst/>
          </a:prstGeom>
          <a:noFill/>
        </p:spPr>
        <p:txBody>
          <a:bodyPr wrap="square" rtlCol="1">
            <a:spAutoFit/>
          </a:bodyPr>
          <a:lstStyle/>
          <a:p>
            <a:pPr algn="ctr"/>
            <a:r>
              <a:rPr lang="he-IL" sz="2800" b="1" dirty="0">
                <a:solidFill>
                  <a:schemeClr val="accent1">
                    <a:lumMod val="50000"/>
                  </a:schemeClr>
                </a:solidFill>
                <a:latin typeface="David" panose="020E0502060401010101" pitchFamily="34" charset="-79"/>
                <a:cs typeface="David" panose="020E0502060401010101" pitchFamily="34" charset="-79"/>
              </a:rPr>
              <a:t>שינוי ביחס </a:t>
            </a:r>
            <a:r>
              <a:rPr lang="he-IL" sz="2800" dirty="0">
                <a:solidFill>
                  <a:schemeClr val="accent1">
                    <a:lumMod val="50000"/>
                  </a:schemeClr>
                </a:solidFill>
                <a:latin typeface="David" panose="020E0502060401010101" pitchFamily="34" charset="-79"/>
                <a:cs typeface="David" panose="020E0502060401010101" pitchFamily="34" charset="-79"/>
              </a:rPr>
              <a:t>של הילד אל בעייתו</a:t>
            </a:r>
          </a:p>
          <a:p>
            <a:pPr algn="ctr"/>
            <a:r>
              <a:rPr lang="he-IL" sz="2800" dirty="0">
                <a:solidFill>
                  <a:schemeClr val="accent1">
                    <a:lumMod val="50000"/>
                  </a:schemeClr>
                </a:solidFill>
                <a:latin typeface="David" panose="020E0502060401010101" pitchFamily="34" charset="-79"/>
                <a:cs typeface="David" panose="020E0502060401010101" pitchFamily="34" charset="-79"/>
              </a:rPr>
              <a:t>(לקיחת אחריות ובעלות על הבעיה)</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82" y="5920435"/>
            <a:ext cx="1988016" cy="879506"/>
          </a:xfrm>
          <a:prstGeom prst="rect">
            <a:avLst/>
          </a:prstGeom>
        </p:spPr>
      </p:pic>
    </p:spTree>
    <p:extLst>
      <p:ext uri="{BB962C8B-B14F-4D97-AF65-F5344CB8AC3E}">
        <p14:creationId xmlns:p14="http://schemas.microsoft.com/office/powerpoint/2010/main" val="103635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3" grpId="0" animBg="1"/>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97D426-7E76-4099-8404-A3703BA8699D}"/>
              </a:ext>
            </a:extLst>
          </p:cNvPr>
          <p:cNvSpPr>
            <a:spLocks noGrp="1"/>
          </p:cNvSpPr>
          <p:nvPr>
            <p:ph type="title"/>
          </p:nvPr>
        </p:nvSpPr>
        <p:spPr>
          <a:xfrm>
            <a:off x="609600" y="274638"/>
            <a:ext cx="10972800" cy="1143000"/>
          </a:xfrm>
        </p:spPr>
        <p:txBody>
          <a:bodyPr>
            <a:normAutofit fontScale="90000"/>
          </a:bodyPr>
          <a:lstStyle/>
          <a:p>
            <a:r>
              <a:rPr lang="he-IL" b="1" dirty="0">
                <a:solidFill>
                  <a:schemeClr val="accent6"/>
                </a:solidFill>
                <a:cs typeface="+mn-cs"/>
              </a:rPr>
              <a:t>הורה מכוון במצב של פער, דפוס חוזר ותקיעות...</a:t>
            </a:r>
          </a:p>
        </p:txBody>
      </p:sp>
      <p:sp>
        <p:nvSpPr>
          <p:cNvPr id="4" name="מציין מיקום תוכן 3">
            <a:extLst>
              <a:ext uri="{FF2B5EF4-FFF2-40B4-BE49-F238E27FC236}">
                <a16:creationId xmlns:a16="http://schemas.microsoft.com/office/drawing/2014/main" id="{79E3CA37-666B-4466-8629-B4CF820F3571}"/>
              </a:ext>
            </a:extLst>
          </p:cNvPr>
          <p:cNvSpPr>
            <a:spLocks noGrp="1"/>
          </p:cNvSpPr>
          <p:nvPr>
            <p:ph sz="half" idx="2"/>
          </p:nvPr>
        </p:nvSpPr>
        <p:spPr>
          <a:xfrm>
            <a:off x="5522259" y="2254928"/>
            <a:ext cx="6060141" cy="3871236"/>
          </a:xfrm>
        </p:spPr>
        <p:txBody>
          <a:bodyPr>
            <a:normAutofit/>
          </a:bodyPr>
          <a:lstStyle/>
          <a:p>
            <a:pPr marL="0" indent="0">
              <a:buNone/>
            </a:pPr>
            <a:r>
              <a:rPr lang="he-IL" sz="3600" b="1" dirty="0">
                <a:solidFill>
                  <a:schemeClr val="accent5">
                    <a:lumMod val="50000"/>
                  </a:schemeClr>
                </a:solidFill>
              </a:rPr>
              <a:t>העבודה היא בשני שלבים:</a:t>
            </a:r>
          </a:p>
          <a:p>
            <a:pPr marL="0" indent="0">
              <a:buNone/>
            </a:pPr>
            <a:endParaRPr lang="he-IL" sz="3600" b="1" dirty="0">
              <a:solidFill>
                <a:schemeClr val="accent5">
                  <a:lumMod val="50000"/>
                </a:schemeClr>
              </a:solidFill>
            </a:endParaRPr>
          </a:p>
          <a:p>
            <a:r>
              <a:rPr lang="he-IL" sz="3600" dirty="0">
                <a:solidFill>
                  <a:schemeClr val="accent5">
                    <a:lumMod val="50000"/>
                  </a:schemeClr>
                </a:solidFill>
              </a:rPr>
              <a:t>שלב 1: גמילה מהשפה הרגילה</a:t>
            </a:r>
          </a:p>
          <a:p>
            <a:r>
              <a:rPr lang="he-IL" sz="3600" dirty="0">
                <a:solidFill>
                  <a:schemeClr val="accent5">
                    <a:lumMod val="50000"/>
                  </a:schemeClr>
                </a:solidFill>
              </a:rPr>
              <a:t>שלב 2: שימוש בשפה המגדלת</a:t>
            </a:r>
          </a:p>
          <a:p>
            <a:pPr marL="0" indent="0">
              <a:buNone/>
            </a:pPr>
            <a:endParaRPr lang="he-IL" sz="3600" b="1" dirty="0">
              <a:solidFill>
                <a:schemeClr val="accent5">
                  <a:lumMod val="50000"/>
                </a:schemeClr>
              </a:solidFill>
            </a:endParaRPr>
          </a:p>
        </p:txBody>
      </p:sp>
      <p:pic>
        <p:nvPicPr>
          <p:cNvPr id="10242" name="Picture 2" descr="תוצאת תמונה עבור שפה מגדלת">
            <a:extLst>
              <a:ext uri="{FF2B5EF4-FFF2-40B4-BE49-F238E27FC236}">
                <a16:creationId xmlns:a16="http://schemas.microsoft.com/office/drawing/2014/main" id="{463A36AC-FD4A-4607-BCD1-055E50D1F66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81206" y="2707688"/>
            <a:ext cx="4093705" cy="2356277"/>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7B6A599A-E9D7-4776-9FC0-2B0AA8A997BD}"/>
              </a:ext>
            </a:extLst>
          </p:cNvPr>
          <p:cNvPicPr>
            <a:picLocks noChangeAspect="1"/>
          </p:cNvPicPr>
          <p:nvPr/>
        </p:nvPicPr>
        <p:blipFill>
          <a:blip r:embed="rId3"/>
          <a:stretch>
            <a:fillRect/>
          </a:stretch>
        </p:blipFill>
        <p:spPr>
          <a:xfrm>
            <a:off x="189575" y="5711763"/>
            <a:ext cx="2171700" cy="1009650"/>
          </a:xfrm>
          <a:prstGeom prst="rect">
            <a:avLst/>
          </a:prstGeom>
        </p:spPr>
      </p:pic>
    </p:spTree>
    <p:extLst>
      <p:ext uri="{BB962C8B-B14F-4D97-AF65-F5344CB8AC3E}">
        <p14:creationId xmlns:p14="http://schemas.microsoft.com/office/powerpoint/2010/main" val="1836546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72AFE3B3-2FD8-4E35-9C60-51738B47F907}"/>
              </a:ext>
            </a:extLst>
          </p:cNvPr>
          <p:cNvSpPr>
            <a:spLocks noGrp="1"/>
          </p:cNvSpPr>
          <p:nvPr>
            <p:ph idx="1"/>
          </p:nvPr>
        </p:nvSpPr>
        <p:spPr>
          <a:xfrm>
            <a:off x="885372" y="2180773"/>
            <a:ext cx="10972800" cy="4525963"/>
          </a:xfrm>
        </p:spPr>
        <p:txBody>
          <a:bodyPr/>
          <a:lstStyle/>
          <a:p>
            <a:pPr marL="0" indent="0" algn="ctr">
              <a:buNone/>
            </a:pPr>
            <a:r>
              <a:rPr lang="he-IL" sz="5400" dirty="0">
                <a:solidFill>
                  <a:schemeClr val="accent1">
                    <a:lumMod val="50000"/>
                  </a:schemeClr>
                </a:solidFill>
                <a:latin typeface="David" panose="020E0502060401010101" pitchFamily="34" charset="-79"/>
                <a:cs typeface="David" panose="020E0502060401010101" pitchFamily="34" charset="-79"/>
              </a:rPr>
              <a:t>השפה המגדלת: </a:t>
            </a:r>
          </a:p>
          <a:p>
            <a:pPr marL="0" indent="0" algn="ctr">
              <a:buNone/>
            </a:pPr>
            <a:r>
              <a:rPr lang="he-IL" sz="5400" dirty="0">
                <a:solidFill>
                  <a:schemeClr val="accent1">
                    <a:lumMod val="50000"/>
                  </a:schemeClr>
                </a:solidFill>
                <a:latin typeface="David" panose="020E0502060401010101" pitchFamily="34" charset="-79"/>
                <a:cs typeface="David" panose="020E0502060401010101" pitchFamily="34" charset="-79"/>
              </a:rPr>
              <a:t>מאפיינים</a:t>
            </a:r>
          </a:p>
          <a:p>
            <a:pPr marL="0" indent="0" algn="ctr">
              <a:buNone/>
            </a:pPr>
            <a:endParaRPr lang="he-IL"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spTree>
    <p:extLst>
      <p:ext uri="{BB962C8B-B14F-4D97-AF65-F5344CB8AC3E}">
        <p14:creationId xmlns:p14="http://schemas.microsoft.com/office/powerpoint/2010/main" val="1125598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24374" y="1350361"/>
            <a:ext cx="10696497" cy="5067886"/>
          </a:xfrm>
        </p:spPr>
        <p:txBody>
          <a:bodyPr>
            <a:normAutofit/>
          </a:bodyPr>
          <a:lstStyle/>
          <a:p>
            <a:pPr>
              <a:buClr>
                <a:schemeClr val="accent6">
                  <a:lumMod val="75000"/>
                </a:schemeClr>
              </a:buClr>
              <a:buFont typeface="Wingdings" panose="05000000000000000000" pitchFamily="2" charset="2"/>
              <a:buChar char="§"/>
            </a:pPr>
            <a:r>
              <a:rPr lang="he-IL" sz="3200" dirty="0">
                <a:solidFill>
                  <a:srgbClr val="002060"/>
                </a:solidFill>
                <a:latin typeface="David" panose="020E0502060401010101" pitchFamily="34" charset="-79"/>
                <a:cs typeface="David" panose="020E0502060401010101" pitchFamily="34" charset="-79"/>
              </a:rPr>
              <a:t>מכוונת לניהול </a:t>
            </a:r>
            <a:r>
              <a:rPr lang="he-IL" sz="3200" b="1" dirty="0">
                <a:solidFill>
                  <a:srgbClr val="002060"/>
                </a:solidFill>
                <a:latin typeface="David" panose="020E0502060401010101" pitchFamily="34" charset="-79"/>
                <a:cs typeface="David" panose="020E0502060401010101" pitchFamily="34" charset="-79"/>
              </a:rPr>
              <a:t>פערים</a:t>
            </a:r>
            <a:r>
              <a:rPr lang="he-IL" sz="3200" dirty="0">
                <a:solidFill>
                  <a:srgbClr val="002060"/>
                </a:solidFill>
                <a:latin typeface="David" panose="020E0502060401010101" pitchFamily="34" charset="-79"/>
                <a:cs typeface="David" panose="020E0502060401010101" pitchFamily="34" charset="-79"/>
              </a:rPr>
              <a:t> וקונפליקטים </a:t>
            </a:r>
          </a:p>
          <a:p>
            <a:pPr>
              <a:buClr>
                <a:schemeClr val="accent6">
                  <a:lumMod val="75000"/>
                </a:schemeClr>
              </a:buClr>
              <a:buFont typeface="Wingdings" panose="05000000000000000000" pitchFamily="2" charset="2"/>
              <a:buChar char="§"/>
            </a:pPr>
            <a:r>
              <a:rPr lang="he-IL" sz="3200" dirty="0">
                <a:solidFill>
                  <a:srgbClr val="002060"/>
                </a:solidFill>
                <a:latin typeface="David" panose="020E0502060401010101" pitchFamily="34" charset="-79"/>
                <a:cs typeface="David" panose="020E0502060401010101" pitchFamily="34" charset="-79"/>
              </a:rPr>
              <a:t>מדוברת על ידי </a:t>
            </a:r>
            <a:r>
              <a:rPr lang="he-IL" sz="3200" b="1" dirty="0">
                <a:solidFill>
                  <a:srgbClr val="002060"/>
                </a:solidFill>
                <a:latin typeface="David" panose="020E0502060401010101" pitchFamily="34" charset="-79"/>
                <a:cs typeface="David" panose="020E0502060401010101" pitchFamily="34" charset="-79"/>
              </a:rPr>
              <a:t>מגדל מיטיב </a:t>
            </a:r>
            <a:r>
              <a:rPr lang="he-IL" sz="3200" dirty="0">
                <a:solidFill>
                  <a:srgbClr val="002060"/>
                </a:solidFill>
                <a:latin typeface="David" panose="020E0502060401010101" pitchFamily="34" charset="-79"/>
                <a:cs typeface="David" panose="020E0502060401010101" pitchFamily="34" charset="-79"/>
              </a:rPr>
              <a:t>- בעמדת אחריות הדואג להתפתחות הגדל</a:t>
            </a:r>
          </a:p>
          <a:p>
            <a:pPr>
              <a:buClr>
                <a:schemeClr val="accent6">
                  <a:lumMod val="75000"/>
                </a:schemeClr>
              </a:buClr>
              <a:buFont typeface="Wingdings" panose="05000000000000000000" pitchFamily="2" charset="2"/>
              <a:buChar char="§"/>
            </a:pPr>
            <a:r>
              <a:rPr lang="he-IL" sz="3200" dirty="0">
                <a:solidFill>
                  <a:srgbClr val="002060"/>
                </a:solidFill>
                <a:latin typeface="David" panose="020E0502060401010101" pitchFamily="34" charset="-79"/>
                <a:cs typeface="David" panose="020E0502060401010101" pitchFamily="34" charset="-79"/>
              </a:rPr>
              <a:t>רלוונטית לשימוש בתוך קשר של </a:t>
            </a:r>
            <a:r>
              <a:rPr lang="he-IL" sz="3200" b="1" dirty="0">
                <a:solidFill>
                  <a:srgbClr val="002060"/>
                </a:solidFill>
                <a:latin typeface="David" panose="020E0502060401010101" pitchFamily="34" charset="-79"/>
                <a:cs typeface="David" panose="020E0502060401010101" pitchFamily="34" charset="-79"/>
              </a:rPr>
              <a:t>תלות הדדית</a:t>
            </a:r>
          </a:p>
          <a:p>
            <a:pPr>
              <a:buClr>
                <a:schemeClr val="accent6">
                  <a:lumMod val="75000"/>
                </a:schemeClr>
              </a:buClr>
              <a:buFont typeface="Wingdings" panose="05000000000000000000" pitchFamily="2" charset="2"/>
              <a:buChar char="§"/>
            </a:pPr>
            <a:r>
              <a:rPr lang="he-IL" sz="3200" dirty="0">
                <a:solidFill>
                  <a:srgbClr val="002060"/>
                </a:solidFill>
                <a:latin typeface="David" panose="020E0502060401010101" pitchFamily="34" charset="-79"/>
                <a:cs typeface="David" panose="020E0502060401010101" pitchFamily="34" charset="-79"/>
              </a:rPr>
              <a:t>לוקחת בחשבון את ה</a:t>
            </a:r>
            <a:r>
              <a:rPr lang="he-IL" sz="3200" b="1" dirty="0">
                <a:solidFill>
                  <a:srgbClr val="002060"/>
                </a:solidFill>
                <a:latin typeface="David" panose="020E0502060401010101" pitchFamily="34" charset="-79"/>
                <a:cs typeface="David" panose="020E0502060401010101" pitchFamily="34" charset="-79"/>
              </a:rPr>
              <a:t>גדל</a:t>
            </a:r>
            <a:r>
              <a:rPr lang="he-IL" sz="3200" dirty="0">
                <a:solidFill>
                  <a:srgbClr val="002060"/>
                </a:solidFill>
                <a:latin typeface="David" panose="020E0502060401010101" pitchFamily="34" charset="-79"/>
                <a:cs typeface="David" panose="020E0502060401010101" pitchFamily="34" charset="-79"/>
              </a:rPr>
              <a:t>, ה</a:t>
            </a:r>
            <a:r>
              <a:rPr lang="he-IL" sz="3200" b="1" dirty="0">
                <a:solidFill>
                  <a:srgbClr val="002060"/>
                </a:solidFill>
                <a:latin typeface="David" panose="020E0502060401010101" pitchFamily="34" charset="-79"/>
                <a:cs typeface="David" panose="020E0502060401010101" pitchFamily="34" charset="-79"/>
              </a:rPr>
              <a:t>מגדל</a:t>
            </a:r>
            <a:r>
              <a:rPr lang="he-IL" sz="3200" dirty="0">
                <a:solidFill>
                  <a:srgbClr val="002060"/>
                </a:solidFill>
                <a:latin typeface="David" panose="020E0502060401010101" pitchFamily="34" charset="-79"/>
                <a:cs typeface="David" panose="020E0502060401010101" pitchFamily="34" charset="-79"/>
              </a:rPr>
              <a:t> ואת </a:t>
            </a:r>
            <a:r>
              <a:rPr lang="he-IL" sz="3200" b="1" dirty="0">
                <a:solidFill>
                  <a:srgbClr val="002060"/>
                </a:solidFill>
                <a:latin typeface="David" panose="020E0502060401010101" pitchFamily="34" charset="-79"/>
                <a:cs typeface="David" panose="020E0502060401010101" pitchFamily="34" charset="-79"/>
              </a:rPr>
              <a:t>הקשר</a:t>
            </a:r>
          </a:p>
          <a:p>
            <a:pPr>
              <a:buClr>
                <a:schemeClr val="accent6">
                  <a:lumMod val="75000"/>
                </a:schemeClr>
              </a:buClr>
              <a:buFont typeface="Wingdings" panose="05000000000000000000" pitchFamily="2" charset="2"/>
              <a:buChar char="§"/>
            </a:pPr>
            <a:r>
              <a:rPr lang="he-IL" sz="3200" dirty="0">
                <a:solidFill>
                  <a:srgbClr val="002060"/>
                </a:solidFill>
                <a:latin typeface="David" panose="020E0502060401010101" pitchFamily="34" charset="-79"/>
                <a:cs typeface="David" panose="020E0502060401010101" pitchFamily="34" charset="-79"/>
              </a:rPr>
              <a:t>מתאימה לטיפול ב</a:t>
            </a:r>
            <a:r>
              <a:rPr lang="he-IL" sz="3200" b="1" dirty="0">
                <a:solidFill>
                  <a:srgbClr val="002060"/>
                </a:solidFill>
                <a:latin typeface="David" panose="020E0502060401010101" pitchFamily="34" charset="-79"/>
                <a:cs typeface="David" panose="020E0502060401010101" pitchFamily="34" charset="-79"/>
              </a:rPr>
              <a:t>דפוסים</a:t>
            </a:r>
          </a:p>
          <a:p>
            <a:pPr>
              <a:buClr>
                <a:schemeClr val="accent6">
                  <a:lumMod val="75000"/>
                </a:schemeClr>
              </a:buClr>
              <a:buFont typeface="Wingdings" panose="05000000000000000000" pitchFamily="2" charset="2"/>
              <a:buChar char="§"/>
            </a:pPr>
            <a:r>
              <a:rPr lang="he-IL" sz="3200" dirty="0">
                <a:solidFill>
                  <a:srgbClr val="002060"/>
                </a:solidFill>
                <a:latin typeface="David" panose="020E0502060401010101" pitchFamily="34" charset="-79"/>
                <a:cs typeface="David" panose="020E0502060401010101" pitchFamily="34" charset="-79"/>
              </a:rPr>
              <a:t>מחייבת</a:t>
            </a:r>
            <a:r>
              <a:rPr lang="he-IL" sz="3200" b="1" dirty="0">
                <a:solidFill>
                  <a:srgbClr val="002060"/>
                </a:solidFill>
                <a:latin typeface="David" panose="020E0502060401010101" pitchFamily="34" charset="-79"/>
                <a:cs typeface="David" panose="020E0502060401010101" pitchFamily="34" charset="-79"/>
              </a:rPr>
              <a:t> אופטימיות </a:t>
            </a:r>
            <a:r>
              <a:rPr lang="he-IL" sz="3200" dirty="0">
                <a:solidFill>
                  <a:srgbClr val="002060"/>
                </a:solidFill>
                <a:latin typeface="David" panose="020E0502060401010101" pitchFamily="34" charset="-79"/>
                <a:cs typeface="David" panose="020E0502060401010101" pitchFamily="34" charset="-79"/>
              </a:rPr>
              <a:t>ביחס לשינוי</a:t>
            </a:r>
          </a:p>
          <a:p>
            <a:pPr>
              <a:buClr>
                <a:schemeClr val="accent6">
                  <a:lumMod val="75000"/>
                </a:schemeClr>
              </a:buClr>
              <a:buFont typeface="Wingdings" panose="05000000000000000000" pitchFamily="2" charset="2"/>
              <a:buChar char="§"/>
            </a:pPr>
            <a:r>
              <a:rPr lang="he-IL" sz="3200" dirty="0">
                <a:solidFill>
                  <a:srgbClr val="002060"/>
                </a:solidFill>
                <a:latin typeface="David" panose="020E0502060401010101" pitchFamily="34" charset="-79"/>
                <a:cs typeface="David" panose="020E0502060401010101" pitchFamily="34" charset="-79"/>
              </a:rPr>
              <a:t>מכירה ב</a:t>
            </a:r>
            <a:r>
              <a:rPr lang="he-IL" sz="3200" b="1" dirty="0">
                <a:solidFill>
                  <a:srgbClr val="002060"/>
                </a:solidFill>
                <a:latin typeface="David" panose="020E0502060401010101" pitchFamily="34" charset="-79"/>
                <a:cs typeface="David" panose="020E0502060401010101" pitchFamily="34" charset="-79"/>
              </a:rPr>
              <a:t>חירות</a:t>
            </a:r>
            <a:r>
              <a:rPr lang="he-IL" sz="3200" dirty="0">
                <a:solidFill>
                  <a:srgbClr val="002060"/>
                </a:solidFill>
                <a:latin typeface="David" panose="020E0502060401010101" pitchFamily="34" charset="-79"/>
                <a:cs typeface="David" panose="020E0502060401010101" pitchFamily="34" charset="-79"/>
              </a:rPr>
              <a:t> וב</a:t>
            </a:r>
            <a:r>
              <a:rPr lang="he-IL" sz="3200" b="1" dirty="0">
                <a:solidFill>
                  <a:srgbClr val="002060"/>
                </a:solidFill>
                <a:latin typeface="David" panose="020E0502060401010101" pitchFamily="34" charset="-79"/>
                <a:cs typeface="David" panose="020E0502060401010101" pitchFamily="34" charset="-79"/>
              </a:rPr>
              <a:t>אוטונומיה</a:t>
            </a:r>
            <a:r>
              <a:rPr lang="he-IL" sz="3200" dirty="0">
                <a:solidFill>
                  <a:srgbClr val="002060"/>
                </a:solidFill>
                <a:latin typeface="David" panose="020E0502060401010101" pitchFamily="34" charset="-79"/>
                <a:cs typeface="David" panose="020E0502060401010101" pitchFamily="34" charset="-79"/>
              </a:rPr>
              <a:t> של הפרט ובכך נכונה לוותר על השליטה </a:t>
            </a:r>
          </a:p>
          <a:p>
            <a:pPr>
              <a:buClr>
                <a:schemeClr val="accent6">
                  <a:lumMod val="75000"/>
                </a:schemeClr>
              </a:buClr>
              <a:buFont typeface="Wingdings" panose="05000000000000000000" pitchFamily="2" charset="2"/>
              <a:buChar char="§"/>
            </a:pPr>
            <a:r>
              <a:rPr lang="he-IL" sz="3200" dirty="0">
                <a:solidFill>
                  <a:srgbClr val="002060"/>
                </a:solidFill>
                <a:latin typeface="David" panose="020E0502060401010101" pitchFamily="34" charset="-79"/>
                <a:cs typeface="David" panose="020E0502060401010101" pitchFamily="34" charset="-79"/>
              </a:rPr>
              <a:t>זוהי שפה. דורשת תרגול. </a:t>
            </a:r>
            <a:r>
              <a:rPr lang="he-IL" sz="3200" b="1" dirty="0">
                <a:solidFill>
                  <a:srgbClr val="002060"/>
                </a:solidFill>
                <a:latin typeface="David" panose="020E0502060401010101" pitchFamily="34" charset="-79"/>
                <a:cs typeface="David" panose="020E0502060401010101" pitchFamily="34" charset="-79"/>
              </a:rPr>
              <a:t>אינה </a:t>
            </a:r>
            <a:r>
              <a:rPr lang="he-IL" sz="3200" b="1" dirty="0" err="1">
                <a:solidFill>
                  <a:srgbClr val="002060"/>
                </a:solidFill>
                <a:latin typeface="David" panose="020E0502060401010101" pitchFamily="34" charset="-79"/>
                <a:cs typeface="David" panose="020E0502060401010101" pitchFamily="34" charset="-79"/>
              </a:rPr>
              <a:t>אינטואיבית</a:t>
            </a:r>
            <a:r>
              <a:rPr lang="he-IL" sz="3200" b="1" dirty="0">
                <a:solidFill>
                  <a:srgbClr val="002060"/>
                </a:solidFill>
                <a:latin typeface="David" panose="020E0502060401010101" pitchFamily="34" charset="-79"/>
                <a:cs typeface="David" panose="020E0502060401010101" pitchFamily="34" charset="-79"/>
              </a:rPr>
              <a:t> </a:t>
            </a:r>
            <a:r>
              <a:rPr lang="he-IL" sz="3200" dirty="0">
                <a:solidFill>
                  <a:srgbClr val="002060"/>
                </a:solidFill>
                <a:latin typeface="David" panose="020E0502060401010101" pitchFamily="34" charset="-79"/>
                <a:cs typeface="David" panose="020E0502060401010101" pitchFamily="34" charset="-79"/>
              </a:rPr>
              <a:t>וטבעית.</a:t>
            </a:r>
          </a:p>
          <a:p>
            <a:pPr>
              <a:buClr>
                <a:schemeClr val="accent6">
                  <a:lumMod val="75000"/>
                </a:schemeClr>
              </a:buClr>
              <a:buFont typeface="Wingdings" panose="05000000000000000000" pitchFamily="2" charset="2"/>
              <a:buChar char="§"/>
            </a:pPr>
            <a:endParaRPr lang="he-IL" sz="3200" dirty="0">
              <a:solidFill>
                <a:srgbClr val="002060"/>
              </a:solidFill>
              <a:latin typeface="David" panose="020E0502060401010101" pitchFamily="34" charset="-79"/>
              <a:cs typeface="David" panose="020E0502060401010101" pitchFamily="34" charset="-79"/>
            </a:endParaRPr>
          </a:p>
          <a:p>
            <a:pPr>
              <a:buClr>
                <a:schemeClr val="accent6">
                  <a:lumMod val="75000"/>
                </a:schemeClr>
              </a:buClr>
              <a:buFont typeface="Wingdings" panose="05000000000000000000" pitchFamily="2" charset="2"/>
              <a:buChar char="§"/>
            </a:pPr>
            <a:endParaRPr lang="he-IL" sz="3200" b="1" dirty="0">
              <a:solidFill>
                <a:srgbClr val="002060"/>
              </a:solidFill>
              <a:latin typeface="David" panose="020E0502060401010101" pitchFamily="34" charset="-79"/>
              <a:cs typeface="David" panose="020E0502060401010101" pitchFamily="34" charset="-79"/>
            </a:endParaRPr>
          </a:p>
          <a:p>
            <a:pPr>
              <a:buClr>
                <a:schemeClr val="accent6">
                  <a:lumMod val="75000"/>
                </a:schemeClr>
              </a:buClr>
              <a:buFont typeface="Wingdings" panose="05000000000000000000" pitchFamily="2" charset="2"/>
              <a:buChar char="§"/>
            </a:pPr>
            <a:endParaRPr lang="he-IL" sz="3200" b="1" dirty="0">
              <a:solidFill>
                <a:srgbClr val="002060"/>
              </a:solidFill>
              <a:latin typeface="David" panose="020E0502060401010101" pitchFamily="34" charset="-79"/>
              <a:cs typeface="David" panose="020E0502060401010101" pitchFamily="34" charset="-79"/>
            </a:endParaRPr>
          </a:p>
          <a:p>
            <a:pPr>
              <a:buClr>
                <a:schemeClr val="accent6">
                  <a:lumMod val="75000"/>
                </a:schemeClr>
              </a:buClr>
              <a:buFont typeface="Wingdings" panose="05000000000000000000" pitchFamily="2" charset="2"/>
              <a:buChar char="§"/>
            </a:pPr>
            <a:endParaRPr lang="he-IL" sz="3200" b="1" dirty="0">
              <a:solidFill>
                <a:srgbClr val="002060"/>
              </a:solidFill>
              <a:latin typeface="David" panose="020E0502060401010101" pitchFamily="34" charset="-79"/>
              <a:cs typeface="David" panose="020E0502060401010101" pitchFamily="34" charset="-79"/>
            </a:endParaRPr>
          </a:p>
          <a:p>
            <a:pPr>
              <a:buClr>
                <a:schemeClr val="accent6">
                  <a:lumMod val="75000"/>
                </a:schemeClr>
              </a:buClr>
              <a:buFont typeface="Wingdings" panose="05000000000000000000" pitchFamily="2" charset="2"/>
              <a:buChar char="§"/>
            </a:pPr>
            <a:endParaRPr lang="he-IL" sz="3200" dirty="0">
              <a:solidFill>
                <a:srgbClr val="002060"/>
              </a:solidFill>
              <a:latin typeface="David" panose="020E0502060401010101" pitchFamily="34" charset="-79"/>
              <a:cs typeface="David" panose="020E0502060401010101" pitchFamily="34" charset="-79"/>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92" y="5978494"/>
            <a:ext cx="1988016" cy="879506"/>
          </a:xfrm>
          <a:prstGeom prst="rect">
            <a:avLst/>
          </a:prstGeom>
        </p:spPr>
      </p:pic>
    </p:spTree>
    <p:extLst>
      <p:ext uri="{BB962C8B-B14F-4D97-AF65-F5344CB8AC3E}">
        <p14:creationId xmlns:p14="http://schemas.microsoft.com/office/powerpoint/2010/main" val="302647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5562" y="230819"/>
            <a:ext cx="5793556" cy="1669002"/>
          </a:xfrm>
        </p:spPr>
        <p:txBody>
          <a:bodyPr>
            <a:normAutofit fontScale="90000"/>
          </a:bodyPr>
          <a:lstStyle/>
          <a:p>
            <a:pPr algn="ctr"/>
            <a:br>
              <a:rPr lang="he-IL" dirty="0">
                <a:solidFill>
                  <a:srgbClr val="C00000"/>
                </a:solidFill>
              </a:rPr>
            </a:br>
            <a:br>
              <a:rPr lang="he-IL" dirty="0">
                <a:solidFill>
                  <a:srgbClr val="C00000"/>
                </a:solidFill>
              </a:rPr>
            </a:br>
            <a:r>
              <a:rPr lang="he-IL" sz="4900" dirty="0">
                <a:solidFill>
                  <a:schemeClr val="accent6">
                    <a:lumMod val="75000"/>
                  </a:schemeClr>
                </a:solidFill>
                <a:latin typeface="David" panose="020E0502060401010101" pitchFamily="34" charset="-79"/>
                <a:cs typeface="David" panose="020E0502060401010101" pitchFamily="34" charset="-79"/>
              </a:rPr>
              <a:t>פנייה מגדלת היא:</a:t>
            </a:r>
            <a:br>
              <a:rPr lang="he-IL" sz="4900" dirty="0">
                <a:solidFill>
                  <a:schemeClr val="accent6">
                    <a:lumMod val="75000"/>
                  </a:schemeClr>
                </a:solidFill>
                <a:latin typeface="David" panose="020E0502060401010101" pitchFamily="34" charset="-79"/>
                <a:cs typeface="David" panose="020E0502060401010101" pitchFamily="34" charset="-79"/>
              </a:rPr>
            </a:br>
            <a:r>
              <a:rPr lang="he-IL" sz="2200" dirty="0">
                <a:solidFill>
                  <a:schemeClr val="accent6">
                    <a:lumMod val="75000"/>
                  </a:schemeClr>
                </a:solidFill>
                <a:latin typeface="David" panose="020E0502060401010101" pitchFamily="34" charset="-79"/>
                <a:cs typeface="David" panose="020E0502060401010101" pitchFamily="34" charset="-79"/>
              </a:rPr>
              <a:t>קריטריונים ליצירת מסר מגדל</a:t>
            </a:r>
            <a:br>
              <a:rPr lang="he-IL" dirty="0">
                <a:solidFill>
                  <a:srgbClr val="C00000"/>
                </a:solidFill>
              </a:rPr>
            </a:br>
            <a:endParaRPr lang="he-IL" dirty="0">
              <a:solidFill>
                <a:srgbClr val="C00000"/>
              </a:solidFill>
            </a:endParaRPr>
          </a:p>
        </p:txBody>
      </p:sp>
      <p:sp>
        <p:nvSpPr>
          <p:cNvPr id="3" name="מציין מיקום תוכן 2"/>
          <p:cNvSpPr>
            <a:spLocks noGrp="1"/>
          </p:cNvSpPr>
          <p:nvPr>
            <p:ph idx="1"/>
          </p:nvPr>
        </p:nvSpPr>
        <p:spPr>
          <a:xfrm>
            <a:off x="512219" y="2380356"/>
            <a:ext cx="11167561" cy="3487480"/>
          </a:xfrm>
        </p:spPr>
        <p:txBody>
          <a:bodyPr>
            <a:normAutofit/>
          </a:bodyPr>
          <a:lstStyle/>
          <a:p>
            <a:pPr>
              <a:buClr>
                <a:schemeClr val="accent6">
                  <a:lumMod val="75000"/>
                </a:schemeClr>
              </a:buClr>
            </a:pPr>
            <a:r>
              <a:rPr lang="he-IL" sz="4000" b="1" dirty="0">
                <a:solidFill>
                  <a:schemeClr val="accent6">
                    <a:lumMod val="75000"/>
                  </a:schemeClr>
                </a:solidFill>
                <a:latin typeface="David" panose="020E0502060401010101" pitchFamily="34" charset="-79"/>
                <a:cs typeface="David" panose="020E0502060401010101" pitchFamily="34" charset="-79"/>
              </a:rPr>
              <a:t>ערכית: </a:t>
            </a:r>
            <a:r>
              <a:rPr lang="he-IL" dirty="0">
                <a:solidFill>
                  <a:srgbClr val="002060"/>
                </a:solidFill>
                <a:latin typeface="David" panose="020E0502060401010101" pitchFamily="34" charset="-79"/>
                <a:cs typeface="David" panose="020E0502060401010101" pitchFamily="34" charset="-79"/>
              </a:rPr>
              <a:t>מקדמת ערך התפתחותי מיטיב</a:t>
            </a:r>
          </a:p>
          <a:p>
            <a:pPr>
              <a:buClr>
                <a:schemeClr val="accent6">
                  <a:lumMod val="75000"/>
                </a:schemeClr>
              </a:buClr>
            </a:pPr>
            <a:r>
              <a:rPr lang="he-IL" sz="4000" b="1" dirty="0">
                <a:solidFill>
                  <a:schemeClr val="accent6">
                    <a:lumMod val="75000"/>
                  </a:schemeClr>
                </a:solidFill>
                <a:latin typeface="David" panose="020E0502060401010101" pitchFamily="34" charset="-79"/>
                <a:cs typeface="David" panose="020E0502060401010101" pitchFamily="34" charset="-79"/>
              </a:rPr>
              <a:t>בהירה:</a:t>
            </a:r>
            <a:r>
              <a:rPr lang="he-IL" sz="4000" dirty="0">
                <a:solidFill>
                  <a:schemeClr val="accent6">
                    <a:lumMod val="75000"/>
                  </a:schemeClr>
                </a:solidFill>
                <a:latin typeface="David" panose="020E0502060401010101" pitchFamily="34" charset="-79"/>
                <a:cs typeface="David" panose="020E0502060401010101" pitchFamily="34" charset="-79"/>
              </a:rPr>
              <a:t> </a:t>
            </a:r>
            <a:r>
              <a:rPr lang="he-IL" dirty="0">
                <a:solidFill>
                  <a:srgbClr val="002060"/>
                </a:solidFill>
                <a:latin typeface="David" panose="020E0502060401010101" pitchFamily="34" charset="-79"/>
                <a:cs typeface="David" panose="020E0502060401010101" pitchFamily="34" charset="-79"/>
              </a:rPr>
              <a:t>בהירת ערך, צורה, יחס </a:t>
            </a:r>
          </a:p>
          <a:p>
            <a:pPr>
              <a:buClr>
                <a:schemeClr val="accent6">
                  <a:lumMod val="75000"/>
                </a:schemeClr>
              </a:buClr>
            </a:pPr>
            <a:r>
              <a:rPr lang="he-IL" sz="4000" b="1" dirty="0">
                <a:solidFill>
                  <a:schemeClr val="accent6">
                    <a:lumMod val="75000"/>
                  </a:schemeClr>
                </a:solidFill>
                <a:latin typeface="David" panose="020E0502060401010101" pitchFamily="34" charset="-79"/>
                <a:cs typeface="David" panose="020E0502060401010101" pitchFamily="34" charset="-79"/>
              </a:rPr>
              <a:t>מכבדת:</a:t>
            </a:r>
            <a:r>
              <a:rPr lang="he-IL" sz="4000" dirty="0">
                <a:solidFill>
                  <a:schemeClr val="accent6">
                    <a:lumMod val="75000"/>
                  </a:schemeClr>
                </a:solidFill>
                <a:latin typeface="David" panose="020E0502060401010101" pitchFamily="34" charset="-79"/>
                <a:cs typeface="David" panose="020E0502060401010101" pitchFamily="34" charset="-79"/>
              </a:rPr>
              <a:t> </a:t>
            </a:r>
            <a:r>
              <a:rPr lang="he-IL" dirty="0">
                <a:solidFill>
                  <a:srgbClr val="002060"/>
                </a:solidFill>
                <a:latin typeface="David" panose="020E0502060401010101" pitchFamily="34" charset="-79"/>
                <a:cs typeface="David" panose="020E0502060401010101" pitchFamily="34" charset="-79"/>
              </a:rPr>
              <a:t>לא תוקפת, לא שופטת ולא מוחקת – לא את הילד ולא את ההורה</a:t>
            </a:r>
          </a:p>
          <a:p>
            <a:pPr>
              <a:buClr>
                <a:schemeClr val="accent6">
                  <a:lumMod val="75000"/>
                </a:schemeClr>
              </a:buClr>
            </a:pPr>
            <a:r>
              <a:rPr lang="he-IL" sz="4000" b="1" dirty="0">
                <a:solidFill>
                  <a:schemeClr val="accent6">
                    <a:lumMod val="75000"/>
                  </a:schemeClr>
                </a:solidFill>
                <a:latin typeface="David" panose="020E0502060401010101" pitchFamily="34" charset="-79"/>
                <a:cs typeface="David" panose="020E0502060401010101" pitchFamily="34" charset="-79"/>
              </a:rPr>
              <a:t>עצמית:</a:t>
            </a:r>
            <a:r>
              <a:rPr lang="he-IL" sz="4000" dirty="0">
                <a:solidFill>
                  <a:schemeClr val="accent6">
                    <a:lumMod val="75000"/>
                  </a:schemeClr>
                </a:solidFill>
                <a:latin typeface="David" panose="020E0502060401010101" pitchFamily="34" charset="-79"/>
                <a:cs typeface="David" panose="020E0502060401010101" pitchFamily="34" charset="-79"/>
              </a:rPr>
              <a:t> </a:t>
            </a:r>
            <a:r>
              <a:rPr lang="he-IL" dirty="0">
                <a:solidFill>
                  <a:srgbClr val="002060"/>
                </a:solidFill>
                <a:latin typeface="David" panose="020E0502060401010101" pitchFamily="34" charset="-79"/>
                <a:cs typeface="David" panose="020E0502060401010101" pitchFamily="34" charset="-79"/>
              </a:rPr>
              <a:t>מגדירה את העצמי ולא את האחר. סובייקטיבית.</a:t>
            </a:r>
          </a:p>
          <a:p>
            <a:pPr>
              <a:buClr>
                <a:schemeClr val="accent6">
                  <a:lumMod val="75000"/>
                </a:schemeClr>
              </a:buClr>
            </a:pPr>
            <a:r>
              <a:rPr lang="he-IL" sz="4000" b="1" dirty="0">
                <a:solidFill>
                  <a:schemeClr val="accent6">
                    <a:lumMod val="75000"/>
                  </a:schemeClr>
                </a:solidFill>
                <a:latin typeface="David" panose="020E0502060401010101" pitchFamily="34" charset="-79"/>
                <a:cs typeface="David" panose="020E0502060401010101" pitchFamily="34" charset="-79"/>
              </a:rPr>
              <a:t>פרואקטיבית</a:t>
            </a:r>
            <a:r>
              <a:rPr lang="he-IL" sz="4000" dirty="0">
                <a:solidFill>
                  <a:schemeClr val="accent6">
                    <a:lumMod val="75000"/>
                  </a:schemeClr>
                </a:solidFill>
                <a:latin typeface="David" panose="020E0502060401010101" pitchFamily="34" charset="-79"/>
                <a:cs typeface="David" panose="020E0502060401010101" pitchFamily="34" charset="-79"/>
              </a:rPr>
              <a:t> </a:t>
            </a:r>
            <a:r>
              <a:rPr lang="he-IL" sz="4000" b="1" dirty="0">
                <a:solidFill>
                  <a:schemeClr val="accent6">
                    <a:lumMod val="75000"/>
                  </a:schemeClr>
                </a:solidFill>
                <a:latin typeface="David" panose="020E0502060401010101" pitchFamily="34" charset="-79"/>
                <a:cs typeface="David" panose="020E0502060401010101" pitchFamily="34" charset="-79"/>
              </a:rPr>
              <a:t>ולא ראקטיבית:</a:t>
            </a:r>
            <a:r>
              <a:rPr lang="he-IL" sz="4000" dirty="0">
                <a:solidFill>
                  <a:schemeClr val="accent6">
                    <a:lumMod val="75000"/>
                  </a:schemeClr>
                </a:solidFill>
                <a:latin typeface="David" panose="020E0502060401010101" pitchFamily="34" charset="-79"/>
                <a:cs typeface="David" panose="020E0502060401010101" pitchFamily="34" charset="-79"/>
              </a:rPr>
              <a:t> </a:t>
            </a:r>
            <a:r>
              <a:rPr lang="he-IL" dirty="0">
                <a:solidFill>
                  <a:srgbClr val="002060"/>
                </a:solidFill>
                <a:latin typeface="David" panose="020E0502060401010101" pitchFamily="34" charset="-79"/>
                <a:cs typeface="David" panose="020E0502060401010101" pitchFamily="34" charset="-79"/>
              </a:rPr>
              <a:t>מכוונת לעתיד ולא תגובתית ("על קר")</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pic>
        <p:nvPicPr>
          <p:cNvPr id="5" name="Picture 4" descr="תוצאת תמונה עבור חירות שוויון אחווה">
            <a:extLst>
              <a:ext uri="{FF2B5EF4-FFF2-40B4-BE49-F238E27FC236}">
                <a16:creationId xmlns:a16="http://schemas.microsoft.com/office/drawing/2014/main" id="{E94E2F38-B58B-47AB-968C-847E65E1D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75" y="458445"/>
            <a:ext cx="3651831" cy="227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02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72AFE3B3-2FD8-4E35-9C60-51738B47F907}"/>
              </a:ext>
            </a:extLst>
          </p:cNvPr>
          <p:cNvSpPr>
            <a:spLocks noGrp="1"/>
          </p:cNvSpPr>
          <p:nvPr>
            <p:ph idx="1"/>
          </p:nvPr>
        </p:nvSpPr>
        <p:spPr>
          <a:xfrm>
            <a:off x="1443156" y="1092637"/>
            <a:ext cx="5210628" cy="4525963"/>
          </a:xfrm>
        </p:spPr>
        <p:txBody>
          <a:bodyPr/>
          <a:lstStyle/>
          <a:p>
            <a:pPr marL="0" indent="0" algn="ctr">
              <a:buNone/>
            </a:pPr>
            <a:r>
              <a:rPr lang="he-IL" dirty="0">
                <a:solidFill>
                  <a:schemeClr val="accent2"/>
                </a:solidFill>
                <a:latin typeface="David" panose="020E0502060401010101" pitchFamily="34" charset="-79"/>
                <a:cs typeface="David" panose="020E0502060401010101" pitchFamily="34" charset="-79"/>
              </a:rPr>
              <a:t>תרגיל – זיהוי מאפייני השפה המגדלת</a:t>
            </a:r>
          </a:p>
          <a:p>
            <a:pPr marL="0" indent="0" algn="ctr">
              <a:buNone/>
            </a:pPr>
            <a:r>
              <a:rPr lang="he-IL" sz="5400" dirty="0">
                <a:solidFill>
                  <a:schemeClr val="accent1">
                    <a:lumMod val="50000"/>
                  </a:schemeClr>
                </a:solidFill>
                <a:latin typeface="David" panose="020E0502060401010101" pitchFamily="34" charset="-79"/>
                <a:cs typeface="David" panose="020E0502060401010101" pitchFamily="34" charset="-79"/>
              </a:rPr>
              <a:t>"היה היה ילד"</a:t>
            </a:r>
          </a:p>
          <a:p>
            <a:pPr marL="0" indent="0" algn="ctr">
              <a:buNone/>
            </a:pPr>
            <a:r>
              <a:rPr lang="he-IL" sz="1800" b="0" i="0" dirty="0">
                <a:solidFill>
                  <a:srgbClr val="4D5156"/>
                </a:solidFill>
                <a:effectLst/>
                <a:latin typeface="arial" panose="020B0604020202020204" pitchFamily="34" charset="0"/>
              </a:rPr>
              <a:t>סרט תיעודי ישראלי קצר משנת 2019 שהופק, צולם ובוים על ידי אורי לוי</a:t>
            </a:r>
            <a:endParaRPr lang="he-IL" sz="1800" dirty="0">
              <a:solidFill>
                <a:schemeClr val="accent1">
                  <a:lumMod val="50000"/>
                </a:schemeClr>
              </a:solidFill>
              <a:latin typeface="David" panose="020E0502060401010101" pitchFamily="34" charset="-79"/>
              <a:cs typeface="David" panose="020E0502060401010101" pitchFamily="34" charset="-79"/>
            </a:endParaRPr>
          </a:p>
          <a:p>
            <a:pPr marL="0" indent="0" algn="ctr">
              <a:buNone/>
            </a:pPr>
            <a:endParaRPr lang="he-IL" sz="5400" dirty="0">
              <a:solidFill>
                <a:schemeClr val="accent1">
                  <a:lumMod val="50000"/>
                </a:schemeClr>
              </a:solidFill>
              <a:latin typeface="David" panose="020E0502060401010101" pitchFamily="34" charset="-79"/>
              <a:cs typeface="David" panose="020E0502060401010101" pitchFamily="34" charset="-79"/>
            </a:endParaRPr>
          </a:p>
          <a:p>
            <a:pPr marL="0" indent="0" algn="ctr">
              <a:buNone/>
            </a:pPr>
            <a:r>
              <a:rPr lang="he-IL" sz="2400" dirty="0">
                <a:solidFill>
                  <a:schemeClr val="accent1">
                    <a:lumMod val="50000"/>
                  </a:schemeClr>
                </a:solidFill>
                <a:latin typeface="David" panose="020E0502060401010101" pitchFamily="34" charset="-79"/>
                <a:cs typeface="David" panose="020E0502060401010101" pitchFamily="34" charset="-79"/>
              </a:rPr>
              <a:t>(2:00 דקות)</a:t>
            </a:r>
          </a:p>
          <a:p>
            <a:pPr marL="0" indent="0" algn="ctr">
              <a:buNone/>
            </a:pPr>
            <a:r>
              <a:rPr lang="en-US" dirty="0">
                <a:hlinkClick r:id="rId2"/>
              </a:rPr>
              <a:t>https://www.youtube.com/watch?v=v46cuUN62lM</a:t>
            </a:r>
            <a:endParaRPr lang="he-IL" dirty="0"/>
          </a:p>
          <a:p>
            <a:pPr marL="0" indent="0" algn="ctr">
              <a:buNone/>
            </a:pPr>
            <a:endParaRPr lang="he-IL"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pic>
        <p:nvPicPr>
          <p:cNvPr id="2" name="תמונה 1">
            <a:extLst>
              <a:ext uri="{FF2B5EF4-FFF2-40B4-BE49-F238E27FC236}">
                <a16:creationId xmlns:a16="http://schemas.microsoft.com/office/drawing/2014/main" id="{99686AD5-19EF-4588-B927-6D09C089FA35}"/>
              </a:ext>
            </a:extLst>
          </p:cNvPr>
          <p:cNvPicPr>
            <a:picLocks noChangeAspect="1"/>
          </p:cNvPicPr>
          <p:nvPr/>
        </p:nvPicPr>
        <p:blipFill>
          <a:blip r:embed="rId4"/>
          <a:stretch>
            <a:fillRect/>
          </a:stretch>
        </p:blipFill>
        <p:spPr>
          <a:xfrm>
            <a:off x="7845874" y="1092637"/>
            <a:ext cx="3305311" cy="4625774"/>
          </a:xfrm>
          <a:prstGeom prst="rect">
            <a:avLst/>
          </a:prstGeom>
        </p:spPr>
      </p:pic>
    </p:spTree>
    <p:extLst>
      <p:ext uri="{BB962C8B-B14F-4D97-AF65-F5344CB8AC3E}">
        <p14:creationId xmlns:p14="http://schemas.microsoft.com/office/powerpoint/2010/main" val="100721176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1356</Words>
  <Application>Microsoft Office PowerPoint</Application>
  <PresentationFormat>מסך רחב</PresentationFormat>
  <Paragraphs>224</Paragraphs>
  <Slides>29</Slides>
  <Notes>10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29</vt:i4>
      </vt:variant>
    </vt:vector>
  </HeadingPairs>
  <TitlesOfParts>
    <vt:vector size="38" baseType="lpstr">
      <vt:lpstr>arial</vt:lpstr>
      <vt:lpstr>arial</vt:lpstr>
      <vt:lpstr>Calibri</vt:lpstr>
      <vt:lpstr>Calibri Light</vt:lpstr>
      <vt:lpstr>David</vt:lpstr>
      <vt:lpstr>Noto Sans Symbols</vt:lpstr>
      <vt:lpstr>Times New Roman</vt:lpstr>
      <vt:lpstr>Wingdings</vt:lpstr>
      <vt:lpstr>ערכת נושא Office</vt:lpstr>
      <vt:lpstr>מצגת של PowerPoint‏</vt:lpstr>
      <vt:lpstr>נושא המפגש :</vt:lpstr>
      <vt:lpstr>מתקיעות להתפתחות</vt:lpstr>
      <vt:lpstr>התערבות "אייכית" מניעתית חיסונית או מחלצת מתקיעות להתפתחות</vt:lpstr>
      <vt:lpstr>הורה מכוון במצב של פער, דפוס חוזר ותקיעות...</vt:lpstr>
      <vt:lpstr>מצגת של PowerPoint‏</vt:lpstr>
      <vt:lpstr>מצגת של PowerPoint‏</vt:lpstr>
      <vt:lpstr>  פנייה מגדלת היא: קריטריונים ליצירת מסר מגדל </vt:lpstr>
      <vt:lpstr>מצגת של PowerPoint‏</vt:lpstr>
      <vt:lpstr>מצגת של PowerPoint‏</vt:lpstr>
      <vt:lpstr>מצגת של PowerPoint‏</vt:lpstr>
      <vt:lpstr>  פנייה מגדלת היא: קריטריונים ליצירת מסר מגדל  </vt:lpstr>
      <vt:lpstr> בהירות יחס </vt:lpstr>
      <vt:lpstr>מצגת של PowerPoint‏</vt:lpstr>
      <vt:lpstr>מצגת של PowerPoint‏</vt:lpstr>
      <vt:lpstr>מצגת של PowerPoint‏</vt:lpstr>
      <vt:lpstr>עמדות היחס  השונות </vt:lpstr>
      <vt:lpstr>מצגת של PowerPoint‏</vt:lpstr>
      <vt:lpstr>מצגת של PowerPoint‏</vt:lpstr>
      <vt:lpstr>מצגת של PowerPoint‏</vt:lpstr>
      <vt:lpstr>    </vt:lpstr>
      <vt:lpstr>מצגת של PowerPoint‏</vt:lpstr>
      <vt:lpstr>מצגת של PowerPoint‏</vt:lpstr>
      <vt:lpstr>מצגת של PowerPoint‏</vt:lpstr>
      <vt:lpstr>מצגת של PowerPoint‏</vt:lpstr>
      <vt:lpstr>שותפות  ? התחשבות ? אכן ??  </vt:lpstr>
      <vt:lpstr>מצגת של PowerPoint‏</vt:lpstr>
      <vt:lpstr>מצגת של PowerPoint‏</vt:lpstr>
      <vt:lpstr>תודה רבה  על ההקשבה!!!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לילך</dc:creator>
  <cp:lastModifiedBy>דורית בן יוסף</cp:lastModifiedBy>
  <cp:revision>62</cp:revision>
  <dcterms:created xsi:type="dcterms:W3CDTF">2020-10-24T06:15:37Z</dcterms:created>
  <dcterms:modified xsi:type="dcterms:W3CDTF">2020-10-28T14:27:03Z</dcterms:modified>
</cp:coreProperties>
</file>