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27"/>
  </p:notesMasterIdLst>
  <p:sldIdLst>
    <p:sldId id="257" r:id="rId3"/>
    <p:sldId id="258" r:id="rId4"/>
    <p:sldId id="259" r:id="rId5"/>
    <p:sldId id="282" r:id="rId6"/>
    <p:sldId id="284" r:id="rId7"/>
    <p:sldId id="263" r:id="rId8"/>
    <p:sldId id="261" r:id="rId9"/>
    <p:sldId id="260" r:id="rId10"/>
    <p:sldId id="262" r:id="rId11"/>
    <p:sldId id="264" r:id="rId12"/>
    <p:sldId id="265" r:id="rId13"/>
    <p:sldId id="266" r:id="rId14"/>
    <p:sldId id="267" r:id="rId15"/>
    <p:sldId id="268" r:id="rId16"/>
    <p:sldId id="270" r:id="rId17"/>
    <p:sldId id="271" r:id="rId18"/>
    <p:sldId id="273" r:id="rId19"/>
    <p:sldId id="274" r:id="rId20"/>
    <p:sldId id="275" r:id="rId21"/>
    <p:sldId id="276" r:id="rId22"/>
    <p:sldId id="277" r:id="rId23"/>
    <p:sldId id="278" r:id="rId24"/>
    <p:sldId id="280" r:id="rId25"/>
    <p:sldId id="281"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610487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df47ace93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df47ace93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x-none" dirty="0"/>
              <a:t>היכרות: מי הלומדים, איך הגיעו לקורס?</a:t>
            </a:r>
            <a:endParaRPr dirty="0"/>
          </a:p>
          <a:p>
            <a:pPr marL="0" lvl="0" indent="0" algn="r" rtl="1">
              <a:spcBef>
                <a:spcPts val="0"/>
              </a:spcBef>
              <a:spcAft>
                <a:spcPts val="0"/>
              </a:spcAft>
              <a:buNone/>
            </a:pPr>
            <a:endParaRPr dirty="0"/>
          </a:p>
        </p:txBody>
      </p:sp>
      <p:sp>
        <p:nvSpPr>
          <p:cNvPr id="143" name="Google Shape;143;g9df47ace93_0_195: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1</a:t>
            </a:fld>
            <a:endParaRPr/>
          </a:p>
        </p:txBody>
      </p:sp>
    </p:spTree>
    <p:extLst>
      <p:ext uri="{BB962C8B-B14F-4D97-AF65-F5344CB8AC3E}">
        <p14:creationId xmlns:p14="http://schemas.microsoft.com/office/powerpoint/2010/main" val="1271796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9df47ace93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9df47ace93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9df47ace93_0_2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12</a:t>
            </a:fld>
            <a:endParaRPr/>
          </a:p>
        </p:txBody>
      </p:sp>
    </p:spTree>
    <p:extLst>
      <p:ext uri="{BB962C8B-B14F-4D97-AF65-F5344CB8AC3E}">
        <p14:creationId xmlns:p14="http://schemas.microsoft.com/office/powerpoint/2010/main" val="2879395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9df47ace93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9df47ace93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9df47ace93_0_251: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13</a:t>
            </a:fld>
            <a:endParaRPr/>
          </a:p>
        </p:txBody>
      </p:sp>
    </p:spTree>
    <p:extLst>
      <p:ext uri="{BB962C8B-B14F-4D97-AF65-F5344CB8AC3E}">
        <p14:creationId xmlns:p14="http://schemas.microsoft.com/office/powerpoint/2010/main" val="2340176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9df47ace93_0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9df47ace93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9df47ace93_0_2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14</a:t>
            </a:fld>
            <a:endParaRPr/>
          </a:p>
        </p:txBody>
      </p:sp>
    </p:spTree>
    <p:extLst>
      <p:ext uri="{BB962C8B-B14F-4D97-AF65-F5344CB8AC3E}">
        <p14:creationId xmlns:p14="http://schemas.microsoft.com/office/powerpoint/2010/main" val="2928059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9df47ace93_0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9df47ace93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x-none"/>
              <a:t>לאסוף מהלומדים את הדימויים שלהם להורות ולהשוות לדימוי המגדלור. בשקף מופיעים דימויים שנתנו הלומדים תוך כדי השיעור</a:t>
            </a:r>
            <a:endParaRPr/>
          </a:p>
        </p:txBody>
      </p:sp>
      <p:sp>
        <p:nvSpPr>
          <p:cNvPr id="230" name="Google Shape;230;g9df47ace93_0_269: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15</a:t>
            </a:fld>
            <a:endParaRPr/>
          </a:p>
        </p:txBody>
      </p:sp>
    </p:spTree>
    <p:extLst>
      <p:ext uri="{BB962C8B-B14F-4D97-AF65-F5344CB8AC3E}">
        <p14:creationId xmlns:p14="http://schemas.microsoft.com/office/powerpoint/2010/main" val="3132892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9df47ace93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9df47ace93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g9df47ace93_0_275: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fld id="{00000000-1234-1234-1234-123412341234}" type="slidenum">
              <a:rPr lang="x-none"/>
              <a:t>16</a:t>
            </a:fld>
            <a:endParaRPr/>
          </a:p>
        </p:txBody>
      </p:sp>
    </p:spTree>
    <p:extLst>
      <p:ext uri="{BB962C8B-B14F-4D97-AF65-F5344CB8AC3E}">
        <p14:creationId xmlns:p14="http://schemas.microsoft.com/office/powerpoint/2010/main" val="3503618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9df47ace93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49" name="Google Shape;249;g9df47ace93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0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9df47ace93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g9df47ace93_1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g9df47ace93_1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1">
              <a:spcBef>
                <a:spcPts val="0"/>
              </a:spcBef>
              <a:spcAft>
                <a:spcPts val="0"/>
              </a:spcAft>
              <a:buNone/>
            </a:pPr>
            <a:fld id="{00000000-1234-1234-1234-123412341234}" type="slidenum">
              <a:rPr lang="x-none"/>
              <a:t>18</a:t>
            </a:fld>
            <a:endParaRPr/>
          </a:p>
        </p:txBody>
      </p:sp>
    </p:spTree>
    <p:extLst>
      <p:ext uri="{BB962C8B-B14F-4D97-AF65-F5344CB8AC3E}">
        <p14:creationId xmlns:p14="http://schemas.microsoft.com/office/powerpoint/2010/main" val="3890867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9df47ace93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g9df47ace93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375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9df47ace93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9df47ace93_1_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g9df47ace93_1_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1">
              <a:spcBef>
                <a:spcPts val="0"/>
              </a:spcBef>
              <a:spcAft>
                <a:spcPts val="0"/>
              </a:spcAft>
              <a:buNone/>
            </a:pPr>
            <a:fld id="{00000000-1234-1234-1234-123412341234}" type="slidenum">
              <a:rPr lang="x-none"/>
              <a:t>20</a:t>
            </a:fld>
            <a:endParaRPr/>
          </a:p>
        </p:txBody>
      </p:sp>
    </p:spTree>
    <p:extLst>
      <p:ext uri="{BB962C8B-B14F-4D97-AF65-F5344CB8AC3E}">
        <p14:creationId xmlns:p14="http://schemas.microsoft.com/office/powerpoint/2010/main" val="2959751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a8cfd4f88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a8cfd4f88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5906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9df47ace93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9df47ace93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9df47ace93_0_200: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2</a:t>
            </a:fld>
            <a:endParaRPr/>
          </a:p>
        </p:txBody>
      </p:sp>
    </p:spTree>
    <p:extLst>
      <p:ext uri="{BB962C8B-B14F-4D97-AF65-F5344CB8AC3E}">
        <p14:creationId xmlns:p14="http://schemas.microsoft.com/office/powerpoint/2010/main" val="2485644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9df47ace93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g9df47ace93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0354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g9dc3fe5f57_0_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e-IL" sz="1400" b="1" dirty="0"/>
              <a:t>הפעלה של יכולות </a:t>
            </a:r>
            <a:r>
              <a:rPr lang="he-IL" sz="1400" b="1" dirty="0" err="1"/>
              <a:t>מסויימתו</a:t>
            </a:r>
            <a:r>
              <a:rPr lang="he-IL" sz="1400" b="1" dirty="0"/>
              <a:t> של הילד החיוניות להתפתחותו התקינה</a:t>
            </a:r>
            <a:endParaRPr sz="1400" b="1" dirty="0"/>
          </a:p>
        </p:txBody>
      </p:sp>
      <p:sp>
        <p:nvSpPr>
          <p:cNvPr id="583" name="Google Shape;583;g9dc3fe5f57_0_9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835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9dc3fe5f57_0_9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9" name="Google Shape;589;g9dc3fe5f57_0_90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0" name="Google Shape;590;g9dc3fe5f57_0_90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algn="r" rtl="1"/>
            <a:fld id="{00000000-1234-1234-1234-123412341234}" type="slidenum">
              <a:rPr lang="x-none"/>
              <a:pPr algn="r" rtl="1"/>
              <a:t>24</a:t>
            </a:fld>
            <a:endParaRPr/>
          </a:p>
        </p:txBody>
      </p:sp>
    </p:spTree>
    <p:extLst>
      <p:ext uri="{BB962C8B-B14F-4D97-AF65-F5344CB8AC3E}">
        <p14:creationId xmlns:p14="http://schemas.microsoft.com/office/powerpoint/2010/main" val="3569998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df47ace93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x-none"/>
              <a:t>לתאר את התפתחות השיטה</a:t>
            </a:r>
            <a:endParaRPr/>
          </a:p>
          <a:p>
            <a:pPr marL="0" lvl="0" indent="0" algn="r" rtl="1">
              <a:spcBef>
                <a:spcPts val="0"/>
              </a:spcBef>
              <a:spcAft>
                <a:spcPts val="0"/>
              </a:spcAft>
              <a:buNone/>
            </a:pPr>
            <a:endParaRPr/>
          </a:p>
        </p:txBody>
      </p:sp>
      <p:sp>
        <p:nvSpPr>
          <p:cNvPr id="154" name="Google Shape;154;g9df47ace9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0892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9df47ace93_0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9df47ace93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spcBef>
                <a:spcPts val="360"/>
              </a:spcBef>
              <a:spcAft>
                <a:spcPts val="0"/>
              </a:spcAft>
              <a:buClr>
                <a:schemeClr val="dk1"/>
              </a:buClr>
              <a:buSzPts val="1100"/>
              <a:buFont typeface="Arial"/>
              <a:buNone/>
            </a:pPr>
            <a:r>
              <a:rPr lang="x-none" sz="1300"/>
              <a:t> אייכה הוא כלי לנהל תקשורת גם במקומות שהתקשורת הרגילה לא עובדת. </a:t>
            </a:r>
            <a:endParaRPr sz="1300"/>
          </a:p>
          <a:p>
            <a:pPr marL="0" lvl="0" indent="0" algn="r" rtl="1">
              <a:spcBef>
                <a:spcPts val="360"/>
              </a:spcBef>
              <a:spcAft>
                <a:spcPts val="0"/>
              </a:spcAft>
              <a:buClr>
                <a:schemeClr val="dk1"/>
              </a:buClr>
              <a:buSzPts val="1100"/>
              <a:buFont typeface="Arial"/>
              <a:buNone/>
            </a:pPr>
            <a:r>
              <a:rPr lang="x-none" sz="1300"/>
              <a:t>4)ולכן יכולה לשמש אתכם במגעים עם הילדים או הנערים שאתם מטפלים בהם, במגעים עם המורים או עם חברי צוות אחרים וכמובן שבמגעים עם בני המשפחה שלכם</a:t>
            </a:r>
            <a:r>
              <a:rPr lang="x-none" sz="1800"/>
              <a:t>.</a:t>
            </a:r>
            <a:endParaRPr sz="1800"/>
          </a:p>
          <a:p>
            <a:pPr marL="0" lvl="0" indent="0" algn="l" rtl="0">
              <a:spcBef>
                <a:spcPts val="0"/>
              </a:spcBef>
              <a:spcAft>
                <a:spcPts val="0"/>
              </a:spcAft>
              <a:buNone/>
            </a:pPr>
            <a:endParaRPr/>
          </a:p>
        </p:txBody>
      </p:sp>
      <p:sp>
        <p:nvSpPr>
          <p:cNvPr id="181" name="Google Shape;181;g9df47ace93_0_2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6</a:t>
            </a:fld>
            <a:endParaRPr/>
          </a:p>
        </p:txBody>
      </p:sp>
    </p:spTree>
    <p:extLst>
      <p:ext uri="{BB962C8B-B14F-4D97-AF65-F5344CB8AC3E}">
        <p14:creationId xmlns:p14="http://schemas.microsoft.com/office/powerpoint/2010/main" val="37261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9df47ace93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9df47ace93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g9df47ace93_0_2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7</a:t>
            </a:fld>
            <a:endParaRPr/>
          </a:p>
        </p:txBody>
      </p:sp>
    </p:spTree>
    <p:extLst>
      <p:ext uri="{BB962C8B-B14F-4D97-AF65-F5344CB8AC3E}">
        <p14:creationId xmlns:p14="http://schemas.microsoft.com/office/powerpoint/2010/main" val="53968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9df47ace93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9df47ace93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None/>
            </a:pPr>
            <a:r>
              <a:rPr lang="x-none" sz="1400">
                <a:latin typeface="Times New Roman"/>
                <a:ea typeface="Times New Roman"/>
                <a:cs typeface="Times New Roman"/>
                <a:sym typeface="Times New Roman"/>
              </a:rPr>
              <a:t>1</a:t>
            </a:r>
            <a:r>
              <a:rPr lang="x-none" sz="1000">
                <a:latin typeface="Times New Roman"/>
                <a:ea typeface="Times New Roman"/>
                <a:cs typeface="Times New Roman"/>
                <a:sym typeface="Times New Roman"/>
              </a:rPr>
              <a:t>. פער כזה אנחנו מוצאים לא פעם בין הורים וילדים אבל לא רק, הכלים האלה יעילים להתנהלות גם בקשר בין בני זוג, בין חברים, ובעבודה. </a:t>
            </a:r>
            <a:endParaRPr sz="1000">
              <a:latin typeface="Times New Roman"/>
              <a:ea typeface="Times New Roman"/>
              <a:cs typeface="Times New Roman"/>
              <a:sym typeface="Times New Roman"/>
            </a:endParaRPr>
          </a:p>
          <a:p>
            <a:pPr marL="0" lvl="0" indent="0" algn="r" rtl="1">
              <a:lnSpc>
                <a:spcPct val="150000"/>
              </a:lnSpc>
              <a:spcBef>
                <a:spcPts val="800"/>
              </a:spcBef>
              <a:spcAft>
                <a:spcPts val="0"/>
              </a:spcAft>
              <a:buClr>
                <a:schemeClr val="dk1"/>
              </a:buClr>
              <a:buSzPts val="1100"/>
              <a:buFont typeface="Arial"/>
              <a:buNone/>
            </a:pPr>
            <a:r>
              <a:rPr lang="x-none" sz="1000">
                <a:latin typeface="Times New Roman"/>
                <a:ea typeface="Times New Roman"/>
                <a:cs typeface="Times New Roman"/>
                <a:sym typeface="Times New Roman"/>
              </a:rPr>
              <a:t>השפה המגדלת היא בעצם תורת תקשורת. מהניסיון שלנו אנחנו יודעים שהשימוש בה מאפשר ניהול פערים וקונפליקטים בקשר באופן לא כוחני, וביחסים בין הורים וילדים הוא מעודד גדילה והתפתחות אצל הפרטנרים שלנו לקשר. במהלך ההשתלמות נתוודע לצורת החשיבה הייחודית לאייכה וכן לכילים הפרקטיים של השיטה</a:t>
            </a:r>
            <a:r>
              <a:rPr lang="x-none" sz="1400">
                <a:latin typeface="Times New Roman"/>
                <a:ea typeface="Times New Roman"/>
                <a:cs typeface="Times New Roman"/>
                <a:sym typeface="Times New Roman"/>
              </a:rPr>
              <a:t>.</a:t>
            </a:r>
            <a:endParaRPr sz="1400">
              <a:latin typeface="Times New Roman"/>
              <a:ea typeface="Times New Roman"/>
              <a:cs typeface="Times New Roman"/>
              <a:sym typeface="Times New Roman"/>
            </a:endParaRPr>
          </a:p>
          <a:p>
            <a:pPr marL="0" lvl="0" indent="0" algn="l" rtl="0">
              <a:spcBef>
                <a:spcPts val="800"/>
              </a:spcBef>
              <a:spcAft>
                <a:spcPts val="0"/>
              </a:spcAft>
              <a:buNone/>
            </a:pPr>
            <a:endParaRPr/>
          </a:p>
        </p:txBody>
      </p:sp>
      <p:sp>
        <p:nvSpPr>
          <p:cNvPr id="160" name="Google Shape;160;g9df47ace93_0_209: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8</a:t>
            </a:fld>
            <a:endParaRPr/>
          </a:p>
        </p:txBody>
      </p:sp>
    </p:spTree>
    <p:extLst>
      <p:ext uri="{BB962C8B-B14F-4D97-AF65-F5344CB8AC3E}">
        <p14:creationId xmlns:p14="http://schemas.microsoft.com/office/powerpoint/2010/main" val="3650749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9df47ace93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9df47ace93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9df47ace93_0_2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9</a:t>
            </a:fld>
            <a:endParaRPr/>
          </a:p>
        </p:txBody>
      </p:sp>
    </p:spTree>
    <p:extLst>
      <p:ext uri="{BB962C8B-B14F-4D97-AF65-F5344CB8AC3E}">
        <p14:creationId xmlns:p14="http://schemas.microsoft.com/office/powerpoint/2010/main" val="3284419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9df47ace93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g9df47ace93_0_2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9df47ace93_0_2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1">
              <a:spcBef>
                <a:spcPts val="0"/>
              </a:spcBef>
              <a:spcAft>
                <a:spcPts val="0"/>
              </a:spcAft>
              <a:buNone/>
            </a:pPr>
            <a:fld id="{00000000-1234-1234-1234-123412341234}" type="slidenum">
              <a:rPr lang="x-none"/>
              <a:t>10</a:t>
            </a:fld>
            <a:endParaRPr/>
          </a:p>
        </p:txBody>
      </p:sp>
    </p:spTree>
    <p:extLst>
      <p:ext uri="{BB962C8B-B14F-4D97-AF65-F5344CB8AC3E}">
        <p14:creationId xmlns:p14="http://schemas.microsoft.com/office/powerpoint/2010/main" val="24112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9df47ace93_0_2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9df47ace93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9df47ace93_0_239: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r" rtl="1">
              <a:spcBef>
                <a:spcPts val="0"/>
              </a:spcBef>
              <a:spcAft>
                <a:spcPts val="0"/>
              </a:spcAft>
              <a:buClr>
                <a:srgbClr val="000000"/>
              </a:buClr>
              <a:buFont typeface="Arial"/>
              <a:buNone/>
            </a:pPr>
            <a:fld id="{00000000-1234-1234-1234-123412341234}" type="slidenum">
              <a:rPr lang="x-none"/>
              <a:t>11</a:t>
            </a:fld>
            <a:endParaRPr/>
          </a:p>
        </p:txBody>
      </p:sp>
    </p:spTree>
    <p:extLst>
      <p:ext uri="{BB962C8B-B14F-4D97-AF65-F5344CB8AC3E}">
        <p14:creationId xmlns:p14="http://schemas.microsoft.com/office/powerpoint/2010/main" val="20032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כותרת ותוכן"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 name="Google Shape;58;p14"/>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59" name="Google Shape;59;p14"/>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1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1" name="Google Shape;61;p14"/>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כותרת וטקסט אנכי"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17" name="Google Shape;117;p2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18" name="Google Shape;118;p23"/>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כותרת אנכית וטקסט"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463750" y="1371628"/>
            <a:ext cx="4388700" cy="20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1" name="Google Shape;121;p24"/>
          <p:cNvSpPr txBox="1">
            <a:spLocks noGrp="1"/>
          </p:cNvSpPr>
          <p:nvPr>
            <p:ph type="body" idx="1"/>
          </p:nvPr>
        </p:nvSpPr>
        <p:spPr>
          <a:xfrm rot="5400000">
            <a:off x="1272750" y="-609572"/>
            <a:ext cx="4388700" cy="60198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122" name="Google Shape;122;p24"/>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23" name="Google Shape;123;p2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24" name="Google Shape;124;p24"/>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פריסה מותאמת אישית">
  <p:cSld name="AUTOLAYOUT">
    <p:spTree>
      <p:nvGrpSpPr>
        <p:cNvPr id="1" name="Shape 125"/>
        <p:cNvGrpSpPr/>
        <p:nvPr/>
      </p:nvGrpSpPr>
      <p:grpSpPr>
        <a:xfrm>
          <a:off x="0" y="0"/>
          <a:ext cx="0" cy="0"/>
          <a:chOff x="0" y="0"/>
          <a:chExt cx="0" cy="0"/>
        </a:xfrm>
      </p:grpSpPr>
      <p:sp>
        <p:nvSpPr>
          <p:cNvPr id="126" name="Google Shape;126;p25"/>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7" name="Google Shape;127;p25"/>
          <p:cNvCxnSpPr/>
          <p:nvPr/>
        </p:nvCxnSpPr>
        <p:spPr>
          <a:xfrm>
            <a:off x="3027472" y="0"/>
            <a:ext cx="0" cy="5133300"/>
          </a:xfrm>
          <a:prstGeom prst="straightConnector1">
            <a:avLst/>
          </a:prstGeom>
          <a:noFill/>
          <a:ln w="9525" cap="flat" cmpd="sng">
            <a:solidFill>
              <a:srgbClr val="F2F2F2"/>
            </a:solidFill>
            <a:prstDash val="solid"/>
            <a:miter lim="8000"/>
            <a:headEnd type="none" w="sm" len="sm"/>
            <a:tailEnd type="none" w="sm" len="sm"/>
          </a:ln>
          <a:effectLst>
            <a:outerShdw blurRad="50800" dist="38100" algn="l" rotWithShape="0">
              <a:srgbClr val="000000">
                <a:alpha val="40000"/>
              </a:srgbClr>
            </a:outerShdw>
          </a:effectLst>
        </p:spPr>
      </p:cxnSp>
      <p:sp>
        <p:nvSpPr>
          <p:cNvPr id="128" name="Google Shape;128;p25"/>
          <p:cNvSpPr/>
          <p:nvPr/>
        </p:nvSpPr>
        <p:spPr>
          <a:xfrm>
            <a:off x="0" y="0"/>
            <a:ext cx="3048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5"/>
          <p:cNvSpPr txBox="1">
            <a:spLocks noGrp="1"/>
          </p:cNvSpPr>
          <p:nvPr>
            <p:ph type="title"/>
          </p:nvPr>
        </p:nvSpPr>
        <p:spPr>
          <a:xfrm>
            <a:off x="284100" y="307975"/>
            <a:ext cx="2479800" cy="42687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lt1"/>
              </a:buClr>
              <a:buSzPts val="3000"/>
              <a:buNone/>
              <a:defRPr sz="3000" b="1">
                <a:solidFill>
                  <a:schemeClr val="lt1"/>
                </a:solidFill>
              </a:defRPr>
            </a:lvl1pPr>
            <a:lvl2pPr lvl="1" algn="l" rtl="0">
              <a:lnSpc>
                <a:spcPct val="100000"/>
              </a:lnSpc>
              <a:spcBef>
                <a:spcPts val="0"/>
              </a:spcBef>
              <a:spcAft>
                <a:spcPts val="0"/>
              </a:spcAft>
              <a:buClr>
                <a:schemeClr val="lt1"/>
              </a:buClr>
              <a:buSzPts val="3000"/>
              <a:buNone/>
              <a:defRPr sz="3000" b="1">
                <a:solidFill>
                  <a:schemeClr val="lt1"/>
                </a:solidFill>
              </a:defRPr>
            </a:lvl2pPr>
            <a:lvl3pPr lvl="2" algn="l" rtl="0">
              <a:lnSpc>
                <a:spcPct val="100000"/>
              </a:lnSpc>
              <a:spcBef>
                <a:spcPts val="0"/>
              </a:spcBef>
              <a:spcAft>
                <a:spcPts val="0"/>
              </a:spcAft>
              <a:buClr>
                <a:schemeClr val="lt1"/>
              </a:buClr>
              <a:buSzPts val="3000"/>
              <a:buNone/>
              <a:defRPr sz="3000" b="1">
                <a:solidFill>
                  <a:schemeClr val="lt1"/>
                </a:solidFill>
              </a:defRPr>
            </a:lvl3pPr>
            <a:lvl4pPr lvl="3" algn="l" rtl="0">
              <a:lnSpc>
                <a:spcPct val="100000"/>
              </a:lnSpc>
              <a:spcBef>
                <a:spcPts val="0"/>
              </a:spcBef>
              <a:spcAft>
                <a:spcPts val="0"/>
              </a:spcAft>
              <a:buClr>
                <a:schemeClr val="lt1"/>
              </a:buClr>
              <a:buSzPts val="3000"/>
              <a:buNone/>
              <a:defRPr sz="3000" b="1">
                <a:solidFill>
                  <a:schemeClr val="lt1"/>
                </a:solidFill>
              </a:defRPr>
            </a:lvl4pPr>
            <a:lvl5pPr lvl="4" algn="l" rtl="0">
              <a:lnSpc>
                <a:spcPct val="100000"/>
              </a:lnSpc>
              <a:spcBef>
                <a:spcPts val="0"/>
              </a:spcBef>
              <a:spcAft>
                <a:spcPts val="0"/>
              </a:spcAft>
              <a:buClr>
                <a:schemeClr val="lt1"/>
              </a:buClr>
              <a:buSzPts val="3000"/>
              <a:buNone/>
              <a:defRPr sz="3000" b="1">
                <a:solidFill>
                  <a:schemeClr val="lt1"/>
                </a:solidFill>
              </a:defRPr>
            </a:lvl5pPr>
            <a:lvl6pPr lvl="5" algn="l" rtl="0">
              <a:lnSpc>
                <a:spcPct val="100000"/>
              </a:lnSpc>
              <a:spcBef>
                <a:spcPts val="0"/>
              </a:spcBef>
              <a:spcAft>
                <a:spcPts val="0"/>
              </a:spcAft>
              <a:buClr>
                <a:schemeClr val="lt1"/>
              </a:buClr>
              <a:buSzPts val="3000"/>
              <a:buNone/>
              <a:defRPr sz="3000" b="1">
                <a:solidFill>
                  <a:schemeClr val="lt1"/>
                </a:solidFill>
              </a:defRPr>
            </a:lvl6pPr>
            <a:lvl7pPr lvl="6" algn="l" rtl="0">
              <a:lnSpc>
                <a:spcPct val="100000"/>
              </a:lnSpc>
              <a:spcBef>
                <a:spcPts val="0"/>
              </a:spcBef>
              <a:spcAft>
                <a:spcPts val="0"/>
              </a:spcAft>
              <a:buClr>
                <a:schemeClr val="lt1"/>
              </a:buClr>
              <a:buSzPts val="3000"/>
              <a:buNone/>
              <a:defRPr sz="3000" b="1">
                <a:solidFill>
                  <a:schemeClr val="lt1"/>
                </a:solidFill>
              </a:defRPr>
            </a:lvl7pPr>
            <a:lvl8pPr lvl="7" algn="l" rtl="0">
              <a:lnSpc>
                <a:spcPct val="100000"/>
              </a:lnSpc>
              <a:spcBef>
                <a:spcPts val="0"/>
              </a:spcBef>
              <a:spcAft>
                <a:spcPts val="0"/>
              </a:spcAft>
              <a:buClr>
                <a:schemeClr val="lt1"/>
              </a:buClr>
              <a:buSzPts val="3000"/>
              <a:buNone/>
              <a:defRPr sz="3000" b="1">
                <a:solidFill>
                  <a:schemeClr val="lt1"/>
                </a:solidFill>
              </a:defRPr>
            </a:lvl8pPr>
            <a:lvl9pPr lvl="8" algn="l" rtl="0">
              <a:lnSpc>
                <a:spcPct val="100000"/>
              </a:lnSpc>
              <a:spcBef>
                <a:spcPts val="0"/>
              </a:spcBef>
              <a:spcAft>
                <a:spcPts val="0"/>
              </a:spcAft>
              <a:buClr>
                <a:schemeClr val="lt1"/>
              </a:buClr>
              <a:buSzPts val="3000"/>
              <a:buNone/>
              <a:defRPr sz="3000" b="1">
                <a:solidFill>
                  <a:schemeClr val="lt1"/>
                </a:solidFill>
              </a:defRPr>
            </a:lvl9pPr>
          </a:lstStyle>
          <a:p>
            <a:endParaRPr/>
          </a:p>
        </p:txBody>
      </p:sp>
      <p:sp>
        <p:nvSpPr>
          <p:cNvPr id="130" name="Google Shape;130;p25"/>
          <p:cNvSpPr txBox="1">
            <a:spLocks noGrp="1"/>
          </p:cNvSpPr>
          <p:nvPr>
            <p:ph type="body" idx="1"/>
          </p:nvPr>
        </p:nvSpPr>
        <p:spPr>
          <a:xfrm>
            <a:off x="3381100" y="307975"/>
            <a:ext cx="5451300" cy="4268700"/>
          </a:xfrm>
          <a:prstGeom prst="rect">
            <a:avLst/>
          </a:prstGeom>
          <a:noFill/>
          <a:ln>
            <a:noFill/>
          </a:ln>
        </p:spPr>
        <p:txBody>
          <a:bodyPr spcFirstLastPara="1" wrap="square" lIns="91425" tIns="45700" rIns="91425" bIns="45700" anchor="t" anchorCtr="0">
            <a:noAutofit/>
          </a:bodyPr>
          <a:lstStyle>
            <a:lvl1pPr marL="457200" lvl="0" indent="-342900" algn="l" rtl="0">
              <a:lnSpc>
                <a:spcPct val="115000"/>
              </a:lnSpc>
              <a:spcBef>
                <a:spcPts val="640"/>
              </a:spcBef>
              <a:spcAft>
                <a:spcPts val="0"/>
              </a:spcAft>
              <a:buClr>
                <a:schemeClr val="dk2"/>
              </a:buClr>
              <a:buSzPts val="1800"/>
              <a:buChar char="•"/>
              <a:defRPr sz="1800">
                <a:solidFill>
                  <a:schemeClr val="dk2"/>
                </a:solidFill>
              </a:defRPr>
            </a:lvl1pPr>
            <a:lvl2pPr marL="914400" lvl="1" indent="-406400" algn="l" rtl="0">
              <a:lnSpc>
                <a:spcPct val="115000"/>
              </a:lnSpc>
              <a:spcBef>
                <a:spcPts val="1600"/>
              </a:spcBef>
              <a:spcAft>
                <a:spcPts val="0"/>
              </a:spcAft>
              <a:buClr>
                <a:schemeClr val="dk2"/>
              </a:buClr>
              <a:buSzPts val="2800"/>
              <a:buChar char="–"/>
              <a:defRPr sz="1400">
                <a:solidFill>
                  <a:schemeClr val="dk2"/>
                </a:solidFill>
              </a:defRPr>
            </a:lvl2pPr>
            <a:lvl3pPr marL="1371600" lvl="2" indent="-381000" algn="l" rtl="0">
              <a:lnSpc>
                <a:spcPct val="115000"/>
              </a:lnSpc>
              <a:spcBef>
                <a:spcPts val="1600"/>
              </a:spcBef>
              <a:spcAft>
                <a:spcPts val="0"/>
              </a:spcAft>
              <a:buClr>
                <a:schemeClr val="dk2"/>
              </a:buClr>
              <a:buSzPts val="2400"/>
              <a:buChar char="•"/>
              <a:defRPr sz="1400">
                <a:solidFill>
                  <a:schemeClr val="dk2"/>
                </a:solidFill>
              </a:defRPr>
            </a:lvl3pPr>
            <a:lvl4pPr marL="1828800" lvl="3" indent="-355600" algn="l" rtl="0">
              <a:lnSpc>
                <a:spcPct val="115000"/>
              </a:lnSpc>
              <a:spcBef>
                <a:spcPts val="1600"/>
              </a:spcBef>
              <a:spcAft>
                <a:spcPts val="0"/>
              </a:spcAft>
              <a:buClr>
                <a:schemeClr val="dk2"/>
              </a:buClr>
              <a:buSzPts val="2000"/>
              <a:buChar char="–"/>
              <a:defRPr sz="1400">
                <a:solidFill>
                  <a:schemeClr val="dk2"/>
                </a:solidFill>
              </a:defRPr>
            </a:lvl4pPr>
            <a:lvl5pPr marL="2286000" lvl="4" indent="-355600" algn="l" rtl="0">
              <a:lnSpc>
                <a:spcPct val="115000"/>
              </a:lnSpc>
              <a:spcBef>
                <a:spcPts val="1600"/>
              </a:spcBef>
              <a:spcAft>
                <a:spcPts val="0"/>
              </a:spcAft>
              <a:buClr>
                <a:schemeClr val="dk2"/>
              </a:buClr>
              <a:buSzPts val="2000"/>
              <a:buChar char="»"/>
              <a:defRPr sz="1400">
                <a:solidFill>
                  <a:schemeClr val="dk2"/>
                </a:solidFill>
              </a:defRPr>
            </a:lvl5pPr>
            <a:lvl6pPr marL="2743200" lvl="5" indent="-355600" algn="l" rtl="0">
              <a:lnSpc>
                <a:spcPct val="115000"/>
              </a:lnSpc>
              <a:spcBef>
                <a:spcPts val="1600"/>
              </a:spcBef>
              <a:spcAft>
                <a:spcPts val="0"/>
              </a:spcAft>
              <a:buClr>
                <a:schemeClr val="dk2"/>
              </a:buClr>
              <a:buSzPts val="2000"/>
              <a:buChar char="•"/>
              <a:defRPr sz="1400">
                <a:solidFill>
                  <a:schemeClr val="dk2"/>
                </a:solidFill>
              </a:defRPr>
            </a:lvl6pPr>
            <a:lvl7pPr marL="3200400" lvl="6" indent="-355600" algn="l" rtl="0">
              <a:lnSpc>
                <a:spcPct val="115000"/>
              </a:lnSpc>
              <a:spcBef>
                <a:spcPts val="1600"/>
              </a:spcBef>
              <a:spcAft>
                <a:spcPts val="0"/>
              </a:spcAft>
              <a:buClr>
                <a:schemeClr val="dk2"/>
              </a:buClr>
              <a:buSzPts val="2000"/>
              <a:buChar char="•"/>
              <a:defRPr sz="1400">
                <a:solidFill>
                  <a:schemeClr val="dk2"/>
                </a:solidFill>
              </a:defRPr>
            </a:lvl7pPr>
            <a:lvl8pPr marL="3657600" lvl="7" indent="-355600" algn="l" rtl="0">
              <a:lnSpc>
                <a:spcPct val="115000"/>
              </a:lnSpc>
              <a:spcBef>
                <a:spcPts val="1600"/>
              </a:spcBef>
              <a:spcAft>
                <a:spcPts val="0"/>
              </a:spcAft>
              <a:buClr>
                <a:schemeClr val="dk2"/>
              </a:buClr>
              <a:buSzPts val="2000"/>
              <a:buChar char="•"/>
              <a:defRPr sz="1400">
                <a:solidFill>
                  <a:schemeClr val="dk2"/>
                </a:solidFill>
              </a:defRPr>
            </a:lvl8pPr>
            <a:lvl9pPr marL="4114800" lvl="8" indent="-355600" algn="l" rtl="0">
              <a:lnSpc>
                <a:spcPct val="115000"/>
              </a:lnSpc>
              <a:spcBef>
                <a:spcPts val="1600"/>
              </a:spcBef>
              <a:spcAft>
                <a:spcPts val="1600"/>
              </a:spcAft>
              <a:buClr>
                <a:schemeClr val="dk2"/>
              </a:buClr>
              <a:buSzPts val="2000"/>
              <a:buChar char="•"/>
              <a:defRPr sz="1400">
                <a:solidFill>
                  <a:schemeClr val="dk2"/>
                </a:solidFill>
              </a:defRPr>
            </a:lvl9pPr>
          </a:lstStyle>
          <a:p>
            <a:endParaRPr/>
          </a:p>
        </p:txBody>
      </p:sp>
      <p:sp>
        <p:nvSpPr>
          <p:cNvPr id="131" name="Google Shape;131;p25"/>
          <p:cNvSpPr txBox="1">
            <a:spLocks noGrp="1"/>
          </p:cNvSpPr>
          <p:nvPr>
            <p:ph type="sldNum" idx="12"/>
          </p:nvPr>
        </p:nvSpPr>
        <p:spPr>
          <a:xfrm>
            <a:off x="8472458" y="4663217"/>
            <a:ext cx="548700" cy="393600"/>
          </a:xfrm>
          <a:prstGeom prst="rect">
            <a:avLst/>
          </a:prstGeom>
          <a:noFill/>
        </p:spPr>
        <p:txBody>
          <a:bodyPr spcFirstLastPara="1" wrap="square" lIns="91425" tIns="45700" rIns="91425" bIns="45700" anchor="ctr" anchorCtr="0">
            <a:noAutofit/>
          </a:bodyPr>
          <a:lstStyle>
            <a:lvl1pPr lvl="0" algn="r" rtl="0">
              <a:lnSpc>
                <a:spcPct val="100000"/>
              </a:lnSpc>
              <a:spcAft>
                <a:spcPts val="0"/>
              </a:spcAft>
              <a:buNone/>
              <a:defRPr sz="1000">
                <a:solidFill>
                  <a:schemeClr val="dk2"/>
                </a:solidFill>
              </a:defRPr>
            </a:lvl1pPr>
            <a:lvl2pPr lvl="1" algn="r" rtl="0">
              <a:lnSpc>
                <a:spcPct val="100000"/>
              </a:lnSpc>
              <a:spcAft>
                <a:spcPts val="0"/>
              </a:spcAft>
              <a:buNone/>
              <a:defRPr sz="1000">
                <a:solidFill>
                  <a:schemeClr val="dk2"/>
                </a:solidFill>
              </a:defRPr>
            </a:lvl2pPr>
            <a:lvl3pPr lvl="2" algn="r" rtl="0">
              <a:lnSpc>
                <a:spcPct val="100000"/>
              </a:lnSpc>
              <a:spcAft>
                <a:spcPts val="0"/>
              </a:spcAft>
              <a:buNone/>
              <a:defRPr sz="1000">
                <a:solidFill>
                  <a:schemeClr val="dk2"/>
                </a:solidFill>
              </a:defRPr>
            </a:lvl3pPr>
            <a:lvl4pPr lvl="3" algn="r" rtl="0">
              <a:lnSpc>
                <a:spcPct val="100000"/>
              </a:lnSpc>
              <a:spcAft>
                <a:spcPts val="0"/>
              </a:spcAft>
              <a:buNone/>
              <a:defRPr sz="1000">
                <a:solidFill>
                  <a:schemeClr val="dk2"/>
                </a:solidFill>
              </a:defRPr>
            </a:lvl4pPr>
            <a:lvl5pPr lvl="4" algn="r" rtl="0">
              <a:lnSpc>
                <a:spcPct val="100000"/>
              </a:lnSpc>
              <a:spcAft>
                <a:spcPts val="0"/>
              </a:spcAft>
              <a:buNone/>
              <a:defRPr sz="1000">
                <a:solidFill>
                  <a:schemeClr val="dk2"/>
                </a:solidFill>
              </a:defRPr>
            </a:lvl5pPr>
            <a:lvl6pPr lvl="5" algn="r" rtl="0">
              <a:lnSpc>
                <a:spcPct val="100000"/>
              </a:lnSpc>
              <a:spcAft>
                <a:spcPts val="0"/>
              </a:spcAft>
              <a:buNone/>
              <a:defRPr sz="1000">
                <a:solidFill>
                  <a:schemeClr val="dk2"/>
                </a:solidFill>
              </a:defRPr>
            </a:lvl6pPr>
            <a:lvl7pPr lvl="6" algn="r" rtl="0">
              <a:lnSpc>
                <a:spcPct val="100000"/>
              </a:lnSpc>
              <a:spcAft>
                <a:spcPts val="0"/>
              </a:spcAft>
              <a:buNone/>
              <a:defRPr sz="1000">
                <a:solidFill>
                  <a:schemeClr val="dk2"/>
                </a:solidFill>
              </a:defRPr>
            </a:lvl7pPr>
            <a:lvl8pPr lvl="7" algn="r" rtl="0">
              <a:lnSpc>
                <a:spcPct val="100000"/>
              </a:lnSpc>
              <a:spcAft>
                <a:spcPts val="0"/>
              </a:spcAft>
              <a:buNone/>
              <a:defRPr sz="1000">
                <a:solidFill>
                  <a:schemeClr val="dk2"/>
                </a:solidFill>
              </a:defRPr>
            </a:lvl8pPr>
            <a:lvl9pPr lvl="8" algn="r" rtl="0">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C3CC2A2-A09D-4D8F-B4E1-B96971978521}"/>
              </a:ext>
            </a:extLst>
          </p:cNvPr>
          <p:cNvSpPr>
            <a:spLocks noGrp="1"/>
          </p:cNvSpPr>
          <p:nvPr>
            <p:ph type="ctrTitle"/>
          </p:nvPr>
        </p:nvSpPr>
        <p:spPr>
          <a:xfrm>
            <a:off x="1143000" y="841772"/>
            <a:ext cx="6858000" cy="1790700"/>
          </a:xfrm>
        </p:spPr>
        <p:txBody>
          <a:bodyPr anchor="b"/>
          <a:lstStyle>
            <a:lvl1pPr algn="ctr">
              <a:defRPr sz="45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97034082-11EB-4CAE-8CB0-67DDD73852E7}"/>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C1BE44A-876B-485C-AE48-54DA7DB8B926}"/>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5" name="מציין מיקום של כותרת תחתונה 4">
            <a:extLst>
              <a:ext uri="{FF2B5EF4-FFF2-40B4-BE49-F238E27FC236}">
                <a16:creationId xmlns:a16="http://schemas.microsoft.com/office/drawing/2014/main" id="{64F66B51-781B-4795-AED8-02719E4E0C1E}"/>
              </a:ext>
            </a:extLst>
          </p:cNvPr>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a:extLst>
              <a:ext uri="{FF2B5EF4-FFF2-40B4-BE49-F238E27FC236}">
                <a16:creationId xmlns:a16="http://schemas.microsoft.com/office/drawing/2014/main" id="{2A83DAAF-8436-474E-B432-58CE57185A79}"/>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109310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DEA573-AB2F-4345-8651-03E43872E3D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9152B70-8D62-4A6D-A8D4-FACCE61A200D}"/>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5C622C9-2F2F-4827-B30D-133BE39BD4B6}"/>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5" name="מציין מיקום של כותרת תחתונה 4">
            <a:extLst>
              <a:ext uri="{FF2B5EF4-FFF2-40B4-BE49-F238E27FC236}">
                <a16:creationId xmlns:a16="http://schemas.microsoft.com/office/drawing/2014/main" id="{30BE6497-CF80-44CD-9CC8-AE2F04FC018F}"/>
              </a:ext>
            </a:extLst>
          </p:cNvPr>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a:extLst>
              <a:ext uri="{FF2B5EF4-FFF2-40B4-BE49-F238E27FC236}">
                <a16:creationId xmlns:a16="http://schemas.microsoft.com/office/drawing/2014/main" id="{1AD7BCF4-59A0-47EE-9ECF-728CD226D5B2}"/>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46807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043883-A255-46C1-923C-476143D68939}"/>
              </a:ext>
            </a:extLst>
          </p:cNvPr>
          <p:cNvSpPr>
            <a:spLocks noGrp="1"/>
          </p:cNvSpPr>
          <p:nvPr>
            <p:ph type="title"/>
          </p:nvPr>
        </p:nvSpPr>
        <p:spPr>
          <a:xfrm>
            <a:off x="623888" y="1282304"/>
            <a:ext cx="7886700" cy="2139553"/>
          </a:xfrm>
        </p:spPr>
        <p:txBody>
          <a:bodyPr anchor="b"/>
          <a:lstStyle>
            <a:lvl1pPr>
              <a:defRPr sz="45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6E8FF7D-638B-48EE-B47D-096A5E8D0FB9}"/>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62B604E2-7554-42DC-BBDD-60035D8FDE3C}"/>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5" name="מציין מיקום של כותרת תחתונה 4">
            <a:extLst>
              <a:ext uri="{FF2B5EF4-FFF2-40B4-BE49-F238E27FC236}">
                <a16:creationId xmlns:a16="http://schemas.microsoft.com/office/drawing/2014/main" id="{FC80FA06-B78E-40C2-922A-F5405315E73C}"/>
              </a:ext>
            </a:extLst>
          </p:cNvPr>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a:extLst>
              <a:ext uri="{FF2B5EF4-FFF2-40B4-BE49-F238E27FC236}">
                <a16:creationId xmlns:a16="http://schemas.microsoft.com/office/drawing/2014/main" id="{DECCE2D6-6EED-4FB9-82FC-21294DB7804F}"/>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142711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22D5C2-99A6-4E44-B2B3-182DB0FB699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08C69C5-D97E-4998-B97B-B8186D2F6E2A}"/>
              </a:ext>
            </a:extLst>
          </p:cNvPr>
          <p:cNvSpPr>
            <a:spLocks noGrp="1"/>
          </p:cNvSpPr>
          <p:nvPr>
            <p:ph sz="half" idx="1"/>
          </p:nvPr>
        </p:nvSpPr>
        <p:spPr>
          <a:xfrm>
            <a:off x="628650" y="1369219"/>
            <a:ext cx="3886200" cy="3263504"/>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47C445F3-F896-40BD-9ED8-97D0D168E85F}"/>
              </a:ext>
            </a:extLst>
          </p:cNvPr>
          <p:cNvSpPr>
            <a:spLocks noGrp="1"/>
          </p:cNvSpPr>
          <p:nvPr>
            <p:ph sz="half" idx="2"/>
          </p:nvPr>
        </p:nvSpPr>
        <p:spPr>
          <a:xfrm>
            <a:off x="4629150" y="1369219"/>
            <a:ext cx="3886200" cy="3263504"/>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E5ADF3BE-8E6F-4145-B675-C693AAE4C16C}"/>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6" name="מציין מיקום של כותרת תחתונה 5">
            <a:extLst>
              <a:ext uri="{FF2B5EF4-FFF2-40B4-BE49-F238E27FC236}">
                <a16:creationId xmlns:a16="http://schemas.microsoft.com/office/drawing/2014/main" id="{28F2F129-B992-4BA7-BAD7-8689131CC345}"/>
              </a:ext>
            </a:extLst>
          </p:cNvPr>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a:extLst>
              <a:ext uri="{FF2B5EF4-FFF2-40B4-BE49-F238E27FC236}">
                <a16:creationId xmlns:a16="http://schemas.microsoft.com/office/drawing/2014/main" id="{ED929B85-2650-40DB-97D2-D3CC57FCACAA}"/>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80460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13CA43C-336F-4AB8-A4E0-419487B3A2ED}"/>
              </a:ext>
            </a:extLst>
          </p:cNvPr>
          <p:cNvSpPr>
            <a:spLocks noGrp="1"/>
          </p:cNvSpPr>
          <p:nvPr>
            <p:ph type="title"/>
          </p:nvPr>
        </p:nvSpPr>
        <p:spPr>
          <a:xfrm>
            <a:off x="629841" y="273844"/>
            <a:ext cx="7886700" cy="994172"/>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9005D19-FF22-4737-9196-1EC0032FFBB5}"/>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7F6AB069-A08B-4DC3-BB76-1EF30FD07AC5}"/>
              </a:ext>
            </a:extLst>
          </p:cNvPr>
          <p:cNvSpPr>
            <a:spLocks noGrp="1"/>
          </p:cNvSpPr>
          <p:nvPr>
            <p:ph sz="half" idx="2"/>
          </p:nvPr>
        </p:nvSpPr>
        <p:spPr>
          <a:xfrm>
            <a:off x="629842" y="1878806"/>
            <a:ext cx="3868340" cy="276344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B955BBD-BF83-49A1-B6EB-863D1717CE72}"/>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39D1182D-1678-4D31-8187-950D17E4F838}"/>
              </a:ext>
            </a:extLst>
          </p:cNvPr>
          <p:cNvSpPr>
            <a:spLocks noGrp="1"/>
          </p:cNvSpPr>
          <p:nvPr>
            <p:ph sz="quarter" idx="4"/>
          </p:nvPr>
        </p:nvSpPr>
        <p:spPr>
          <a:xfrm>
            <a:off x="4629150" y="1878806"/>
            <a:ext cx="3887391" cy="276344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8627234E-1C6A-41C2-85C8-4DA3F83FE468}"/>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8" name="מציין מיקום של כותרת תחתונה 7">
            <a:extLst>
              <a:ext uri="{FF2B5EF4-FFF2-40B4-BE49-F238E27FC236}">
                <a16:creationId xmlns:a16="http://schemas.microsoft.com/office/drawing/2014/main" id="{214A5910-3605-4C25-B798-7A0B3EA766AD}"/>
              </a:ext>
            </a:extLst>
          </p:cNvPr>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a:extLst>
              <a:ext uri="{FF2B5EF4-FFF2-40B4-BE49-F238E27FC236}">
                <a16:creationId xmlns:a16="http://schemas.microsoft.com/office/drawing/2014/main" id="{B084D270-7F1A-4FA2-A01A-BB8508A9604E}"/>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9635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C73D21-007E-465D-BC47-77E2EBB2558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91DB395C-38E5-4435-AD38-5308BAA227B4}"/>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4" name="מציין מיקום של כותרת תחתונה 3">
            <a:extLst>
              <a:ext uri="{FF2B5EF4-FFF2-40B4-BE49-F238E27FC236}">
                <a16:creationId xmlns:a16="http://schemas.microsoft.com/office/drawing/2014/main" id="{F45E5385-B4FD-474F-93B1-0D10B4216260}"/>
              </a:ext>
            </a:extLst>
          </p:cNvPr>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a:extLst>
              <a:ext uri="{FF2B5EF4-FFF2-40B4-BE49-F238E27FC236}">
                <a16:creationId xmlns:a16="http://schemas.microsoft.com/office/drawing/2014/main" id="{F28845C9-FBEB-4193-ADFE-B814A369E056}"/>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43566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4978B700-3333-4B72-9FCC-B9CAB5D72A7E}"/>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3" name="מציין מיקום של כותרת תחתונה 2">
            <a:extLst>
              <a:ext uri="{FF2B5EF4-FFF2-40B4-BE49-F238E27FC236}">
                <a16:creationId xmlns:a16="http://schemas.microsoft.com/office/drawing/2014/main" id="{D08D61C8-E602-4C48-8C46-B71B27023A72}"/>
              </a:ext>
            </a:extLst>
          </p:cNvPr>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a:extLst>
              <a:ext uri="{FF2B5EF4-FFF2-40B4-BE49-F238E27FC236}">
                <a16:creationId xmlns:a16="http://schemas.microsoft.com/office/drawing/2014/main" id="{94AF5190-0BE7-46D7-AE58-D57DE07D9AD8}"/>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15640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שקופית כותרת" type="title">
  <p:cSld name="TITLE">
    <p:spTree>
      <p:nvGrpSpPr>
        <p:cNvPr id="1" name="Shape 62"/>
        <p:cNvGrpSpPr/>
        <p:nvPr/>
      </p:nvGrpSpPr>
      <p:grpSpPr>
        <a:xfrm>
          <a:off x="0" y="0"/>
          <a:ext cx="0" cy="0"/>
          <a:chOff x="0" y="0"/>
          <a:chExt cx="0" cy="0"/>
        </a:xfrm>
      </p:grpSpPr>
      <p:sp>
        <p:nvSpPr>
          <p:cNvPr id="63" name="Google Shape;63;p15"/>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4" name="Google Shape;64;p15"/>
          <p:cNvSpPr txBox="1">
            <a:spLocks noGrp="1"/>
          </p:cNvSpPr>
          <p:nvPr>
            <p:ph type="subTitle" idx="1"/>
          </p:nvPr>
        </p:nvSpPr>
        <p:spPr>
          <a:xfrm>
            <a:off x="1371600" y="2914650"/>
            <a:ext cx="6400800" cy="1314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65" name="Google Shape;65;p15"/>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BF8F4B-F1E2-4A8A-B179-13C2AD695E97}"/>
              </a:ext>
            </a:extLst>
          </p:cNvPr>
          <p:cNvSpPr>
            <a:spLocks noGrp="1"/>
          </p:cNvSpPr>
          <p:nvPr>
            <p:ph type="title"/>
          </p:nvPr>
        </p:nvSpPr>
        <p:spPr>
          <a:xfrm>
            <a:off x="629841" y="342900"/>
            <a:ext cx="2949178" cy="1200150"/>
          </a:xfrm>
        </p:spPr>
        <p:txBody>
          <a:bodyPr anchor="b"/>
          <a:lstStyle>
            <a:lvl1pPr>
              <a:defRPr sz="24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71CBAE3-B6DB-4FA0-BF04-151102E1BF6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C54C763C-779A-472C-B589-62CD616BE4F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789FD7B7-955A-400D-8F34-17B6F567E2C4}"/>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6" name="מציין מיקום של כותרת תחתונה 5">
            <a:extLst>
              <a:ext uri="{FF2B5EF4-FFF2-40B4-BE49-F238E27FC236}">
                <a16:creationId xmlns:a16="http://schemas.microsoft.com/office/drawing/2014/main" id="{E5D6E68B-C051-4C4A-AF2C-2E9C3A80DAC7}"/>
              </a:ext>
            </a:extLst>
          </p:cNvPr>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a:extLst>
              <a:ext uri="{FF2B5EF4-FFF2-40B4-BE49-F238E27FC236}">
                <a16:creationId xmlns:a16="http://schemas.microsoft.com/office/drawing/2014/main" id="{7CA23FDB-A7E5-4ECE-8156-C5B5693F0EE3}"/>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264668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EAEA92-B662-4351-B857-8176AAECCD1A}"/>
              </a:ext>
            </a:extLst>
          </p:cNvPr>
          <p:cNvSpPr>
            <a:spLocks noGrp="1"/>
          </p:cNvSpPr>
          <p:nvPr>
            <p:ph type="title"/>
          </p:nvPr>
        </p:nvSpPr>
        <p:spPr>
          <a:xfrm>
            <a:off x="629841" y="342900"/>
            <a:ext cx="2949178" cy="1200150"/>
          </a:xfrm>
        </p:spPr>
        <p:txBody>
          <a:bodyPr anchor="b"/>
          <a:lstStyle>
            <a:lvl1pPr>
              <a:defRPr sz="24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3DFB3C7F-5120-42D9-832C-58A0F304A0EC}"/>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e-IL"/>
          </a:p>
        </p:txBody>
      </p:sp>
      <p:sp>
        <p:nvSpPr>
          <p:cNvPr id="4" name="מציין מיקום טקסט 3">
            <a:extLst>
              <a:ext uri="{FF2B5EF4-FFF2-40B4-BE49-F238E27FC236}">
                <a16:creationId xmlns:a16="http://schemas.microsoft.com/office/drawing/2014/main" id="{8D166A79-BDD6-4930-8193-96E9CD67AD6E}"/>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2D7BEEE-880A-48AA-9666-67317417B9DD}"/>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6" name="מציין מיקום של כותרת תחתונה 5">
            <a:extLst>
              <a:ext uri="{FF2B5EF4-FFF2-40B4-BE49-F238E27FC236}">
                <a16:creationId xmlns:a16="http://schemas.microsoft.com/office/drawing/2014/main" id="{8659A413-D5B0-4778-B012-1B9FA99F423E}"/>
              </a:ext>
            </a:extLst>
          </p:cNvPr>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a:extLst>
              <a:ext uri="{FF2B5EF4-FFF2-40B4-BE49-F238E27FC236}">
                <a16:creationId xmlns:a16="http://schemas.microsoft.com/office/drawing/2014/main" id="{21B6C5E7-2CE1-4C48-9328-B9AA5C340CA6}"/>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267651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0C14A57-5A28-4421-9F19-7F83937B5D5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6DF3E4D-EBED-4E95-A524-4EB76CDF9D23}"/>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4CE8572-F886-4D25-85F8-ACB18B580B59}"/>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5" name="מציין מיקום של כותרת תחתונה 4">
            <a:extLst>
              <a:ext uri="{FF2B5EF4-FFF2-40B4-BE49-F238E27FC236}">
                <a16:creationId xmlns:a16="http://schemas.microsoft.com/office/drawing/2014/main" id="{3D588604-D78F-43BC-8F65-777EE6139376}"/>
              </a:ext>
            </a:extLst>
          </p:cNvPr>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a:extLst>
              <a:ext uri="{FF2B5EF4-FFF2-40B4-BE49-F238E27FC236}">
                <a16:creationId xmlns:a16="http://schemas.microsoft.com/office/drawing/2014/main" id="{1F573E16-44A1-4466-ACE9-BC71386BEBD3}"/>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5140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B9E9B3E-F4AE-4AD0-A04C-85E75A8B2431}"/>
              </a:ext>
            </a:extLst>
          </p:cNvPr>
          <p:cNvSpPr>
            <a:spLocks noGrp="1"/>
          </p:cNvSpPr>
          <p:nvPr>
            <p:ph type="title" orient="vert"/>
          </p:nvPr>
        </p:nvSpPr>
        <p:spPr>
          <a:xfrm>
            <a:off x="6543675" y="273844"/>
            <a:ext cx="1971675" cy="4358879"/>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3115BC6-7F56-4424-9E46-11108CAAE8B7}"/>
              </a:ext>
            </a:extLst>
          </p:cNvPr>
          <p:cNvSpPr>
            <a:spLocks noGrp="1"/>
          </p:cNvSpPr>
          <p:nvPr>
            <p:ph type="body" orient="vert" idx="1"/>
          </p:nvPr>
        </p:nvSpPr>
        <p:spPr>
          <a:xfrm>
            <a:off x="628650" y="273844"/>
            <a:ext cx="5800725" cy="4358879"/>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36C9228-5ABE-49E9-B526-C4E2C5FB9B95}"/>
              </a:ext>
            </a:extLst>
          </p:cNvPr>
          <p:cNvSpPr>
            <a:spLocks noGrp="1"/>
          </p:cNvSpPr>
          <p:nvPr>
            <p:ph type="dt" sz="half" idx="10"/>
          </p:nvPr>
        </p:nvSpPr>
        <p:spPr/>
        <p:txBody>
          <a:bodyPr/>
          <a:lstStyle/>
          <a:p>
            <a:fld id="{B0691A07-5ABE-4655-A47F-3819F9CA9012}" type="datetimeFigureOut">
              <a:rPr lang="he-IL" smtClean="0">
                <a:solidFill>
                  <a:prstClr val="black">
                    <a:tint val="75000"/>
                  </a:prstClr>
                </a:solidFill>
              </a:rPr>
              <a:pPr/>
              <a:t>כ"ז/סיון/תשפ"ב</a:t>
            </a:fld>
            <a:endParaRPr lang="he-IL">
              <a:solidFill>
                <a:prstClr val="black">
                  <a:tint val="75000"/>
                </a:prstClr>
              </a:solidFill>
            </a:endParaRPr>
          </a:p>
        </p:txBody>
      </p:sp>
      <p:sp>
        <p:nvSpPr>
          <p:cNvPr id="5" name="מציין מיקום של כותרת תחתונה 4">
            <a:extLst>
              <a:ext uri="{FF2B5EF4-FFF2-40B4-BE49-F238E27FC236}">
                <a16:creationId xmlns:a16="http://schemas.microsoft.com/office/drawing/2014/main" id="{F370C485-C925-4368-BB07-40057864328F}"/>
              </a:ext>
            </a:extLst>
          </p:cNvPr>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a:extLst>
              <a:ext uri="{FF2B5EF4-FFF2-40B4-BE49-F238E27FC236}">
                <a16:creationId xmlns:a16="http://schemas.microsoft.com/office/drawing/2014/main" id="{5C59DA98-D33B-417C-BA30-C5247E628653}"/>
              </a:ext>
            </a:extLst>
          </p:cNvPr>
          <p:cNvSpPr>
            <a:spLocks noGrp="1"/>
          </p:cNvSpPr>
          <p:nvPr>
            <p:ph type="sldNum" sz="quarter" idx="12"/>
          </p:nvPr>
        </p:nvSpPr>
        <p:spPr/>
        <p:txBody>
          <a:bodyPr/>
          <a:lstStyle/>
          <a:p>
            <a:fld id="{8DB6893C-CE07-4EAF-A270-8B096F78563D}"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5304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כותרת בלבד" type="titleOnly">
  <p:cSld name="TITLE_ONLY">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16"/>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1" name="Google Shape;71;p1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6"/>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ריק" type="blank">
  <p:cSld name="BLANK">
    <p:spTree>
      <p:nvGrpSpPr>
        <p:cNvPr id="1" name="Shape 73"/>
        <p:cNvGrpSpPr/>
        <p:nvPr/>
      </p:nvGrpSpPr>
      <p:grpSpPr>
        <a:xfrm>
          <a:off x="0" y="0"/>
          <a:ext cx="0" cy="0"/>
          <a:chOff x="0" y="0"/>
          <a:chExt cx="0" cy="0"/>
        </a:xfrm>
      </p:grpSpPr>
      <p:sp>
        <p:nvSpPr>
          <p:cNvPr id="74" name="Google Shape;74;p17"/>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5" name="Google Shape;75;p1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6" name="Google Shape;76;p17"/>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כותרת מקטע עליונה" type="secHead">
  <p:cSld name="SECTION_HEADER">
    <p:spTree>
      <p:nvGrpSpPr>
        <p:cNvPr id="1" name="Shape 77"/>
        <p:cNvGrpSpPr/>
        <p:nvPr/>
      </p:nvGrpSpPr>
      <p:grpSpPr>
        <a:xfrm>
          <a:off x="0" y="0"/>
          <a:ext cx="0" cy="0"/>
          <a:chOff x="0" y="0"/>
          <a:chExt cx="0" cy="0"/>
        </a:xfrm>
      </p:grpSpPr>
      <p:sp>
        <p:nvSpPr>
          <p:cNvPr id="78" name="Google Shape;78;p18"/>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Clr>
                <a:schemeClr val="dk1"/>
              </a:buClr>
              <a:buSzPts val="4000"/>
              <a:buFont typeface="Calibri"/>
              <a:buNone/>
              <a:defRPr sz="4000" b="1"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8"/>
          <p:cNvSpPr txBox="1">
            <a:spLocks noGrp="1"/>
          </p:cNvSpPr>
          <p:nvPr>
            <p:ph type="body" idx="1"/>
          </p:nvPr>
        </p:nvSpPr>
        <p:spPr>
          <a:xfrm>
            <a:off x="722313" y="2180035"/>
            <a:ext cx="7772400" cy="1125300"/>
          </a:xfrm>
          <a:prstGeom prst="rect">
            <a:avLst/>
          </a:prstGeom>
          <a:noFill/>
          <a:ln>
            <a:noFill/>
          </a:ln>
        </p:spPr>
        <p:txBody>
          <a:bodyPr spcFirstLastPara="1" wrap="square" lIns="91425" tIns="45700" rIns="91425" bIns="45700" anchor="b" anchorCtr="0">
            <a:no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80" name="Google Shape;80;p18"/>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1" name="Google Shape;81;p1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2" name="Google Shape;82;p18"/>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שני תכנים" type="twoObj">
  <p:cSld name="TWO_OBJECTS">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5" name="Google Shape;85;p19"/>
          <p:cNvSpPr txBox="1">
            <a:spLocks noGrp="1"/>
          </p:cNvSpPr>
          <p:nvPr>
            <p:ph type="body" idx="1"/>
          </p:nvPr>
        </p:nvSpPr>
        <p:spPr>
          <a:xfrm>
            <a:off x="457200" y="1200150"/>
            <a:ext cx="4038600" cy="3394500"/>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86" name="Google Shape;86;p19"/>
          <p:cNvSpPr txBox="1">
            <a:spLocks noGrp="1"/>
          </p:cNvSpPr>
          <p:nvPr>
            <p:ph type="body" idx="2"/>
          </p:nvPr>
        </p:nvSpPr>
        <p:spPr>
          <a:xfrm>
            <a:off x="4648200" y="1200150"/>
            <a:ext cx="4038600" cy="3394500"/>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87" name="Google Shape;87;p19"/>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8" name="Google Shape;88;p1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9" name="Google Shape;89;p19"/>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השוואה" type="twoTxTwoObj">
  <p:cSld name="TWO_OBJECTS_WITH_TEX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Google Shape;92;p20"/>
          <p:cNvSpPr txBox="1">
            <a:spLocks noGrp="1"/>
          </p:cNvSpPr>
          <p:nvPr>
            <p:ph type="body" idx="1"/>
          </p:nvPr>
        </p:nvSpPr>
        <p:spPr>
          <a:xfrm>
            <a:off x="457200" y="1151335"/>
            <a:ext cx="4040100" cy="480000"/>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93" name="Google Shape;93;p20"/>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94" name="Google Shape;94;p20"/>
          <p:cNvSpPr txBox="1">
            <a:spLocks noGrp="1"/>
          </p:cNvSpPr>
          <p:nvPr>
            <p:ph type="body" idx="3"/>
          </p:nvPr>
        </p:nvSpPr>
        <p:spPr>
          <a:xfrm>
            <a:off x="4645025" y="1151335"/>
            <a:ext cx="4041900" cy="480000"/>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95" name="Google Shape;95;p20"/>
          <p:cNvSpPr txBox="1">
            <a:spLocks noGrp="1"/>
          </p:cNvSpPr>
          <p:nvPr>
            <p:ph type="body" idx="4"/>
          </p:nvPr>
        </p:nvSpPr>
        <p:spPr>
          <a:xfrm>
            <a:off x="4645025" y="1631156"/>
            <a:ext cx="4041900" cy="2963400"/>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96" name="Google Shape;96;p20"/>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97" name="Google Shape;97;p2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98" name="Google Shape;98;p20"/>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תוכן עם כיתוב"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1" name="Google Shape;101;p21"/>
          <p:cNvSpPr txBox="1">
            <a:spLocks noGrp="1"/>
          </p:cNvSpPr>
          <p:nvPr>
            <p:ph type="body" idx="1"/>
          </p:nvPr>
        </p:nvSpPr>
        <p:spPr>
          <a:xfrm>
            <a:off x="3575050" y="204788"/>
            <a:ext cx="5111700" cy="4389600"/>
          </a:xfrm>
          <a:prstGeom prst="rect">
            <a:avLst/>
          </a:prstGeom>
          <a:noFill/>
          <a:ln>
            <a:noFill/>
          </a:ln>
        </p:spPr>
        <p:txBody>
          <a:bodyPr spcFirstLastPara="1" wrap="square" lIns="91425" tIns="45700" rIns="91425" bIns="45700" anchor="t" anchorCtr="0">
            <a:no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102" name="Google Shape;102;p21"/>
          <p:cNvSpPr txBox="1">
            <a:spLocks noGrp="1"/>
          </p:cNvSpPr>
          <p:nvPr>
            <p:ph type="body" idx="2"/>
          </p:nvPr>
        </p:nvSpPr>
        <p:spPr>
          <a:xfrm>
            <a:off x="457200" y="1076325"/>
            <a:ext cx="3008400" cy="3518400"/>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103" name="Google Shape;103;p21"/>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04" name="Google Shape;104;p2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05" name="Google Shape;105;p21"/>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תמונה עם כיתוב"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8" name="Google Shape;108;p22"/>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110" name="Google Shape;110;p22"/>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11" name="Google Shape;111;p2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12" name="Google Shape;112;p22"/>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x-none"/>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F58FA7CE-95C9-4354-AC19-26D5682163D2}"/>
              </a:ext>
            </a:extLst>
          </p:cNvPr>
          <p:cNvSpPr>
            <a:spLocks noGrp="1"/>
          </p:cNvSpPr>
          <p:nvPr>
            <p:ph type="title"/>
          </p:nvPr>
        </p:nvSpPr>
        <p:spPr>
          <a:xfrm>
            <a:off x="628650" y="273844"/>
            <a:ext cx="7886700" cy="994172"/>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2B8A44B-B1E9-40DB-8377-7904E7E71A43}"/>
              </a:ext>
            </a:extLst>
          </p:cNvPr>
          <p:cNvSpPr>
            <a:spLocks noGrp="1"/>
          </p:cNvSpPr>
          <p:nvPr>
            <p:ph type="body" idx="1"/>
          </p:nvPr>
        </p:nvSpPr>
        <p:spPr>
          <a:xfrm>
            <a:off x="628650" y="1369219"/>
            <a:ext cx="7886700" cy="3263504"/>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DFC57CF-4D4B-417F-A3B3-714138815939}"/>
              </a:ext>
            </a:extLst>
          </p:cNvPr>
          <p:cNvSpPr>
            <a:spLocks noGrp="1"/>
          </p:cNvSpPr>
          <p:nvPr>
            <p:ph type="dt" sz="half" idx="2"/>
          </p:nvPr>
        </p:nvSpPr>
        <p:spPr>
          <a:xfrm>
            <a:off x="6457950" y="4767263"/>
            <a:ext cx="2057400" cy="273844"/>
          </a:xfrm>
          <a:prstGeom prst="rect">
            <a:avLst/>
          </a:prstGeom>
        </p:spPr>
        <p:txBody>
          <a:bodyPr vert="horz" lIns="91440" tIns="45720" rIns="91440" bIns="45720" rtlCol="1" anchor="ctr"/>
          <a:lstStyle>
            <a:lvl1pPr algn="r">
              <a:defRPr sz="900">
                <a:solidFill>
                  <a:schemeClr val="tx1">
                    <a:tint val="75000"/>
                  </a:schemeClr>
                </a:solidFill>
              </a:defRPr>
            </a:lvl1pPr>
          </a:lstStyle>
          <a:p>
            <a:pPr rtl="1">
              <a:buClrTx/>
              <a:buFontTx/>
              <a:buNone/>
            </a:pPr>
            <a:fld id="{B0691A07-5ABE-4655-A47F-3819F9CA9012}" type="datetimeFigureOut">
              <a:rPr lang="he-IL" kern="1200" smtClean="0">
                <a:solidFill>
                  <a:prstClr val="black">
                    <a:tint val="75000"/>
                  </a:prstClr>
                </a:solidFill>
                <a:latin typeface="Calibri" panose="020F0502020204030204"/>
                <a:cs typeface="Arial" panose="020B0604020202020204" pitchFamily="34" charset="0"/>
              </a:rPr>
              <a:pPr rtl="1">
                <a:buClrTx/>
                <a:buFontTx/>
                <a:buNone/>
              </a:pPr>
              <a:t>כ"ז/סיון/תשפ"ב</a:t>
            </a:fld>
            <a:endParaRPr lang="he-IL" kern="1200">
              <a:solidFill>
                <a:prstClr val="black">
                  <a:tint val="75000"/>
                </a:prstClr>
              </a:solidFill>
              <a:latin typeface="Calibri" panose="020F0502020204030204"/>
              <a:cs typeface="Arial" panose="020B0604020202020204" pitchFamily="34" charset="0"/>
            </a:endParaRPr>
          </a:p>
        </p:txBody>
      </p:sp>
      <p:sp>
        <p:nvSpPr>
          <p:cNvPr id="5" name="מציין מיקום של כותרת תחתונה 4">
            <a:extLst>
              <a:ext uri="{FF2B5EF4-FFF2-40B4-BE49-F238E27FC236}">
                <a16:creationId xmlns:a16="http://schemas.microsoft.com/office/drawing/2014/main" id="{9DBB4EC8-0EDB-409B-BA37-0660D8D981DC}"/>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1" anchor="ctr"/>
          <a:lstStyle>
            <a:lvl1pPr algn="ctr">
              <a:defRPr sz="900">
                <a:solidFill>
                  <a:schemeClr val="tx1">
                    <a:tint val="75000"/>
                  </a:schemeClr>
                </a:solidFill>
              </a:defRPr>
            </a:lvl1pPr>
          </a:lstStyle>
          <a:p>
            <a:pPr rtl="1">
              <a:buClrTx/>
              <a:buFontTx/>
              <a:buNone/>
            </a:pPr>
            <a:endParaRPr lang="he-IL" kern="1200">
              <a:solidFill>
                <a:prstClr val="black">
                  <a:tint val="75000"/>
                </a:prstClr>
              </a:solidFill>
              <a:latin typeface="Calibri" panose="020F0502020204030204"/>
              <a:cs typeface="Arial" panose="020B0604020202020204" pitchFamily="34" charset="0"/>
            </a:endParaRPr>
          </a:p>
        </p:txBody>
      </p:sp>
      <p:sp>
        <p:nvSpPr>
          <p:cNvPr id="6" name="מציין מיקום של מספר שקופית 5">
            <a:extLst>
              <a:ext uri="{FF2B5EF4-FFF2-40B4-BE49-F238E27FC236}">
                <a16:creationId xmlns:a16="http://schemas.microsoft.com/office/drawing/2014/main" id="{8B9D7560-8BE1-4C36-8802-6404FBDA570F}"/>
              </a:ext>
            </a:extLst>
          </p:cNvPr>
          <p:cNvSpPr>
            <a:spLocks noGrp="1"/>
          </p:cNvSpPr>
          <p:nvPr>
            <p:ph type="sldNum" sz="quarter" idx="4"/>
          </p:nvPr>
        </p:nvSpPr>
        <p:spPr>
          <a:xfrm>
            <a:off x="628650" y="4767263"/>
            <a:ext cx="2057400" cy="273844"/>
          </a:xfrm>
          <a:prstGeom prst="rect">
            <a:avLst/>
          </a:prstGeom>
        </p:spPr>
        <p:txBody>
          <a:bodyPr vert="horz" lIns="91440" tIns="45720" rIns="91440" bIns="45720" rtlCol="1" anchor="ctr"/>
          <a:lstStyle>
            <a:lvl1pPr algn="l">
              <a:defRPr sz="900">
                <a:solidFill>
                  <a:schemeClr val="tx1">
                    <a:tint val="75000"/>
                  </a:schemeClr>
                </a:solidFill>
              </a:defRPr>
            </a:lvl1pPr>
          </a:lstStyle>
          <a:p>
            <a:pPr rtl="1">
              <a:buClrTx/>
              <a:buFontTx/>
              <a:buNone/>
            </a:pPr>
            <a:fld id="{8DB6893C-CE07-4EAF-A270-8B096F78563D}" type="slidenum">
              <a:rPr lang="he-IL" kern="1200" smtClean="0">
                <a:solidFill>
                  <a:prstClr val="black">
                    <a:tint val="75000"/>
                  </a:prstClr>
                </a:solidFill>
                <a:latin typeface="Calibri" panose="020F0502020204030204"/>
                <a:cs typeface="Arial" panose="020B0604020202020204" pitchFamily="34" charset="0"/>
              </a:rPr>
              <a:pPr rtl="1">
                <a:buClrTx/>
                <a:buFontTx/>
                <a:buNone/>
              </a:pPr>
              <a:t>‹#›</a:t>
            </a:fld>
            <a:endParaRPr lang="he-IL" kern="1200">
              <a:solidFill>
                <a:prstClr val="black">
                  <a:tint val="75000"/>
                </a:prstClr>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1493734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sNWv9l_Dwpw"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ayeka-merkaz.com/%D7%9E%D7%90%D7%92%D7%A8-%D7%9E%D7%99%D7%93%D7%A2/%d7%a2%d7%a0%d7%91%d7%9c-%d7%97%d7%95%d7%96%d7%a8%d7%aa-%d7%9e%d7%94%d7%a6%d7%91%d7%90-%d7%a7%d7%98%d7%a2-%d7%9e%d7%94%d7%a1%d7%99%d7%93%d7%a8%d7%94-%d7%97%d7%91%d7%a8%d7%95%d7%aa/"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v46cuUN62lM" TargetMode="Externa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pic>
        <p:nvPicPr>
          <p:cNvPr id="145" name="Google Shape;145;p27"/>
          <p:cNvPicPr preferRelativeResize="0"/>
          <p:nvPr/>
        </p:nvPicPr>
        <p:blipFill rotWithShape="1">
          <a:blip r:embed="rId4">
            <a:alphaModFix amt="91000"/>
          </a:blip>
          <a:srcRect b="33997"/>
          <a:stretch/>
        </p:blipFill>
        <p:spPr>
          <a:xfrm>
            <a:off x="3480125" y="2021175"/>
            <a:ext cx="2183751" cy="1601943"/>
          </a:xfrm>
          <a:prstGeom prst="rect">
            <a:avLst/>
          </a:prstGeom>
          <a:noFill/>
          <a:ln>
            <a:noFill/>
          </a:ln>
        </p:spPr>
      </p:pic>
      <p:sp>
        <p:nvSpPr>
          <p:cNvPr id="2" name="TextBox 1"/>
          <p:cNvSpPr txBox="1"/>
          <p:nvPr/>
        </p:nvSpPr>
        <p:spPr>
          <a:xfrm>
            <a:off x="3670300" y="4377266"/>
            <a:ext cx="1803400" cy="307777"/>
          </a:xfrm>
          <a:prstGeom prst="rect">
            <a:avLst/>
          </a:prstGeom>
          <a:noFill/>
        </p:spPr>
        <p:txBody>
          <a:bodyPr wrap="square" rtlCol="1">
            <a:spAutoFit/>
          </a:bodyPr>
          <a:lstStyle/>
          <a:p>
            <a:pPr algn="ctr"/>
            <a:r>
              <a:rPr lang="he-IL" dirty="0">
                <a:solidFill>
                  <a:schemeClr val="bg1"/>
                </a:solidFill>
              </a:rPr>
              <a:t>מצגת הילה </a:t>
            </a:r>
            <a:r>
              <a:rPr lang="he-IL" dirty="0" err="1">
                <a:solidFill>
                  <a:schemeClr val="bg1"/>
                </a:solidFill>
              </a:rPr>
              <a:t>אלקיים</a:t>
            </a:r>
            <a:endParaRPr lang="he-IL"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4"/>
          <p:cNvSpPr txBox="1">
            <a:spLocks noGrp="1"/>
          </p:cNvSpPr>
          <p:nvPr>
            <p:ph type="title"/>
          </p:nvPr>
        </p:nvSpPr>
        <p:spPr>
          <a:xfrm>
            <a:off x="284100" y="307975"/>
            <a:ext cx="2479800" cy="4268700"/>
          </a:xfrm>
          <a:prstGeom prst="rect">
            <a:avLst/>
          </a:prstGeom>
        </p:spPr>
        <p:txBody>
          <a:bodyPr spcFirstLastPara="1" wrap="square" lIns="91425" tIns="45700" rIns="91425" bIns="45700" anchor="t" anchorCtr="0">
            <a:noAutofit/>
          </a:bodyPr>
          <a:lstStyle/>
          <a:p>
            <a:pPr marL="342900" lvl="0" indent="-342900" algn="r" rtl="1">
              <a:spcBef>
                <a:spcPts val="0"/>
              </a:spcBef>
              <a:spcAft>
                <a:spcPts val="0"/>
              </a:spcAft>
              <a:buNone/>
            </a:pPr>
            <a:r>
              <a:rPr lang="x-none"/>
              <a:t>    אייכה - </a:t>
            </a:r>
            <a:r>
              <a:rPr lang="x-none" b="1"/>
              <a:t>שיט</a:t>
            </a:r>
            <a:r>
              <a:rPr lang="x-none"/>
              <a:t>ה אינטגרטיבית</a:t>
            </a:r>
            <a:r>
              <a:rPr lang="x-none" b="1"/>
              <a:t>  נשענת על ידע שהצטבר מתיאוריות ממספר תחומים:</a:t>
            </a:r>
            <a:endParaRPr/>
          </a:p>
        </p:txBody>
      </p:sp>
      <p:sp>
        <p:nvSpPr>
          <p:cNvPr id="191" name="Google Shape;191;p34"/>
          <p:cNvSpPr txBox="1">
            <a:spLocks noGrp="1"/>
          </p:cNvSpPr>
          <p:nvPr>
            <p:ph type="body" idx="1"/>
          </p:nvPr>
        </p:nvSpPr>
        <p:spPr>
          <a:xfrm>
            <a:off x="3381100" y="307975"/>
            <a:ext cx="5451300" cy="4268700"/>
          </a:xfrm>
          <a:prstGeom prst="rect">
            <a:avLst/>
          </a:prstGeom>
        </p:spPr>
        <p:txBody>
          <a:bodyPr spcFirstLastPara="1" wrap="square" lIns="91425" tIns="45700" rIns="91425" bIns="45700" anchor="t" anchorCtr="0">
            <a:noAutofit/>
          </a:bodyPr>
          <a:lstStyle/>
          <a:p>
            <a:pPr marL="342900" lvl="0" indent="-279400" algn="r" rtl="1">
              <a:spcBef>
                <a:spcPts val="640"/>
              </a:spcBef>
              <a:spcAft>
                <a:spcPts val="0"/>
              </a:spcAft>
              <a:buSzPts val="1800"/>
              <a:buChar char="•"/>
            </a:pPr>
            <a:r>
              <a:rPr lang="x-none" dirty="0"/>
              <a:t>גישות התפתחותיות דינמיות ובעיקר הגישה האינטר-סובייקטיבית</a:t>
            </a:r>
            <a:r>
              <a:rPr lang="he-IL" dirty="0"/>
              <a:t>,פסיכולוגית העצמי.</a:t>
            </a:r>
            <a:endParaRPr dirty="0"/>
          </a:p>
          <a:p>
            <a:pPr marL="342900" lvl="0" indent="-165100" algn="r" rtl="1">
              <a:spcBef>
                <a:spcPts val="1600"/>
              </a:spcBef>
              <a:spcAft>
                <a:spcPts val="0"/>
              </a:spcAft>
              <a:buNone/>
            </a:pPr>
            <a:endParaRPr dirty="0"/>
          </a:p>
          <a:p>
            <a:pPr marL="342900" lvl="0" indent="-279400" algn="r" rtl="1">
              <a:spcBef>
                <a:spcPts val="1600"/>
              </a:spcBef>
              <a:spcAft>
                <a:spcPts val="0"/>
              </a:spcAft>
              <a:buSzPts val="1800"/>
              <a:buChar char="•"/>
            </a:pPr>
            <a:r>
              <a:rPr lang="x-none" dirty="0"/>
              <a:t>הפילוסופיה והפסיכולוגיה ההומניסטית</a:t>
            </a:r>
            <a:endParaRPr dirty="0"/>
          </a:p>
          <a:p>
            <a:pPr marL="0" lvl="0" indent="0" algn="r" rtl="1">
              <a:spcBef>
                <a:spcPts val="1600"/>
              </a:spcBef>
              <a:spcAft>
                <a:spcPts val="0"/>
              </a:spcAft>
              <a:buNone/>
            </a:pPr>
            <a:endParaRPr dirty="0"/>
          </a:p>
          <a:p>
            <a:pPr marL="342900" lvl="0" indent="-254000" algn="r" rtl="1">
              <a:spcBef>
                <a:spcPts val="1600"/>
              </a:spcBef>
              <a:spcAft>
                <a:spcPts val="0"/>
              </a:spcAft>
              <a:buSzPts val="1800"/>
              <a:buChar char="•"/>
            </a:pPr>
            <a:r>
              <a:rPr lang="x-none" dirty="0"/>
              <a:t>תורת הלמידה</a:t>
            </a:r>
            <a:endParaRPr dirty="0"/>
          </a:p>
          <a:p>
            <a:pPr marL="342900" lvl="0" indent="-165100" algn="r" rtl="1">
              <a:spcBef>
                <a:spcPts val="1600"/>
              </a:spcBef>
              <a:spcAft>
                <a:spcPts val="0"/>
              </a:spcAft>
              <a:buNone/>
            </a:pPr>
            <a:endParaRPr dirty="0"/>
          </a:p>
          <a:p>
            <a:pPr marL="342900" lvl="0" indent="-254000" algn="r" rtl="1">
              <a:spcBef>
                <a:spcPts val="1600"/>
              </a:spcBef>
              <a:spcAft>
                <a:spcPts val="0"/>
              </a:spcAft>
              <a:buSzPts val="1800"/>
              <a:buChar char="•"/>
            </a:pPr>
            <a:r>
              <a:rPr lang="x-none" dirty="0"/>
              <a:t>פסיכולוגיה מערכתית</a:t>
            </a:r>
            <a:endParaRPr dirty="0"/>
          </a:p>
          <a:p>
            <a:pPr marL="342900" lvl="0" indent="-165100" algn="r" rtl="1">
              <a:spcBef>
                <a:spcPts val="1600"/>
              </a:spcBef>
              <a:spcAft>
                <a:spcPts val="0"/>
              </a:spcAft>
              <a:buNone/>
            </a:pPr>
            <a:endParaRPr dirty="0"/>
          </a:p>
          <a:p>
            <a:pPr marL="342900" lvl="0" indent="-279400" algn="r" rtl="1">
              <a:spcBef>
                <a:spcPts val="1600"/>
              </a:spcBef>
              <a:spcAft>
                <a:spcPts val="0"/>
              </a:spcAft>
              <a:buNone/>
            </a:pPr>
            <a:endParaRPr dirty="0"/>
          </a:p>
          <a:p>
            <a:pPr marL="0" lvl="0" indent="0" algn="r" rtl="1">
              <a:spcBef>
                <a:spcPts val="1600"/>
              </a:spcBef>
              <a:spcAft>
                <a:spcPts val="1600"/>
              </a:spcAft>
              <a:buNone/>
            </a:pPr>
            <a:br>
              <a:rPr lang="x-none" dirty="0"/>
            </a:br>
            <a:br>
              <a:rPr lang="x-none" dirty="0"/>
            </a:b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title"/>
          </p:nvPr>
        </p:nvSpPr>
        <p:spPr>
          <a:xfrm>
            <a:off x="284100" y="307975"/>
            <a:ext cx="2479800" cy="4268700"/>
          </a:xfrm>
          <a:prstGeom prst="rect">
            <a:avLst/>
          </a:prstGeom>
        </p:spPr>
        <p:txBody>
          <a:bodyPr spcFirstLastPara="1" wrap="square" lIns="91425" tIns="45700" rIns="91425" bIns="45700" anchor="t" anchorCtr="0">
            <a:noAutofit/>
          </a:bodyPr>
          <a:lstStyle/>
          <a:p>
            <a:pPr marL="0" lvl="0" indent="0" algn="r" rtl="1">
              <a:spcBef>
                <a:spcPts val="0"/>
              </a:spcBef>
              <a:spcAft>
                <a:spcPts val="0"/>
              </a:spcAft>
              <a:buNone/>
            </a:pPr>
            <a:r>
              <a:rPr lang="x-none"/>
              <a:t>גישות התפתחותיות דינמיות</a:t>
            </a:r>
            <a:endParaRPr/>
          </a:p>
        </p:txBody>
      </p:sp>
      <p:sp>
        <p:nvSpPr>
          <p:cNvPr id="198" name="Google Shape;198;p35"/>
          <p:cNvSpPr txBox="1">
            <a:spLocks noGrp="1"/>
          </p:cNvSpPr>
          <p:nvPr>
            <p:ph type="body" idx="1"/>
          </p:nvPr>
        </p:nvSpPr>
        <p:spPr>
          <a:xfrm>
            <a:off x="3381100" y="307975"/>
            <a:ext cx="5451300" cy="4268700"/>
          </a:xfrm>
          <a:prstGeom prst="rect">
            <a:avLst/>
          </a:prstGeom>
        </p:spPr>
        <p:txBody>
          <a:bodyPr spcFirstLastPara="1" wrap="square" lIns="91425" tIns="45700" rIns="91425" bIns="45700" anchor="t" anchorCtr="0">
            <a:noAutofit/>
          </a:bodyPr>
          <a:lstStyle/>
          <a:p>
            <a:pPr marL="0" lvl="0" indent="0" algn="r" rtl="1">
              <a:spcBef>
                <a:spcPts val="640"/>
              </a:spcBef>
              <a:spcAft>
                <a:spcPts val="0"/>
              </a:spcAft>
              <a:buNone/>
            </a:pPr>
            <a:r>
              <a:rPr lang="x-none" sz="2400" dirty="0">
                <a:latin typeface="Arial" panose="020B0604020202020204" pitchFamily="34" charset="0"/>
                <a:cs typeface="Arial" panose="020B0604020202020204" pitchFamily="34" charset="0"/>
              </a:rPr>
              <a:t>הזרם האינטרסובייקטיבי</a:t>
            </a:r>
            <a:r>
              <a:rPr lang="he-IL" sz="2400" dirty="0">
                <a:latin typeface="Arial" panose="020B0604020202020204" pitchFamily="34" charset="0"/>
                <a:cs typeface="Arial" panose="020B0604020202020204" pitchFamily="34" charset="0"/>
              </a:rPr>
              <a:t>: </a:t>
            </a:r>
            <a:r>
              <a:rPr lang="x-none" sz="2400" dirty="0">
                <a:latin typeface="Arial" panose="020B0604020202020204" pitchFamily="34" charset="0"/>
                <a:cs typeface="Arial" panose="020B0604020202020204" pitchFamily="34" charset="0"/>
              </a:rPr>
              <a:t>ג'סיקה בנג'מין</a:t>
            </a:r>
            <a:endParaRPr sz="2400" dirty="0">
              <a:latin typeface="Arial" panose="020B0604020202020204" pitchFamily="34" charset="0"/>
              <a:cs typeface="Arial" panose="020B0604020202020204" pitchFamily="34" charset="0"/>
            </a:endParaRPr>
          </a:p>
          <a:p>
            <a:pPr marL="0" lvl="0" indent="0" algn="r" rtl="1">
              <a:spcBef>
                <a:spcPts val="1600"/>
              </a:spcBef>
              <a:spcAft>
                <a:spcPts val="0"/>
              </a:spcAft>
              <a:buNone/>
            </a:pPr>
            <a:endParaRPr sz="2400" dirty="0">
              <a:latin typeface="Arial" panose="020B0604020202020204" pitchFamily="34" charset="0"/>
              <a:cs typeface="Arial" panose="020B0604020202020204" pitchFamily="34" charset="0"/>
            </a:endParaRPr>
          </a:p>
          <a:p>
            <a:pPr marL="0" lvl="0" indent="0" algn="r" rtl="1">
              <a:spcBef>
                <a:spcPts val="1600"/>
              </a:spcBef>
              <a:spcAft>
                <a:spcPts val="0"/>
              </a:spcAft>
              <a:buNone/>
            </a:pPr>
            <a:r>
              <a:rPr lang="x-none" sz="2400" dirty="0">
                <a:latin typeface="Arial" panose="020B0604020202020204" pitchFamily="34" charset="0"/>
                <a:cs typeface="Arial" panose="020B0604020202020204" pitchFamily="34" charset="0"/>
              </a:rPr>
              <a:t>ויניקוט</a:t>
            </a:r>
            <a:endParaRPr sz="2400" dirty="0">
              <a:latin typeface="Arial" panose="020B0604020202020204" pitchFamily="34" charset="0"/>
              <a:cs typeface="Arial" panose="020B0604020202020204" pitchFamily="34" charset="0"/>
            </a:endParaRPr>
          </a:p>
          <a:p>
            <a:pPr marL="0" lvl="0" indent="0" algn="r" rtl="1">
              <a:spcBef>
                <a:spcPts val="1600"/>
              </a:spcBef>
              <a:spcAft>
                <a:spcPts val="0"/>
              </a:spcAft>
              <a:buNone/>
            </a:pPr>
            <a:endParaRPr sz="2400" dirty="0">
              <a:latin typeface="Arial" panose="020B0604020202020204" pitchFamily="34" charset="0"/>
              <a:cs typeface="Arial" panose="020B0604020202020204" pitchFamily="34" charset="0"/>
            </a:endParaRPr>
          </a:p>
          <a:p>
            <a:pPr marL="0" lvl="0" indent="0" algn="r" rtl="1">
              <a:spcBef>
                <a:spcPts val="1600"/>
              </a:spcBef>
              <a:spcAft>
                <a:spcPts val="1600"/>
              </a:spcAft>
              <a:buNone/>
            </a:pPr>
            <a:r>
              <a:rPr lang="x-none" sz="2400" dirty="0">
                <a:latin typeface="Arial" panose="020B0604020202020204" pitchFamily="34" charset="0"/>
                <a:cs typeface="Arial" panose="020B0604020202020204" pitchFamily="34" charset="0"/>
              </a:rPr>
              <a:t>פסיכולוגית העצמי</a:t>
            </a:r>
            <a:r>
              <a:rPr lang="he-IL" sz="2400" dirty="0">
                <a:latin typeface="Arial" panose="020B0604020202020204" pitchFamily="34" charset="0"/>
                <a:cs typeface="Arial" panose="020B0604020202020204" pitchFamily="34" charset="0"/>
              </a:rPr>
              <a:t>: </a:t>
            </a:r>
            <a:r>
              <a:rPr lang="x-none" sz="2400" dirty="0">
                <a:latin typeface="Arial" panose="020B0604020202020204" pitchFamily="34" charset="0"/>
                <a:cs typeface="Arial" panose="020B0604020202020204" pitchFamily="34" charset="0"/>
              </a:rPr>
              <a:t> קוהוט</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284100" y="307975"/>
            <a:ext cx="2479800" cy="4268700"/>
          </a:xfrm>
          <a:prstGeom prst="rect">
            <a:avLst/>
          </a:prstGeom>
        </p:spPr>
        <p:txBody>
          <a:bodyPr spcFirstLastPara="1" wrap="square" lIns="91425" tIns="45700" rIns="91425" bIns="45700" anchor="t" anchorCtr="0">
            <a:noAutofit/>
          </a:bodyPr>
          <a:lstStyle/>
          <a:p>
            <a:pPr marL="0" lvl="0" indent="0" algn="r" rtl="1">
              <a:spcBef>
                <a:spcPts val="0"/>
              </a:spcBef>
              <a:spcAft>
                <a:spcPts val="0"/>
              </a:spcAft>
              <a:buNone/>
            </a:pPr>
            <a:r>
              <a:rPr lang="x-none"/>
              <a:t>הפילוסופיה והפסיכולוגיה ההומניסטית</a:t>
            </a:r>
            <a:endParaRPr/>
          </a:p>
        </p:txBody>
      </p:sp>
      <p:sp>
        <p:nvSpPr>
          <p:cNvPr id="205" name="Google Shape;205;p36"/>
          <p:cNvSpPr txBox="1">
            <a:spLocks noGrp="1"/>
          </p:cNvSpPr>
          <p:nvPr>
            <p:ph type="body" idx="1"/>
          </p:nvPr>
        </p:nvSpPr>
        <p:spPr>
          <a:xfrm>
            <a:off x="3381100" y="307975"/>
            <a:ext cx="5451300" cy="4516688"/>
          </a:xfrm>
          <a:prstGeom prst="rect">
            <a:avLst/>
          </a:prstGeom>
        </p:spPr>
        <p:txBody>
          <a:bodyPr spcFirstLastPara="1" wrap="square" lIns="91425" tIns="45700" rIns="91425" bIns="45700" anchor="t" anchorCtr="0">
            <a:noAutofit/>
          </a:bodyPr>
          <a:lstStyle/>
          <a:p>
            <a:pPr marL="0" lvl="0" indent="0" algn="just" rtl="1">
              <a:lnSpc>
                <a:spcPct val="136363"/>
              </a:lnSpc>
              <a:spcBef>
                <a:spcPts val="200"/>
              </a:spcBef>
              <a:spcAft>
                <a:spcPts val="0"/>
              </a:spcAft>
              <a:buNone/>
            </a:pPr>
            <a:r>
              <a:rPr lang="he-IL" sz="2300" dirty="0">
                <a:latin typeface="Arial"/>
                <a:ea typeface="Arial"/>
                <a:cs typeface="Arial"/>
                <a:sym typeface="Arial"/>
              </a:rPr>
              <a:t>-</a:t>
            </a:r>
            <a:r>
              <a:rPr lang="x-none" sz="2400" dirty="0">
                <a:latin typeface="Arial"/>
                <a:ea typeface="Arial"/>
                <a:cs typeface="Arial"/>
                <a:sym typeface="Arial"/>
              </a:rPr>
              <a:t>הגשמה עצמית הנה גורם מרכזי בעיצוב והנעת האישיות</a:t>
            </a:r>
            <a:endParaRPr sz="2400" dirty="0">
              <a:latin typeface="Arial"/>
              <a:ea typeface="Arial"/>
              <a:cs typeface="Arial"/>
              <a:sym typeface="Arial"/>
            </a:endParaRPr>
          </a:p>
          <a:p>
            <a:pPr marL="0" lvl="0" indent="0" algn="just" rtl="1">
              <a:lnSpc>
                <a:spcPct val="136363"/>
              </a:lnSpc>
              <a:spcBef>
                <a:spcPts val="1100"/>
              </a:spcBef>
              <a:spcAft>
                <a:spcPts val="0"/>
              </a:spcAft>
              <a:buNone/>
            </a:pPr>
            <a:r>
              <a:rPr lang="he-IL" sz="2400" dirty="0">
                <a:latin typeface="Arial"/>
                <a:ea typeface="Arial"/>
                <a:cs typeface="Arial"/>
                <a:sym typeface="Arial"/>
              </a:rPr>
              <a:t>-</a:t>
            </a:r>
            <a:r>
              <a:rPr lang="x-none" sz="2400" dirty="0">
                <a:latin typeface="Arial"/>
                <a:ea typeface="Arial"/>
                <a:cs typeface="Arial"/>
                <a:sym typeface="Arial"/>
              </a:rPr>
              <a:t>מדגישה את יכולת האדם לבחור ולשלוט במהלך חייו</a:t>
            </a:r>
            <a:endParaRPr sz="2400" dirty="0">
              <a:latin typeface="Arial"/>
              <a:ea typeface="Arial"/>
              <a:cs typeface="Arial"/>
              <a:sym typeface="Arial"/>
            </a:endParaRPr>
          </a:p>
          <a:p>
            <a:pPr marL="0" lvl="0" indent="0" algn="just" rtl="1">
              <a:lnSpc>
                <a:spcPct val="136363"/>
              </a:lnSpc>
              <a:spcBef>
                <a:spcPts val="1100"/>
              </a:spcBef>
              <a:spcAft>
                <a:spcPts val="0"/>
              </a:spcAft>
              <a:buNone/>
            </a:pPr>
            <a:r>
              <a:rPr lang="he-IL" sz="2400" dirty="0">
                <a:latin typeface="Arial"/>
                <a:ea typeface="Arial"/>
                <a:cs typeface="Arial"/>
                <a:sym typeface="Arial"/>
              </a:rPr>
              <a:t>-</a:t>
            </a:r>
            <a:r>
              <a:rPr lang="x-none" sz="2400" dirty="0">
                <a:latin typeface="Arial"/>
                <a:ea typeface="Arial"/>
                <a:cs typeface="Arial"/>
                <a:sym typeface="Arial"/>
              </a:rPr>
              <a:t>היכולת לקחת אחריות על בחירות היא מרכיב חשוב בבריאות נפשית</a:t>
            </a:r>
            <a:endParaRPr sz="2400" dirty="0">
              <a:latin typeface="Arial"/>
              <a:ea typeface="Arial"/>
              <a:cs typeface="Arial"/>
              <a:sym typeface="Arial"/>
            </a:endParaRPr>
          </a:p>
          <a:p>
            <a:pPr marL="0" lvl="0" indent="0" algn="just" rtl="1">
              <a:lnSpc>
                <a:spcPct val="136363"/>
              </a:lnSpc>
              <a:spcBef>
                <a:spcPts val="1100"/>
              </a:spcBef>
              <a:spcAft>
                <a:spcPts val="1100"/>
              </a:spcAft>
              <a:buClr>
                <a:schemeClr val="dk1"/>
              </a:buClr>
              <a:buSzPts val="1100"/>
              <a:buFont typeface="Arial"/>
              <a:buNone/>
            </a:pPr>
            <a:endParaRPr sz="2300" dirty="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7"/>
          <p:cNvSpPr txBox="1">
            <a:spLocks noGrp="1"/>
          </p:cNvSpPr>
          <p:nvPr>
            <p:ph type="title"/>
          </p:nvPr>
        </p:nvSpPr>
        <p:spPr>
          <a:xfrm>
            <a:off x="284100" y="307975"/>
            <a:ext cx="2479800" cy="4268700"/>
          </a:xfrm>
          <a:prstGeom prst="rect">
            <a:avLst/>
          </a:prstGeom>
        </p:spPr>
        <p:txBody>
          <a:bodyPr spcFirstLastPara="1" wrap="square" lIns="91425" tIns="45700" rIns="91425" bIns="45700" anchor="t" anchorCtr="0">
            <a:noAutofit/>
          </a:bodyPr>
          <a:lstStyle/>
          <a:p>
            <a:pPr marL="0" lvl="0" indent="0" algn="r" rtl="1">
              <a:spcBef>
                <a:spcPts val="0"/>
              </a:spcBef>
              <a:spcAft>
                <a:spcPts val="0"/>
              </a:spcAft>
              <a:buNone/>
            </a:pPr>
            <a:r>
              <a:rPr lang="x-none"/>
              <a:t>תורת הלמידה</a:t>
            </a:r>
            <a:endParaRPr/>
          </a:p>
        </p:txBody>
      </p:sp>
      <p:sp>
        <p:nvSpPr>
          <p:cNvPr id="212" name="Google Shape;212;p37"/>
          <p:cNvSpPr txBox="1">
            <a:spLocks noGrp="1"/>
          </p:cNvSpPr>
          <p:nvPr>
            <p:ph type="body" idx="1"/>
          </p:nvPr>
        </p:nvSpPr>
        <p:spPr>
          <a:xfrm>
            <a:off x="3381100" y="307975"/>
            <a:ext cx="5451300" cy="4268700"/>
          </a:xfrm>
          <a:prstGeom prst="rect">
            <a:avLst/>
          </a:prstGeom>
        </p:spPr>
        <p:txBody>
          <a:bodyPr spcFirstLastPara="1" wrap="square" lIns="91425" tIns="45700" rIns="91425" bIns="45700" anchor="t" anchorCtr="0">
            <a:noAutofit/>
          </a:bodyPr>
          <a:lstStyle/>
          <a:p>
            <a:pPr marL="0" lvl="0" indent="0" algn="r" rtl="1">
              <a:spcBef>
                <a:spcPts val="1600"/>
              </a:spcBef>
              <a:spcAft>
                <a:spcPts val="1600"/>
              </a:spcAft>
              <a:buNone/>
            </a:pPr>
            <a:r>
              <a:rPr lang="x-none" sz="2400" dirty="0">
                <a:latin typeface="Arial" panose="020B0604020202020204" pitchFamily="34" charset="0"/>
                <a:cs typeface="Arial" panose="020B0604020202020204" pitchFamily="34" charset="0"/>
              </a:rPr>
              <a:t>מאפשרת לנו לדעת כיצד התנסות הופכת לידע ואילו תנאים צריכים להתקיים על מנת שהתרחשות או מעשה ייקלטו ויהפכו ללמידה</a:t>
            </a:r>
            <a:r>
              <a:rPr lang="he-IL" sz="2400" dirty="0">
                <a:latin typeface="Arial" panose="020B0604020202020204" pitchFamily="34" charset="0"/>
                <a:cs typeface="Arial" panose="020B0604020202020204" pitchFamily="34" charset="0"/>
              </a:rPr>
              <a:t>.</a:t>
            </a:r>
            <a:r>
              <a:rPr lang="x-none" sz="2400" dirty="0">
                <a:latin typeface="Arial" panose="020B0604020202020204" pitchFamily="34" charset="0"/>
                <a:cs typeface="Arial" panose="020B0604020202020204" pitchFamily="34" charset="0"/>
              </a:rPr>
              <a:t> </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8"/>
          <p:cNvSpPr txBox="1">
            <a:spLocks noGrp="1"/>
          </p:cNvSpPr>
          <p:nvPr>
            <p:ph type="title"/>
          </p:nvPr>
        </p:nvSpPr>
        <p:spPr>
          <a:xfrm>
            <a:off x="284100" y="307975"/>
            <a:ext cx="2479800" cy="4268700"/>
          </a:xfrm>
          <a:prstGeom prst="rect">
            <a:avLst/>
          </a:prstGeom>
        </p:spPr>
        <p:txBody>
          <a:bodyPr spcFirstLastPara="1" wrap="square" lIns="91425" tIns="45700" rIns="91425" bIns="45700" anchor="t" anchorCtr="0">
            <a:noAutofit/>
          </a:bodyPr>
          <a:lstStyle/>
          <a:p>
            <a:pPr marL="0" lvl="0" indent="0" algn="r" rtl="1">
              <a:spcBef>
                <a:spcPts val="0"/>
              </a:spcBef>
              <a:spcAft>
                <a:spcPts val="0"/>
              </a:spcAft>
              <a:buNone/>
            </a:pPr>
            <a:r>
              <a:rPr lang="x-none"/>
              <a:t>תורת התקשורת הבינאישית והטיפול המשפחתי מערכתי</a:t>
            </a:r>
            <a:endParaRPr/>
          </a:p>
        </p:txBody>
      </p:sp>
      <p:sp>
        <p:nvSpPr>
          <p:cNvPr id="219" name="Google Shape;219;p38"/>
          <p:cNvSpPr txBox="1">
            <a:spLocks noGrp="1"/>
          </p:cNvSpPr>
          <p:nvPr>
            <p:ph type="body" idx="1"/>
          </p:nvPr>
        </p:nvSpPr>
        <p:spPr>
          <a:xfrm>
            <a:off x="3381100" y="307975"/>
            <a:ext cx="5451300" cy="4268700"/>
          </a:xfrm>
          <a:prstGeom prst="rect">
            <a:avLst/>
          </a:prstGeom>
        </p:spPr>
        <p:txBody>
          <a:bodyPr spcFirstLastPara="1" wrap="square" lIns="91425" tIns="45700" rIns="91425" bIns="45700" anchor="t" anchorCtr="0">
            <a:noAutofit/>
          </a:bodyPr>
          <a:lstStyle/>
          <a:p>
            <a:pPr marL="0" lvl="0" indent="0" algn="r" rtl="1">
              <a:spcBef>
                <a:spcPts val="640"/>
              </a:spcBef>
              <a:spcAft>
                <a:spcPts val="1600"/>
              </a:spcAft>
              <a:buNone/>
            </a:pPr>
            <a:r>
              <a:rPr lang="x-none" sz="2400" dirty="0">
                <a:cs typeface="+mn-cs"/>
              </a:rPr>
              <a:t>תקשורת לקויה או מבלבלת היא מקור לתקלות ולנזקים הדדיים.</a:t>
            </a:r>
            <a:endParaRPr sz="2400" dirty="0">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0"/>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1">
              <a:spcBef>
                <a:spcPts val="0"/>
              </a:spcBef>
              <a:spcAft>
                <a:spcPts val="0"/>
              </a:spcAft>
              <a:buNone/>
            </a:pPr>
            <a:r>
              <a:rPr lang="x-none" dirty="0">
                <a:solidFill>
                  <a:schemeClr val="dk2"/>
                </a:solidFill>
              </a:rPr>
              <a:t>תרגיל דימויים לתיאור הורות </a:t>
            </a:r>
            <a:endParaRPr dirty="0">
              <a:solidFill>
                <a:schemeClr val="dk2"/>
              </a:solidFill>
            </a:endParaRPr>
          </a:p>
        </p:txBody>
      </p:sp>
      <p:sp>
        <p:nvSpPr>
          <p:cNvPr id="233" name="Google Shape;233;p40"/>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r" rtl="1">
              <a:spcBef>
                <a:spcPts val="360"/>
              </a:spcBef>
              <a:spcAft>
                <a:spcPts val="0"/>
              </a:spcAft>
              <a:buNone/>
            </a:pPr>
            <a:r>
              <a:rPr lang="he-IL" sz="1200" dirty="0"/>
              <a:t>דמות עם שש ידיים- </a:t>
            </a:r>
            <a:r>
              <a:rPr lang="he-IL" sz="1200" dirty="0" err="1"/>
              <a:t>הנסיון</a:t>
            </a:r>
            <a:r>
              <a:rPr lang="he-IL" sz="1200" dirty="0"/>
              <a:t> להחזיק הרבה מקומות בו זמנית. להגיע, לתמוך</a:t>
            </a:r>
          </a:p>
          <a:p>
            <a:pPr marL="0" lvl="0" indent="0" algn="r" rtl="1">
              <a:spcBef>
                <a:spcPts val="360"/>
              </a:spcBef>
              <a:spcAft>
                <a:spcPts val="0"/>
              </a:spcAft>
              <a:buNone/>
            </a:pPr>
            <a:r>
              <a:rPr lang="he-IL" sz="1200" dirty="0"/>
              <a:t>כרית זיכרון- מקבל את הצורה של השני, סופג ונותן אחזקה, רך ונעים</a:t>
            </a:r>
          </a:p>
          <a:p>
            <a:pPr marL="0" lvl="0" indent="0" algn="r" rtl="1">
              <a:spcBef>
                <a:spcPts val="360"/>
              </a:spcBef>
              <a:spcAft>
                <a:spcPts val="0"/>
              </a:spcAft>
              <a:buNone/>
            </a:pPr>
            <a:r>
              <a:rPr lang="he-IL" sz="1200" dirty="0"/>
              <a:t>לביאה- </a:t>
            </a:r>
            <a:r>
              <a:rPr lang="he-IL" sz="1200" dirty="0" err="1"/>
              <a:t>כאמא</a:t>
            </a:r>
            <a:r>
              <a:rPr lang="he-IL" sz="1200" dirty="0"/>
              <a:t> ובת. רכות וחום, כוח והגנה</a:t>
            </a:r>
          </a:p>
          <a:p>
            <a:pPr marL="0" lvl="0" indent="0" algn="r" rtl="1">
              <a:spcBef>
                <a:spcPts val="360"/>
              </a:spcBef>
              <a:spcAft>
                <a:spcPts val="0"/>
              </a:spcAft>
              <a:buNone/>
            </a:pPr>
            <a:r>
              <a:rPr lang="he-IL" sz="1200" dirty="0"/>
              <a:t>חיבוק- נפתח ונסגר</a:t>
            </a:r>
          </a:p>
          <a:p>
            <a:pPr marL="0" lvl="0" indent="0" algn="r" rtl="1">
              <a:spcBef>
                <a:spcPts val="360"/>
              </a:spcBef>
              <a:spcAft>
                <a:spcPts val="0"/>
              </a:spcAft>
              <a:buNone/>
            </a:pPr>
            <a:r>
              <a:rPr lang="he-IL" sz="1200" dirty="0"/>
              <a:t>גם וגם –פתרון דילמות מתמיד</a:t>
            </a:r>
          </a:p>
          <a:p>
            <a:pPr marL="0" lvl="0" indent="0" algn="r" rtl="1">
              <a:spcBef>
                <a:spcPts val="360"/>
              </a:spcBef>
              <a:spcAft>
                <a:spcPts val="0"/>
              </a:spcAft>
              <a:buNone/>
            </a:pPr>
            <a:r>
              <a:rPr lang="he-IL" sz="1200" dirty="0"/>
              <a:t>אוזן ענקית מקשיבה, מדגדגת, מנערת, נסגרת</a:t>
            </a:r>
          </a:p>
          <a:p>
            <a:pPr marL="0" lvl="0" indent="0" algn="r" rtl="1">
              <a:spcBef>
                <a:spcPts val="360"/>
              </a:spcBef>
              <a:spcAft>
                <a:spcPts val="0"/>
              </a:spcAft>
              <a:buNone/>
            </a:pPr>
            <a:r>
              <a:rPr lang="he-IL" sz="1200" dirty="0"/>
              <a:t>עמדת עגינה וטעינה של ספינה, לקבל טיפול</a:t>
            </a:r>
          </a:p>
          <a:p>
            <a:pPr marL="0" lvl="0" indent="0" algn="r" rtl="1">
              <a:spcBef>
                <a:spcPts val="360"/>
              </a:spcBef>
              <a:spcAft>
                <a:spcPts val="0"/>
              </a:spcAft>
              <a:buNone/>
            </a:pPr>
            <a:r>
              <a:rPr lang="he-IL" sz="1200" dirty="0" err="1"/>
              <a:t>מחזיקת</a:t>
            </a:r>
            <a:r>
              <a:rPr lang="he-IL" sz="1200" dirty="0"/>
              <a:t> עפיפון</a:t>
            </a:r>
          </a:p>
          <a:p>
            <a:pPr marL="0" lvl="0" indent="0" algn="r" rtl="1">
              <a:spcBef>
                <a:spcPts val="360"/>
              </a:spcBef>
              <a:spcAft>
                <a:spcPts val="0"/>
              </a:spcAft>
              <a:buNone/>
            </a:pPr>
            <a:r>
              <a:rPr lang="he-IL" sz="1200" dirty="0"/>
              <a:t>חבירה- נפרדים עומדים בפני עצמם</a:t>
            </a:r>
            <a:endParaRPr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Google Shape;239;p41"/>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1">
              <a:spcBef>
                <a:spcPts val="0"/>
              </a:spcBef>
              <a:spcAft>
                <a:spcPts val="0"/>
              </a:spcAft>
              <a:buNone/>
            </a:pPr>
            <a:r>
              <a:rPr lang="x-none" dirty="0"/>
              <a:t> </a:t>
            </a:r>
            <a:r>
              <a:rPr lang="x-none" dirty="0">
                <a:solidFill>
                  <a:schemeClr val="bg2"/>
                </a:solidFill>
              </a:rPr>
              <a:t>ההורה כמגדלור</a:t>
            </a:r>
            <a:endParaRPr dirty="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3"/>
          <p:cNvSpPr txBox="1">
            <a:spLocks noGrp="1"/>
          </p:cNvSpPr>
          <p:nvPr>
            <p:ph type="title"/>
          </p:nvPr>
        </p:nvSpPr>
        <p:spPr>
          <a:xfrm>
            <a:off x="457200" y="154484"/>
            <a:ext cx="8229600" cy="6429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2"/>
              </a:buClr>
              <a:buSzPts val="4400"/>
              <a:buFont typeface="Calibri"/>
              <a:buNone/>
            </a:pPr>
            <a:r>
              <a:rPr lang="x-none">
                <a:solidFill>
                  <a:schemeClr val="dk2"/>
                </a:solidFill>
              </a:rPr>
              <a:t>מדוע נוצר הצורך באייכה?</a:t>
            </a:r>
            <a:endParaRPr>
              <a:solidFill>
                <a:schemeClr val="dk2"/>
              </a:solidFill>
            </a:endParaRPr>
          </a:p>
        </p:txBody>
      </p:sp>
      <p:sp>
        <p:nvSpPr>
          <p:cNvPr id="252" name="Google Shape;252;p43"/>
          <p:cNvSpPr txBox="1">
            <a:spLocks noGrp="1"/>
          </p:cNvSpPr>
          <p:nvPr>
            <p:ph type="body" idx="1"/>
          </p:nvPr>
        </p:nvSpPr>
        <p:spPr>
          <a:xfrm>
            <a:off x="661737" y="900113"/>
            <a:ext cx="8229600" cy="4044866"/>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SzPts val="2800"/>
              <a:buNone/>
            </a:pPr>
            <a:r>
              <a:rPr lang="x-none" sz="2400" dirty="0">
                <a:solidFill>
                  <a:schemeClr val="dk2"/>
                </a:solidFill>
                <a:latin typeface="Arial" panose="020B0604020202020204" pitchFamily="34" charset="0"/>
                <a:cs typeface="Arial" panose="020B0604020202020204" pitchFamily="34" charset="0"/>
              </a:rPr>
              <a:t>שינוי שחל בהורות החל מאמצע המאה הקודמת:</a:t>
            </a:r>
            <a:endParaRPr sz="2400" dirty="0">
              <a:solidFill>
                <a:schemeClr val="dk2"/>
              </a:solidFill>
              <a:latin typeface="Arial" panose="020B0604020202020204" pitchFamily="34" charset="0"/>
              <a:cs typeface="Arial" panose="020B0604020202020204" pitchFamily="34" charset="0"/>
            </a:endParaRPr>
          </a:p>
          <a:p>
            <a:pPr marL="0" lvl="0" indent="0" algn="r" rtl="1">
              <a:spcBef>
                <a:spcPts val="640"/>
              </a:spcBef>
              <a:spcAft>
                <a:spcPts val="0"/>
              </a:spcAft>
              <a:buClr>
                <a:schemeClr val="dk2"/>
              </a:buClr>
              <a:buSzPts val="3200"/>
              <a:buNone/>
            </a:pPr>
            <a:endParaRPr lang="he-IL" sz="2400" b="1" dirty="0">
              <a:solidFill>
                <a:schemeClr val="dk2"/>
              </a:solidFill>
              <a:latin typeface="Arial" panose="020B0604020202020204" pitchFamily="34" charset="0"/>
              <a:cs typeface="Arial" panose="020B0604020202020204" pitchFamily="34" charset="0"/>
            </a:endParaRPr>
          </a:p>
          <a:p>
            <a:pPr marL="0" lvl="0" indent="0" algn="r" rtl="1">
              <a:spcBef>
                <a:spcPts val="640"/>
              </a:spcBef>
              <a:spcAft>
                <a:spcPts val="0"/>
              </a:spcAft>
              <a:buClr>
                <a:schemeClr val="dk2"/>
              </a:buClr>
              <a:buSzPts val="3200"/>
              <a:buNone/>
            </a:pPr>
            <a:r>
              <a:rPr lang="x-none" sz="2400" b="1" dirty="0">
                <a:solidFill>
                  <a:schemeClr val="dk2"/>
                </a:solidFill>
                <a:latin typeface="Arial" panose="020B0604020202020204" pitchFamily="34" charset="0"/>
                <a:cs typeface="Arial" panose="020B0604020202020204" pitchFamily="34" charset="0"/>
              </a:rPr>
              <a:t>הורות דגם אב: </a:t>
            </a:r>
            <a:r>
              <a:rPr lang="x-none" sz="2400" dirty="0">
                <a:solidFill>
                  <a:schemeClr val="dk2"/>
                </a:solidFill>
                <a:latin typeface="Arial" panose="020B0604020202020204" pitchFamily="34" charset="0"/>
                <a:cs typeface="Arial" panose="020B0604020202020204" pitchFamily="34" charset="0"/>
              </a:rPr>
              <a:t>מה אתה ילד יכול לעשות בשבילי, בשביל המשפחה, או החברה בה אתה גדל? החינוך מכוון להתאים את הילד לצרכי הסביבה וערכו של הילד </a:t>
            </a:r>
            <a:r>
              <a:rPr lang="x-none" sz="2400" dirty="0">
                <a:solidFill>
                  <a:schemeClr val="dk2"/>
                </a:solidFill>
                <a:latin typeface="Arial" panose="020B0604020202020204" pitchFamily="34" charset="0"/>
                <a:ea typeface="Arial"/>
                <a:cs typeface="Arial" panose="020B0604020202020204" pitchFamily="34" charset="0"/>
                <a:sym typeface="Arial"/>
              </a:rPr>
              <a:t>ימדד</a:t>
            </a:r>
            <a:r>
              <a:rPr lang="x-none" sz="2400" dirty="0">
                <a:solidFill>
                  <a:schemeClr val="dk2"/>
                </a:solidFill>
                <a:latin typeface="Arial" panose="020B0604020202020204" pitchFamily="34" charset="0"/>
                <a:cs typeface="Arial" panose="020B0604020202020204" pitchFamily="34" charset="0"/>
              </a:rPr>
              <a:t> ביכולתו להתאים את עצמו </a:t>
            </a:r>
            <a:r>
              <a:rPr lang="he-IL" sz="2400" dirty="0">
                <a:solidFill>
                  <a:schemeClr val="dk2"/>
                </a:solidFill>
                <a:latin typeface="Arial" panose="020B0604020202020204" pitchFamily="34" charset="0"/>
                <a:cs typeface="Arial" panose="020B0604020202020204" pitchFamily="34" charset="0"/>
              </a:rPr>
              <a:t>לסביבתו</a:t>
            </a:r>
            <a:r>
              <a:rPr lang="x-none" sz="2400" dirty="0">
                <a:solidFill>
                  <a:schemeClr val="dk2"/>
                </a:solidFill>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marL="0" lvl="0" indent="0" algn="r" rtl="1">
              <a:spcBef>
                <a:spcPts val="480"/>
              </a:spcBef>
              <a:spcAft>
                <a:spcPts val="0"/>
              </a:spcAft>
              <a:buClr>
                <a:schemeClr val="dk2"/>
              </a:buClr>
              <a:buSzPts val="2400"/>
              <a:buNone/>
            </a:pPr>
            <a:r>
              <a:rPr lang="x-none" sz="2400" dirty="0">
                <a:solidFill>
                  <a:schemeClr val="dk2"/>
                </a:solidFill>
                <a:latin typeface="Arial" panose="020B0604020202020204" pitchFamily="34" charset="0"/>
                <a:cs typeface="Arial" panose="020B0604020202020204" pitchFamily="34" charset="0"/>
              </a:rPr>
              <a:t>להורה בעל אחריות יש כוח, סמכות ואף חובה להשליט את בחירותיו על הילד.</a:t>
            </a:r>
            <a:endParaRPr lang="he-IL" sz="2400" dirty="0">
              <a:solidFill>
                <a:schemeClr val="dk2"/>
              </a:solidFill>
              <a:latin typeface="Arial" panose="020B0604020202020204" pitchFamily="34" charset="0"/>
              <a:cs typeface="Arial" panose="020B0604020202020204" pitchFamily="34" charset="0"/>
            </a:endParaRPr>
          </a:p>
          <a:p>
            <a:pPr marL="0" lvl="0" indent="0" algn="r" rtl="1">
              <a:spcBef>
                <a:spcPts val="480"/>
              </a:spcBef>
              <a:spcAft>
                <a:spcPts val="0"/>
              </a:spcAft>
              <a:buClr>
                <a:schemeClr val="dk2"/>
              </a:buClr>
              <a:buSzPts val="2400"/>
              <a:buNone/>
            </a:pPr>
            <a:endParaRPr lang="he-IL" sz="2400" dirty="0">
              <a:solidFill>
                <a:schemeClr val="dk2"/>
              </a:solidFill>
              <a:latin typeface="Arial" panose="020B0604020202020204" pitchFamily="34" charset="0"/>
              <a:cs typeface="Arial" panose="020B0604020202020204" pitchFamily="34" charset="0"/>
            </a:endParaRPr>
          </a:p>
          <a:p>
            <a:pPr marL="0" lvl="0" indent="0" algn="r" rtl="1">
              <a:spcBef>
                <a:spcPts val="480"/>
              </a:spcBef>
              <a:spcAft>
                <a:spcPts val="0"/>
              </a:spcAft>
              <a:buClr>
                <a:schemeClr val="dk2"/>
              </a:buClr>
              <a:buSzPts val="2400"/>
              <a:buNone/>
            </a:pPr>
            <a:r>
              <a:rPr lang="he-IL" sz="2400" dirty="0">
                <a:solidFill>
                  <a:schemeClr val="dk2"/>
                </a:solidFill>
                <a:latin typeface="Arial" panose="020B0604020202020204" pitchFamily="34" charset="0"/>
                <a:cs typeface="Arial" panose="020B0604020202020204" pitchFamily="34" charset="0"/>
                <a:hlinkClick r:id="rId3" tooltip="https://www.youtube.com/watch?v=sNWv9l_Dwpw"/>
              </a:rPr>
              <a:t>יולי</a:t>
            </a:r>
            <a:endParaRPr lang="he-IL" sz="2400" dirty="0">
              <a:solidFill>
                <a:schemeClr val="dk2"/>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4"/>
          <p:cNvSpPr txBox="1">
            <a:spLocks noGrp="1"/>
          </p:cNvSpPr>
          <p:nvPr>
            <p:ph type="title"/>
          </p:nvPr>
        </p:nvSpPr>
        <p:spPr>
          <a:xfrm>
            <a:off x="457200" y="154484"/>
            <a:ext cx="8229600" cy="6429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rgbClr val="17365D"/>
              </a:buClr>
              <a:buSzPts val="4400"/>
              <a:buFont typeface="Calibri"/>
              <a:buNone/>
            </a:pPr>
            <a:r>
              <a:rPr lang="x-none" dirty="0">
                <a:solidFill>
                  <a:schemeClr val="accent1">
                    <a:lumMod val="50000"/>
                  </a:schemeClr>
                </a:solidFill>
              </a:rPr>
              <a:t>המחירים שגובה מודל ההורות דגם אב</a:t>
            </a:r>
            <a:endParaRPr dirty="0">
              <a:solidFill>
                <a:schemeClr val="accent1">
                  <a:lumMod val="50000"/>
                </a:schemeClr>
              </a:solidFill>
            </a:endParaRPr>
          </a:p>
        </p:txBody>
      </p:sp>
      <p:sp>
        <p:nvSpPr>
          <p:cNvPr id="259" name="Google Shape;259;p44"/>
          <p:cNvSpPr txBox="1">
            <a:spLocks noGrp="1"/>
          </p:cNvSpPr>
          <p:nvPr>
            <p:ph type="body" idx="1"/>
          </p:nvPr>
        </p:nvSpPr>
        <p:spPr>
          <a:xfrm>
            <a:off x="457200" y="894097"/>
            <a:ext cx="8229600" cy="3936582"/>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17365D"/>
              </a:buClr>
              <a:buSzPts val="2400"/>
              <a:buNone/>
            </a:pPr>
            <a:endParaRPr lang="he-IL" sz="2400" dirty="0">
              <a:solidFill>
                <a:srgbClr val="17365D"/>
              </a:solidFill>
              <a:latin typeface="Calibri" panose="020F0502020204030204" pitchFamily="34" charset="0"/>
              <a:cs typeface="Calibri" panose="020F0502020204030204" pitchFamily="34" charset="0"/>
            </a:endParaRPr>
          </a:p>
          <a:p>
            <a:pPr marL="0" lvl="0" indent="0" algn="r" rtl="1">
              <a:spcBef>
                <a:spcPts val="0"/>
              </a:spcBef>
              <a:spcAft>
                <a:spcPts val="0"/>
              </a:spcAft>
              <a:buClr>
                <a:srgbClr val="17365D"/>
              </a:buClr>
              <a:buSzPts val="2400"/>
              <a:buNone/>
            </a:pPr>
            <a:r>
              <a:rPr lang="x-none" sz="2400" dirty="0">
                <a:solidFill>
                  <a:schemeClr val="bg2"/>
                </a:solidFill>
                <a:latin typeface="Calibri" panose="020F0502020204030204" pitchFamily="34" charset="0"/>
                <a:cs typeface="Calibri" panose="020F0502020204030204" pitchFamily="34" charset="0"/>
              </a:rPr>
              <a:t>המחירים תוארו על ידי לא מעט פסיכואנליטיקאים כשכל אחד מתמקד בסוג אחר של מחירים שנגבים מקשר לא מותאם בין ההורה והילד</a:t>
            </a:r>
            <a:endParaRPr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chemeClr val="dk1"/>
              </a:buClr>
              <a:buSzPts val="3200"/>
              <a:buNone/>
            </a:pPr>
            <a:endParaRPr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rgbClr val="17365D"/>
              </a:buClr>
              <a:buSzPts val="3200"/>
              <a:buNone/>
            </a:pPr>
            <a:r>
              <a:rPr lang="x-none" sz="2400" dirty="0">
                <a:solidFill>
                  <a:schemeClr val="bg2"/>
                </a:solidFill>
                <a:latin typeface="Calibri" panose="020F0502020204030204" pitchFamily="34" charset="0"/>
                <a:ea typeface="Arial"/>
                <a:cs typeface="Calibri" panose="020F0502020204030204" pitchFamily="34" charset="0"/>
                <a:sym typeface="Arial"/>
              </a:rPr>
              <a:t>פיירברן</a:t>
            </a:r>
            <a:r>
              <a:rPr lang="x-none" sz="2400" dirty="0">
                <a:solidFill>
                  <a:schemeClr val="bg2"/>
                </a:solidFill>
                <a:latin typeface="Calibri" panose="020F0502020204030204" pitchFamily="34" charset="0"/>
                <a:cs typeface="Calibri" panose="020F0502020204030204" pitchFamily="34" charset="0"/>
              </a:rPr>
              <a:t> - תחושת ניתוק וחוסר שייכות</a:t>
            </a:r>
            <a:endParaRPr sz="2400"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rgbClr val="17365D"/>
              </a:buClr>
              <a:buSzPts val="3200"/>
              <a:buNone/>
            </a:pPr>
            <a:r>
              <a:rPr lang="x-none" sz="2400" dirty="0">
                <a:solidFill>
                  <a:schemeClr val="bg2"/>
                </a:solidFill>
                <a:latin typeface="Calibri" panose="020F0502020204030204" pitchFamily="34" charset="0"/>
                <a:cs typeface="Calibri" panose="020F0502020204030204" pitchFamily="34" charset="0"/>
              </a:rPr>
              <a:t>פרויד - תחושת אשמה וסירוס</a:t>
            </a:r>
            <a:endParaRPr sz="2400"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rgbClr val="17365D"/>
              </a:buClr>
              <a:buSzPts val="3200"/>
              <a:buNone/>
            </a:pPr>
            <a:r>
              <a:rPr lang="x-none" sz="2400" dirty="0">
                <a:solidFill>
                  <a:schemeClr val="bg2"/>
                </a:solidFill>
                <a:latin typeface="Calibri" panose="020F0502020204030204" pitchFamily="34" charset="0"/>
                <a:cs typeface="Calibri" panose="020F0502020204030204" pitchFamily="34" charset="0"/>
              </a:rPr>
              <a:t>מלאני קליין - חרדת רדיפה</a:t>
            </a:r>
            <a:endParaRPr sz="2400"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rgbClr val="17365D"/>
              </a:buClr>
              <a:buSzPts val="3200"/>
              <a:buNone/>
            </a:pPr>
            <a:r>
              <a:rPr lang="x-none" sz="2400" dirty="0">
                <a:solidFill>
                  <a:schemeClr val="bg2"/>
                </a:solidFill>
                <a:latin typeface="Calibri" panose="020F0502020204030204" pitchFamily="34" charset="0"/>
                <a:cs typeface="Calibri" panose="020F0502020204030204" pitchFamily="34" charset="0"/>
              </a:rPr>
              <a:t>ויניקוט - אבדן העצמיות והאוטנטיות</a:t>
            </a:r>
            <a:endParaRPr sz="2400"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rgbClr val="17365D"/>
              </a:buClr>
              <a:buSzPts val="3200"/>
              <a:buNone/>
            </a:pPr>
            <a:r>
              <a:rPr lang="x-none" sz="2400" dirty="0">
                <a:solidFill>
                  <a:schemeClr val="bg2"/>
                </a:solidFill>
                <a:latin typeface="Calibri" panose="020F0502020204030204" pitchFamily="34" charset="0"/>
                <a:cs typeface="Calibri" panose="020F0502020204030204" pitchFamily="34" charset="0"/>
              </a:rPr>
              <a:t>קוהוט - פגיעה ביכולת להרגיש בעל ערך ומשמעות</a:t>
            </a:r>
            <a:endParaRPr sz="2400" dirty="0">
              <a:solidFill>
                <a:schemeClr val="bg2"/>
              </a:solidFill>
              <a:latin typeface="Calibri" panose="020F0502020204030204" pitchFamily="34" charset="0"/>
              <a:cs typeface="Calibri" panose="020F0502020204030204" pitchFamily="34" charset="0"/>
            </a:endParaRPr>
          </a:p>
          <a:p>
            <a:pPr marL="0" lvl="0" indent="0" algn="r" rtl="1">
              <a:spcBef>
                <a:spcPts val="640"/>
              </a:spcBef>
              <a:spcAft>
                <a:spcPts val="0"/>
              </a:spcAft>
              <a:buClr>
                <a:schemeClr val="dk1"/>
              </a:buClr>
              <a:buSzPts val="3200"/>
              <a:buNone/>
            </a:pPr>
            <a:endParaRP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5"/>
          <p:cNvSpPr txBox="1">
            <a:spLocks noGrp="1"/>
          </p:cNvSpPr>
          <p:nvPr>
            <p:ph type="title"/>
          </p:nvPr>
        </p:nvSpPr>
        <p:spPr>
          <a:xfrm>
            <a:off x="457200" y="154484"/>
            <a:ext cx="8229600" cy="642900"/>
          </a:xfrm>
          <a:prstGeom prst="rect">
            <a:avLst/>
          </a:prstGeom>
          <a:noFill/>
          <a:ln>
            <a:noFill/>
          </a:ln>
        </p:spPr>
        <p:txBody>
          <a:bodyPr spcFirstLastPara="1" wrap="square" lIns="91425" tIns="45700" rIns="91425" bIns="45700" anchor="ctr" anchorCtr="0">
            <a:noAutofit/>
          </a:bodyPr>
          <a:lstStyle/>
          <a:p>
            <a:pPr lvl="0">
              <a:buSzPts val="4400"/>
            </a:pPr>
            <a:r>
              <a:rPr lang="x-none" sz="3200" b="1" dirty="0">
                <a:solidFill>
                  <a:srgbClr val="1F497D"/>
                </a:solidFill>
              </a:rPr>
              <a:t>הורות דגם אם</a:t>
            </a:r>
            <a:endParaRPr dirty="0"/>
          </a:p>
        </p:txBody>
      </p:sp>
      <p:sp>
        <p:nvSpPr>
          <p:cNvPr id="265" name="Google Shape;265;p45"/>
          <p:cNvSpPr txBox="1">
            <a:spLocks noGrp="1"/>
          </p:cNvSpPr>
          <p:nvPr>
            <p:ph type="body" idx="1"/>
          </p:nvPr>
        </p:nvSpPr>
        <p:spPr>
          <a:xfrm>
            <a:off x="457200" y="900112"/>
            <a:ext cx="8229600" cy="4598319"/>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1F497D"/>
              </a:buClr>
              <a:buSzPts val="2800"/>
              <a:buNone/>
            </a:pPr>
            <a:r>
              <a:rPr lang="x-none" sz="2800" dirty="0">
                <a:solidFill>
                  <a:srgbClr val="1F497D"/>
                </a:solidFill>
              </a:rPr>
              <a:t>שינוי שחל בהורות החל מאמצע המאה הקודמת:</a:t>
            </a:r>
            <a:endParaRPr dirty="0">
              <a:solidFill>
                <a:srgbClr val="1F497D"/>
              </a:solidFill>
            </a:endParaRPr>
          </a:p>
          <a:p>
            <a:pPr marL="0" lvl="0" indent="0" algn="r" rtl="1">
              <a:spcBef>
                <a:spcPts val="640"/>
              </a:spcBef>
              <a:spcAft>
                <a:spcPts val="0"/>
              </a:spcAft>
              <a:buClr>
                <a:schemeClr val="dk1"/>
              </a:buClr>
              <a:buSzPts val="3200"/>
              <a:buNone/>
            </a:pPr>
            <a:endParaRPr dirty="0">
              <a:solidFill>
                <a:srgbClr val="1F497D"/>
              </a:solidFill>
            </a:endParaRPr>
          </a:p>
          <a:p>
            <a:pPr marL="0" lvl="0" indent="0" algn="r" rtl="1">
              <a:spcBef>
                <a:spcPts val="640"/>
              </a:spcBef>
              <a:spcAft>
                <a:spcPts val="0"/>
              </a:spcAft>
              <a:buClr>
                <a:srgbClr val="1F497D"/>
              </a:buClr>
              <a:buSzPts val="3200"/>
              <a:buNone/>
            </a:pPr>
            <a:r>
              <a:rPr lang="x-none" b="1" dirty="0">
                <a:solidFill>
                  <a:srgbClr val="1F497D"/>
                </a:solidFill>
              </a:rPr>
              <a:t>מעבר להורות דגם א</a:t>
            </a:r>
            <a:r>
              <a:rPr lang="he-IL" b="1" dirty="0">
                <a:solidFill>
                  <a:srgbClr val="1F497D"/>
                </a:solidFill>
              </a:rPr>
              <a:t>ם: </a:t>
            </a:r>
            <a:r>
              <a:rPr lang="he-IL" sz="2400" dirty="0">
                <a:solidFill>
                  <a:srgbClr val="1F497D"/>
                </a:solidFill>
              </a:rPr>
              <a:t>מה </a:t>
            </a:r>
            <a:r>
              <a:rPr lang="x-none" sz="2400" dirty="0">
                <a:solidFill>
                  <a:srgbClr val="1F497D"/>
                </a:solidFill>
              </a:rPr>
              <a:t>אנחנו ההורים יכולים לעשות למענך ילד? התמקדות בצרכי הילד. החינוך וההורה מכוונים להתאים את עצמם לצרכי הילד.</a:t>
            </a:r>
            <a:endParaRPr lang="he-IL" sz="2400" dirty="0">
              <a:solidFill>
                <a:srgbClr val="1F497D"/>
              </a:solidFill>
            </a:endParaRPr>
          </a:p>
          <a:p>
            <a:pPr marL="0" lvl="0" indent="0">
              <a:spcBef>
                <a:spcPts val="640"/>
              </a:spcBef>
              <a:buClr>
                <a:srgbClr val="1F497D"/>
              </a:buClr>
              <a:buSzPts val="3200"/>
              <a:buNone/>
            </a:pPr>
            <a:endParaRPr lang="he-IL" sz="2400" dirty="0">
              <a:solidFill>
                <a:srgbClr val="1F497D"/>
              </a:solidFill>
              <a:hlinkClick r:id="rId3"/>
            </a:endParaRPr>
          </a:p>
          <a:p>
            <a:pPr marL="0" lvl="0" indent="0">
              <a:spcBef>
                <a:spcPts val="640"/>
              </a:spcBef>
              <a:buClr>
                <a:srgbClr val="1F497D"/>
              </a:buClr>
              <a:buSzPts val="3200"/>
              <a:buNone/>
            </a:pPr>
            <a:r>
              <a:rPr lang="he-IL" sz="2400" dirty="0">
                <a:solidFill>
                  <a:srgbClr val="1F497D"/>
                </a:solidFill>
                <a:hlinkClick r:id="rId3"/>
              </a:rPr>
              <a:t>ענבל חוזרת מהצבא</a:t>
            </a:r>
            <a:endParaRPr lang="he-IL" sz="2400" dirty="0">
              <a:solidFill>
                <a:srgbClr val="1F497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F4FB"/>
        </a:solidFill>
        <a:effectLst/>
      </p:bgPr>
    </p:bg>
    <p:spTree>
      <p:nvGrpSpPr>
        <p:cNvPr id="1" name="Shape 150"/>
        <p:cNvGrpSpPr/>
        <p:nvPr/>
      </p:nvGrpSpPr>
      <p:grpSpPr>
        <a:xfrm>
          <a:off x="0" y="0"/>
          <a:ext cx="0" cy="0"/>
          <a:chOff x="0" y="0"/>
          <a:chExt cx="0" cy="0"/>
        </a:xfrm>
      </p:grpSpPr>
      <p:sp>
        <p:nvSpPr>
          <p:cNvPr id="2" name="כותרת 1"/>
          <p:cNvSpPr>
            <a:spLocks noGrp="1"/>
          </p:cNvSpPr>
          <p:nvPr>
            <p:ph type="title"/>
          </p:nvPr>
        </p:nvSpPr>
        <p:spPr/>
        <p:txBody>
          <a:bodyPr/>
          <a:lstStyle/>
          <a:p>
            <a:pPr lvl="0">
              <a:spcBef>
                <a:spcPts val="360"/>
              </a:spcBef>
            </a:pPr>
            <a:br>
              <a:rPr lang="he-IL" sz="2400" dirty="0">
                <a:solidFill>
                  <a:srgbClr val="1F497D"/>
                </a:solidFill>
              </a:rPr>
            </a:br>
            <a:r>
              <a:rPr lang="x-none" sz="2400" dirty="0">
                <a:solidFill>
                  <a:schemeClr val="accent6"/>
                </a:solidFill>
              </a:rPr>
              <a:t> </a:t>
            </a:r>
            <a:r>
              <a:rPr lang="he-IL" sz="2400" dirty="0">
                <a:solidFill>
                  <a:schemeClr val="accent6"/>
                </a:solidFill>
              </a:rPr>
              <a:t>כתבו </a:t>
            </a:r>
            <a:r>
              <a:rPr lang="x-none" sz="2400" dirty="0">
                <a:solidFill>
                  <a:schemeClr val="accent6"/>
                </a:solidFill>
              </a:rPr>
              <a:t>דימוי המתאר את ההורות שלכם או את התפקוד שלכם כהורים </a:t>
            </a:r>
            <a:br>
              <a:rPr lang="he-IL" sz="2400" dirty="0">
                <a:solidFill>
                  <a:srgbClr val="1F497D"/>
                </a:solidFill>
              </a:rPr>
            </a:br>
            <a:endParaRPr lang="he-IL" sz="2400" dirty="0"/>
          </a:p>
        </p:txBody>
      </p:sp>
      <p:sp>
        <p:nvSpPr>
          <p:cNvPr id="151" name="Google Shape;151;p28"/>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r" rtl="1">
              <a:spcBef>
                <a:spcPts val="360"/>
              </a:spcBef>
              <a:spcAft>
                <a:spcPts val="0"/>
              </a:spcAft>
              <a:buNone/>
            </a:pPr>
            <a:endParaRPr lang="he-IL" sz="2400" dirty="0">
              <a:solidFill>
                <a:schemeClr val="dk2"/>
              </a:solidFill>
            </a:endParaRPr>
          </a:p>
          <a:p>
            <a:pPr marL="0" lvl="0" indent="0" algn="r" rtl="1">
              <a:spcBef>
                <a:spcPts val="360"/>
              </a:spcBef>
              <a:spcAft>
                <a:spcPts val="0"/>
              </a:spcAft>
              <a:buNone/>
            </a:pPr>
            <a:r>
              <a:rPr lang="he-IL" sz="2400" dirty="0">
                <a:solidFill>
                  <a:schemeClr val="dk2"/>
                </a:solidFill>
              </a:rPr>
              <a:t>השלם את המשפט: "כשאני חושב על עצמי כהורה, הדימוי שמתאר את ההורות שלי הכי טוב הוא...."</a:t>
            </a:r>
            <a:endParaRPr sz="2400" dirty="0">
              <a:solidFill>
                <a:schemeClr val="dk2"/>
              </a:solidFill>
            </a:endParaRPr>
          </a:p>
          <a:p>
            <a:pPr marL="0" lvl="0" indent="0" algn="r" rtl="1">
              <a:spcBef>
                <a:spcPts val="360"/>
              </a:spcBef>
              <a:spcAft>
                <a:spcPts val="0"/>
              </a:spcAft>
              <a:buNone/>
            </a:pPr>
            <a:endParaRPr dirty="0">
              <a:solidFill>
                <a:schemeClr val="dk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6"/>
          <p:cNvSpPr txBox="1">
            <a:spLocks noGrp="1"/>
          </p:cNvSpPr>
          <p:nvPr>
            <p:ph type="title"/>
          </p:nvPr>
        </p:nvSpPr>
        <p:spPr>
          <a:xfrm>
            <a:off x="457200" y="154484"/>
            <a:ext cx="8229600" cy="6429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rgbClr val="366092"/>
              </a:buClr>
              <a:buSzPts val="4000"/>
              <a:buFont typeface="Rockwell"/>
              <a:buNone/>
            </a:pPr>
            <a:r>
              <a:rPr lang="x-none" sz="4000" cap="none" dirty="0">
                <a:solidFill>
                  <a:srgbClr val="366092"/>
                </a:solidFill>
                <a:latin typeface="Calibri" panose="020F0502020204030204" pitchFamily="34" charset="0"/>
                <a:ea typeface="Rockwell"/>
                <a:cs typeface="Calibri" panose="020F0502020204030204" pitchFamily="34" charset="0"/>
                <a:sym typeface="Rockwell"/>
              </a:rPr>
              <a:t>מודל החסך הרגשי</a:t>
            </a:r>
            <a:endParaRPr dirty="0">
              <a:latin typeface="Calibri" panose="020F0502020204030204" pitchFamily="34" charset="0"/>
              <a:cs typeface="Calibri" panose="020F0502020204030204" pitchFamily="34" charset="0"/>
            </a:endParaRPr>
          </a:p>
        </p:txBody>
      </p:sp>
      <p:sp>
        <p:nvSpPr>
          <p:cNvPr id="272" name="Google Shape;272;p46"/>
          <p:cNvSpPr/>
          <p:nvPr/>
        </p:nvSpPr>
        <p:spPr>
          <a:xfrm>
            <a:off x="251520" y="1063228"/>
            <a:ext cx="8640900" cy="2724900"/>
          </a:xfrm>
          <a:prstGeom prst="roundRect">
            <a:avLst>
              <a:gd name="adj" fmla="val 16667"/>
            </a:avLst>
          </a:prstGeom>
          <a:solidFill>
            <a:srgbClr val="CAE0E6">
              <a:alpha val="0"/>
            </a:srgbClr>
          </a:solidFill>
          <a:ln>
            <a:noFill/>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chemeClr val="dk2"/>
              </a:buClr>
              <a:buSzPts val="3200"/>
              <a:buFont typeface="Rockwell"/>
              <a:buNone/>
            </a:pPr>
            <a:r>
              <a:rPr lang="x-none"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מצוקות נפשיות והפרעות התנהגות הן תוצאה של חסר בחוויות טובות</a:t>
            </a:r>
            <a:r>
              <a:rPr lang="he-IL" sz="2400" dirty="0">
                <a:solidFill>
                  <a:schemeClr val="dk2"/>
                </a:solidFill>
                <a:latin typeface="Calibri" panose="020F0502020204030204" pitchFamily="34" charset="0"/>
                <a:ea typeface="Rockwell"/>
                <a:cs typeface="Calibri" panose="020F0502020204030204" pitchFamily="34" charset="0"/>
                <a:sym typeface="Rockwell"/>
              </a:rPr>
              <a:t>.</a:t>
            </a:r>
            <a:r>
              <a:rPr lang="x-none"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 אם לילד רע סימן שהוא סובל מחסך בחוויות טובות</a:t>
            </a:r>
            <a:r>
              <a:rPr lang="he-IL"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 (</a:t>
            </a:r>
            <a:r>
              <a:rPr lang="x-none"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אהבה, איכפתיות, חום, התחשבות</a:t>
            </a:r>
            <a:r>
              <a:rPr lang="he-IL"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a:t>
            </a:r>
            <a:r>
              <a:rPr lang="x-none"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 </a:t>
            </a:r>
            <a:endParaRPr sz="2400" dirty="0">
              <a:latin typeface="Calibri" panose="020F0502020204030204" pitchFamily="34" charset="0"/>
              <a:cs typeface="Calibri" panose="020F0502020204030204" pitchFamily="34" charset="0"/>
            </a:endParaRPr>
          </a:p>
          <a:p>
            <a:pPr marL="0" marR="0" lvl="0" indent="0" algn="just" rtl="1">
              <a:lnSpc>
                <a:spcPct val="100000"/>
              </a:lnSpc>
              <a:spcBef>
                <a:spcPts val="0"/>
              </a:spcBef>
              <a:spcAft>
                <a:spcPts val="0"/>
              </a:spcAft>
              <a:buClr>
                <a:schemeClr val="dk2"/>
              </a:buClr>
              <a:buSzPts val="3200"/>
              <a:buFont typeface="Rockwell"/>
              <a:buNone/>
            </a:pPr>
            <a:r>
              <a:rPr lang="he-IL"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ו</a:t>
            </a:r>
            <a:r>
              <a:rPr lang="x-none"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ההורה </a:t>
            </a:r>
            <a:r>
              <a:rPr lang="x-none" sz="2400" b="0" i="0" u="sng" strike="noStrike" cap="none" dirty="0">
                <a:solidFill>
                  <a:schemeClr val="dk2"/>
                </a:solidFill>
                <a:latin typeface="Calibri" panose="020F0502020204030204" pitchFamily="34" charset="0"/>
                <a:ea typeface="Rockwell"/>
                <a:cs typeface="Calibri" panose="020F0502020204030204" pitchFamily="34" charset="0"/>
                <a:sym typeface="Rockwell"/>
              </a:rPr>
              <a:t>מסיק</a:t>
            </a:r>
            <a:r>
              <a:rPr lang="x-none" sz="2400" b="0" i="0" u="none" strike="noStrike" cap="none" dirty="0">
                <a:solidFill>
                  <a:schemeClr val="dk2"/>
                </a:solidFill>
                <a:latin typeface="Calibri" panose="020F0502020204030204" pitchFamily="34" charset="0"/>
                <a:ea typeface="Rockwell"/>
                <a:cs typeface="Calibri" panose="020F0502020204030204" pitchFamily="34" charset="0"/>
                <a:sym typeface="Rockwell"/>
              </a:rPr>
              <a:t> שהילד צריך לקבל יותר!</a:t>
            </a:r>
            <a:endParaRPr sz="2400" dirty="0">
              <a:latin typeface="Calibri" panose="020F0502020204030204" pitchFamily="34"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7"/>
          <p:cNvSpPr txBox="1">
            <a:spLocks noGrp="1"/>
          </p:cNvSpPr>
          <p:nvPr>
            <p:ph type="body" idx="1"/>
          </p:nvPr>
        </p:nvSpPr>
        <p:spPr>
          <a:xfrm>
            <a:off x="457200" y="108000"/>
            <a:ext cx="8229600" cy="5035200"/>
          </a:xfrm>
          <a:prstGeom prst="rect">
            <a:avLst/>
          </a:prstGeom>
        </p:spPr>
        <p:txBody>
          <a:bodyPr spcFirstLastPara="1" wrap="square" lIns="91425" tIns="45700" rIns="91425" bIns="45700" anchor="t" anchorCtr="0">
            <a:noAutofit/>
          </a:bodyPr>
          <a:lstStyle/>
          <a:p>
            <a:pPr marL="0" lvl="0" indent="0" algn="r" rtl="1">
              <a:lnSpc>
                <a:spcPct val="115000"/>
              </a:lnSpc>
              <a:spcBef>
                <a:spcPts val="1200"/>
              </a:spcBef>
              <a:spcAft>
                <a:spcPts val="0"/>
              </a:spcAft>
              <a:buNone/>
            </a:pPr>
            <a:r>
              <a:rPr lang="x-none" sz="2000" dirty="0">
                <a:solidFill>
                  <a:srgbClr val="FF0000"/>
                </a:solidFill>
                <a:latin typeface="Arial"/>
                <a:ea typeface="Arial"/>
                <a:cs typeface="Arial"/>
                <a:sym typeface="Arial"/>
              </a:rPr>
              <a:t>-</a:t>
            </a:r>
            <a:r>
              <a:rPr lang="he-IL" sz="2000" dirty="0">
                <a:solidFill>
                  <a:srgbClr val="FF0000"/>
                </a:solidFill>
                <a:latin typeface="Arial"/>
                <a:ea typeface="Arial"/>
                <a:cs typeface="Arial"/>
                <a:sym typeface="Arial"/>
              </a:rPr>
              <a:t>הכללת יתר: כל חוויה רגשית לא נעימה היא חוויה מזיקה.</a:t>
            </a:r>
            <a:r>
              <a:rPr lang="x-none" sz="1600" dirty="0">
                <a:solidFill>
                  <a:srgbClr val="1C4587"/>
                </a:solidFill>
                <a:latin typeface="Arial"/>
                <a:ea typeface="Arial"/>
                <a:cs typeface="Arial"/>
                <a:sym typeface="Arial"/>
              </a:rPr>
              <a:t> חלק מההורים נוטים למנוע מילדם התמודדות עם טווח רחב מאוד של חוויות קושי או תסכול ובכלל זה חוויות שמזמנות </a:t>
            </a:r>
            <a:r>
              <a:rPr lang="x-none" sz="1600" b="1" dirty="0">
                <a:solidFill>
                  <a:srgbClr val="1C4587"/>
                </a:solidFill>
                <a:latin typeface="Arial"/>
                <a:ea typeface="Arial"/>
                <a:cs typeface="Arial"/>
                <a:sym typeface="Arial"/>
              </a:rPr>
              <a:t>תסכול אופטימלי </a:t>
            </a:r>
            <a:r>
              <a:rPr lang="x-none" sz="1600" dirty="0">
                <a:solidFill>
                  <a:srgbClr val="1C4587"/>
                </a:solidFill>
                <a:latin typeface="Arial"/>
                <a:ea typeface="Arial"/>
                <a:cs typeface="Arial"/>
                <a:sym typeface="Arial"/>
              </a:rPr>
              <a:t>המעודד התפתחו</a:t>
            </a:r>
            <a:r>
              <a:rPr lang="he-IL" sz="1600" dirty="0">
                <a:solidFill>
                  <a:srgbClr val="1C4587"/>
                </a:solidFill>
                <a:latin typeface="Arial"/>
                <a:ea typeface="Arial"/>
                <a:cs typeface="Arial"/>
                <a:sym typeface="Arial"/>
              </a:rPr>
              <a:t>ת (</a:t>
            </a:r>
            <a:r>
              <a:rPr lang="x-none" sz="1600" dirty="0">
                <a:solidFill>
                  <a:srgbClr val="1C4587"/>
                </a:solidFill>
                <a:latin typeface="Arial"/>
                <a:ea typeface="Arial"/>
                <a:cs typeface="Arial"/>
                <a:sym typeface="Arial"/>
              </a:rPr>
              <a:t>קוהוט</a:t>
            </a:r>
            <a:r>
              <a:rPr lang="he-IL" sz="1600" dirty="0">
                <a:solidFill>
                  <a:srgbClr val="1C4587"/>
                </a:solidFill>
                <a:latin typeface="Arial"/>
                <a:ea typeface="Arial"/>
                <a:cs typeface="Arial"/>
                <a:sym typeface="Arial"/>
              </a:rPr>
              <a:t>)</a:t>
            </a:r>
            <a:r>
              <a:rPr lang="x-none" sz="1600" dirty="0">
                <a:solidFill>
                  <a:srgbClr val="1C4587"/>
                </a:solidFill>
                <a:latin typeface="Arial"/>
                <a:ea typeface="Arial"/>
                <a:cs typeface="Arial"/>
                <a:sym typeface="Arial"/>
              </a:rPr>
              <a:t>.</a:t>
            </a:r>
            <a:endParaRPr lang="he-IL" sz="1600" dirty="0">
              <a:solidFill>
                <a:srgbClr val="1C4587"/>
              </a:solidFill>
              <a:latin typeface="Arial"/>
              <a:ea typeface="Arial"/>
              <a:cs typeface="Arial"/>
              <a:sym typeface="Arial"/>
            </a:endParaRPr>
          </a:p>
          <a:p>
            <a:pPr marL="0" lvl="0" indent="0" algn="r" rtl="1">
              <a:lnSpc>
                <a:spcPct val="115000"/>
              </a:lnSpc>
              <a:spcBef>
                <a:spcPts val="1200"/>
              </a:spcBef>
              <a:spcAft>
                <a:spcPts val="0"/>
              </a:spcAft>
              <a:buNone/>
            </a:pPr>
            <a:endParaRPr sz="1600" dirty="0">
              <a:solidFill>
                <a:srgbClr val="1C4587"/>
              </a:solidFill>
              <a:latin typeface="Arial"/>
              <a:ea typeface="Arial"/>
              <a:cs typeface="Arial"/>
              <a:sym typeface="Arial"/>
            </a:endParaRPr>
          </a:p>
          <a:p>
            <a:pPr marL="0" lvl="0" indent="0" algn="r" rtl="1">
              <a:lnSpc>
                <a:spcPct val="115000"/>
              </a:lnSpc>
              <a:spcBef>
                <a:spcPts val="1200"/>
              </a:spcBef>
              <a:spcAft>
                <a:spcPts val="0"/>
              </a:spcAft>
              <a:buNone/>
            </a:pPr>
            <a:r>
              <a:rPr lang="x-none" sz="1600" dirty="0">
                <a:solidFill>
                  <a:srgbClr val="FF0000"/>
                </a:solidFill>
                <a:latin typeface="Arial"/>
                <a:ea typeface="Arial"/>
                <a:cs typeface="Arial"/>
                <a:sym typeface="Arial"/>
              </a:rPr>
              <a:t>-</a:t>
            </a:r>
            <a:r>
              <a:rPr lang="he-IL" sz="2000" dirty="0">
                <a:solidFill>
                  <a:srgbClr val="FF0000"/>
                </a:solidFill>
                <a:latin typeface="Arial"/>
                <a:ea typeface="Arial"/>
                <a:cs typeface="Arial"/>
                <a:sym typeface="Arial"/>
              </a:rPr>
              <a:t>הגנה וחסות יתר גם במשימות תואמות גיל. </a:t>
            </a:r>
            <a:r>
              <a:rPr lang="x-none" sz="1600" dirty="0">
                <a:solidFill>
                  <a:srgbClr val="1C4587"/>
                </a:solidFill>
                <a:latin typeface="Arial"/>
                <a:ea typeface="Arial"/>
                <a:cs typeface="Arial"/>
                <a:sym typeface="Arial"/>
              </a:rPr>
              <a:t>מתוך רצון לסייע לילדם, במיוחד כאשר הוא חווה קושי, הורים רבים מפגינים הגנת/חסות יתר- נטייה לעשייה מאומצת עבור הילד ובמקומו גם במשימות </a:t>
            </a:r>
            <a:r>
              <a:rPr lang="x-none" sz="1600" b="1" dirty="0">
                <a:solidFill>
                  <a:srgbClr val="1C4587"/>
                </a:solidFill>
                <a:latin typeface="Arial"/>
                <a:ea typeface="Arial"/>
                <a:cs typeface="Arial"/>
                <a:sym typeface="Arial"/>
              </a:rPr>
              <a:t>התואמות את גילו ואת יכולותיו של הילד</a:t>
            </a:r>
            <a:r>
              <a:rPr lang="x-none" sz="1600" dirty="0">
                <a:solidFill>
                  <a:srgbClr val="1C4587"/>
                </a:solidFill>
                <a:latin typeface="Arial"/>
                <a:ea typeface="Arial"/>
                <a:cs typeface="Arial"/>
                <a:sym typeface="Arial"/>
              </a:rPr>
              <a:t>. חסות יתר מקשה על הילד להתנסות במשימות מותאמות גיל ולפתח יכולות כמו </a:t>
            </a:r>
            <a:r>
              <a:rPr lang="x-none" sz="1600" b="1" dirty="0">
                <a:solidFill>
                  <a:srgbClr val="1C4587"/>
                </a:solidFill>
                <a:latin typeface="Arial"/>
                <a:ea typeface="Arial"/>
                <a:cs typeface="Arial"/>
                <a:sym typeface="Arial"/>
              </a:rPr>
              <a:t>אחריות ועצמאות</a:t>
            </a:r>
            <a:r>
              <a:rPr lang="x-none" sz="1600" dirty="0">
                <a:solidFill>
                  <a:srgbClr val="1C4587"/>
                </a:solidFill>
                <a:latin typeface="Arial"/>
                <a:ea typeface="Arial"/>
                <a:cs typeface="Arial"/>
                <a:sym typeface="Arial"/>
              </a:rPr>
              <a:t>.</a:t>
            </a:r>
            <a:endParaRPr lang="he-IL" sz="1600" dirty="0">
              <a:solidFill>
                <a:srgbClr val="1C4587"/>
              </a:solidFill>
              <a:latin typeface="Arial"/>
              <a:ea typeface="Arial"/>
              <a:cs typeface="Arial"/>
              <a:sym typeface="Arial"/>
            </a:endParaRPr>
          </a:p>
          <a:p>
            <a:pPr marL="0" lvl="0" indent="0" algn="r" rtl="1">
              <a:lnSpc>
                <a:spcPct val="115000"/>
              </a:lnSpc>
              <a:spcBef>
                <a:spcPts val="1200"/>
              </a:spcBef>
              <a:spcAft>
                <a:spcPts val="0"/>
              </a:spcAft>
              <a:buNone/>
            </a:pPr>
            <a:endParaRPr sz="1600" dirty="0">
              <a:solidFill>
                <a:srgbClr val="1C4587"/>
              </a:solidFill>
              <a:latin typeface="Arial"/>
              <a:ea typeface="Arial"/>
              <a:cs typeface="Arial"/>
              <a:sym typeface="Arial"/>
            </a:endParaRPr>
          </a:p>
          <a:p>
            <a:pPr marL="0" lvl="0" indent="0" algn="r" rtl="1">
              <a:lnSpc>
                <a:spcPct val="115000"/>
              </a:lnSpc>
              <a:spcBef>
                <a:spcPts val="1200"/>
              </a:spcBef>
              <a:spcAft>
                <a:spcPts val="1200"/>
              </a:spcAft>
              <a:buClr>
                <a:schemeClr val="dk1"/>
              </a:buClr>
              <a:buSzPts val="1100"/>
              <a:buFont typeface="Arial"/>
              <a:buNone/>
            </a:pPr>
            <a:r>
              <a:rPr lang="x-none" sz="1600" dirty="0">
                <a:solidFill>
                  <a:srgbClr val="FF0000"/>
                </a:solidFill>
                <a:latin typeface="Arial"/>
                <a:ea typeface="Arial"/>
                <a:cs typeface="Arial"/>
                <a:sym typeface="Arial"/>
              </a:rPr>
              <a:t>-</a:t>
            </a:r>
            <a:r>
              <a:rPr lang="he-IL" sz="2000" dirty="0">
                <a:solidFill>
                  <a:srgbClr val="FF0000"/>
                </a:solidFill>
                <a:latin typeface="Arial"/>
                <a:ea typeface="Arial"/>
                <a:cs typeface="Arial"/>
                <a:sym typeface="Arial"/>
              </a:rPr>
              <a:t>הימנעות של ההורה מלהנכיח את עצמו וצרכיו בשדה הקשר. </a:t>
            </a:r>
            <a:r>
              <a:rPr lang="he-IL" sz="1600" dirty="0">
                <a:solidFill>
                  <a:schemeClr val="bg2"/>
                </a:solidFill>
                <a:latin typeface="Arial"/>
                <a:ea typeface="Arial"/>
                <a:cs typeface="Arial"/>
                <a:sym typeface="Arial"/>
              </a:rPr>
              <a:t>ה</a:t>
            </a:r>
            <a:r>
              <a:rPr lang="x-none" sz="1600" dirty="0">
                <a:solidFill>
                  <a:srgbClr val="1C4587"/>
                </a:solidFill>
                <a:latin typeface="Arial"/>
                <a:ea typeface="Arial"/>
                <a:cs typeface="Arial"/>
                <a:sym typeface="Arial"/>
              </a:rPr>
              <a:t>הורים מרוכזים ברצון להיענות לצורכי הילד עד כדי </a:t>
            </a:r>
            <a:r>
              <a:rPr lang="x-none" sz="1600" b="1" dirty="0">
                <a:solidFill>
                  <a:srgbClr val="1C4587"/>
                </a:solidFill>
                <a:latin typeface="Arial"/>
                <a:ea typeface="Arial"/>
                <a:cs typeface="Arial"/>
                <a:sym typeface="Arial"/>
              </a:rPr>
              <a:t>ביטול עצמי</a:t>
            </a:r>
            <a:r>
              <a:rPr lang="x-none" sz="1600" dirty="0">
                <a:solidFill>
                  <a:srgbClr val="1C4587"/>
                </a:solidFill>
                <a:latin typeface="Arial"/>
                <a:ea typeface="Arial"/>
                <a:cs typeface="Arial"/>
                <a:sym typeface="Arial"/>
              </a:rPr>
              <a:t>. התנהלות מעין זאת מעבירה מסר סמוי לילד שההורה אינו אדם שיש להתחשב בצרכיו או במגבלותיו</a:t>
            </a:r>
            <a:r>
              <a:rPr lang="he-IL" sz="1600" dirty="0">
                <a:solidFill>
                  <a:srgbClr val="1C4587"/>
                </a:solidFill>
                <a:latin typeface="Arial"/>
                <a:ea typeface="Arial"/>
                <a:cs typeface="Arial"/>
                <a:sym typeface="Arial"/>
              </a:rPr>
              <a:t> ומשבשת את יכולתו לפתח יחסים של נבדלות והדדיות עם ההורה</a:t>
            </a:r>
            <a:r>
              <a:rPr lang="x-none" sz="1600" dirty="0">
                <a:solidFill>
                  <a:srgbClr val="1C4587"/>
                </a:solidFill>
                <a:latin typeface="Arial"/>
                <a:ea typeface="Arial"/>
                <a:cs typeface="Arial"/>
                <a:sym typeface="Arial"/>
              </a:rPr>
              <a:t>.</a:t>
            </a:r>
            <a:endParaRPr sz="1600" dirty="0">
              <a:solidFill>
                <a:srgbClr val="1C4587"/>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8"/>
          <p:cNvSpPr txBox="1">
            <a:spLocks noGrp="1"/>
          </p:cNvSpPr>
          <p:nvPr>
            <p:ph type="body" idx="1"/>
          </p:nvPr>
        </p:nvSpPr>
        <p:spPr>
          <a:xfrm>
            <a:off x="439153" y="1009031"/>
            <a:ext cx="8229600" cy="4201276"/>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1"/>
              </a:buClr>
              <a:buSzPts val="3200"/>
              <a:buNone/>
            </a:pPr>
            <a:endParaRPr dirty="0">
              <a:solidFill>
                <a:srgbClr val="366092"/>
              </a:solidFill>
            </a:endParaRPr>
          </a:p>
          <a:p>
            <a:pPr marL="0" lvl="0" indent="0" algn="r" rtl="1">
              <a:spcBef>
                <a:spcPts val="640"/>
              </a:spcBef>
              <a:spcAft>
                <a:spcPts val="0"/>
              </a:spcAft>
              <a:buClr>
                <a:schemeClr val="dk2"/>
              </a:buClr>
              <a:buSzPts val="3200"/>
              <a:buNone/>
            </a:pPr>
            <a:r>
              <a:rPr lang="x-none" sz="2400" dirty="0">
                <a:solidFill>
                  <a:schemeClr val="dk2"/>
                </a:solidFill>
                <a:latin typeface="Arial" panose="020B0604020202020204" pitchFamily="34" charset="0"/>
                <a:cs typeface="Arial" panose="020B0604020202020204" pitchFamily="34" charset="0"/>
              </a:rPr>
              <a:t>למרות שהורים ומחנכים מכוונים יותר מתמיד לצורכי הילד הפתולוגיות והמצוקה בקרב ילדים השתנו אבל לא פחתו.</a:t>
            </a:r>
            <a:endParaRPr sz="2400" dirty="0">
              <a:latin typeface="Arial" panose="020B0604020202020204" pitchFamily="34" charset="0"/>
              <a:cs typeface="Arial" panose="020B0604020202020204" pitchFamily="34" charset="0"/>
            </a:endParaRPr>
          </a:p>
          <a:p>
            <a:pPr marL="0" lvl="0" indent="0" algn="r" rtl="1">
              <a:spcBef>
                <a:spcPts val="640"/>
              </a:spcBef>
              <a:spcAft>
                <a:spcPts val="0"/>
              </a:spcAft>
              <a:buClr>
                <a:schemeClr val="dk1"/>
              </a:buClr>
              <a:buSzPts val="3200"/>
              <a:buNone/>
            </a:pPr>
            <a:endParaRPr sz="2400" dirty="0">
              <a:solidFill>
                <a:schemeClr val="dk2"/>
              </a:solidFill>
              <a:latin typeface="Arial" panose="020B0604020202020204" pitchFamily="34" charset="0"/>
              <a:cs typeface="Arial" panose="020B0604020202020204" pitchFamily="34" charset="0"/>
            </a:endParaRPr>
          </a:p>
          <a:p>
            <a:pPr marL="0" lvl="0" indent="0" algn="r" rtl="1">
              <a:spcBef>
                <a:spcPts val="640"/>
              </a:spcBef>
              <a:spcAft>
                <a:spcPts val="0"/>
              </a:spcAft>
              <a:buClr>
                <a:schemeClr val="dk2"/>
              </a:buClr>
              <a:buSzPts val="3200"/>
              <a:buNone/>
            </a:pPr>
            <a:r>
              <a:rPr lang="x-none" sz="2400" dirty="0">
                <a:solidFill>
                  <a:schemeClr val="dk2"/>
                </a:solidFill>
                <a:latin typeface="Arial" panose="020B0604020202020204" pitchFamily="34" charset="0"/>
                <a:cs typeface="Arial" panose="020B0604020202020204" pitchFamily="34" charset="0"/>
              </a:rPr>
              <a:t>ישנם שיעורים עולים של הפרעות אכילה, הפרעות זהות, התמכרויות, </a:t>
            </a:r>
            <a:r>
              <a:rPr lang="x-none" sz="2400" dirty="0">
                <a:solidFill>
                  <a:schemeClr val="dk2"/>
                </a:solidFill>
                <a:latin typeface="Arial" panose="020B0604020202020204" pitchFamily="34" charset="0"/>
                <a:ea typeface="Arial"/>
                <a:cs typeface="Arial" panose="020B0604020202020204" pitchFamily="34" charset="0"/>
                <a:sym typeface="Arial"/>
              </a:rPr>
              <a:t>אפאטיה</a:t>
            </a:r>
            <a:r>
              <a:rPr lang="x-none" sz="2400" dirty="0">
                <a:solidFill>
                  <a:schemeClr val="dk2"/>
                </a:solidFill>
                <a:latin typeface="Arial" panose="020B0604020202020204" pitchFamily="34" charset="0"/>
                <a:cs typeface="Arial" panose="020B0604020202020204" pitchFamily="34" charset="0"/>
              </a:rPr>
              <a:t>, דיכאון נעורים ואלימות כלפי הסביבה. כיצד ניתן להבין זאת?</a:t>
            </a:r>
            <a:endParaRPr sz="2400" dirty="0">
              <a:latin typeface="Arial" panose="020B0604020202020204" pitchFamily="34" charset="0"/>
              <a:cs typeface="Arial" panose="020B0604020202020204" pitchFamily="34" charset="0"/>
            </a:endParaRPr>
          </a:p>
          <a:p>
            <a:pPr marL="0" lvl="0" indent="0" algn="r" rtl="1">
              <a:spcBef>
                <a:spcPts val="640"/>
              </a:spcBef>
              <a:spcAft>
                <a:spcPts val="0"/>
              </a:spcAft>
              <a:buClr>
                <a:schemeClr val="dk1"/>
              </a:buClr>
              <a:buSzPts val="3200"/>
              <a:buNone/>
            </a:pPr>
            <a:endParaRPr dirty="0"/>
          </a:p>
        </p:txBody>
      </p:sp>
      <p:pic>
        <p:nvPicPr>
          <p:cNvPr id="283" name="Google Shape;283;p48" descr="לוגו ללא שוליים.png"/>
          <p:cNvPicPr preferRelativeResize="0"/>
          <p:nvPr/>
        </p:nvPicPr>
        <p:blipFill rotWithShape="1">
          <a:blip r:embed="rId3">
            <a:alphaModFix/>
          </a:blip>
          <a:srcRect/>
          <a:stretch/>
        </p:blipFill>
        <p:spPr>
          <a:xfrm>
            <a:off x="6482541" y="411510"/>
            <a:ext cx="1741641" cy="597521"/>
          </a:xfrm>
          <a:prstGeom prst="rect">
            <a:avLst/>
          </a:prstGeom>
          <a:noFill/>
          <a:ln>
            <a:noFill/>
          </a:ln>
        </p:spPr>
      </p:pic>
      <p:sp>
        <p:nvSpPr>
          <p:cNvPr id="2" name="מלבן 1"/>
          <p:cNvSpPr/>
          <p:nvPr/>
        </p:nvSpPr>
        <p:spPr>
          <a:xfrm>
            <a:off x="4454820" y="2417862"/>
            <a:ext cx="234360" cy="307777"/>
          </a:xfrm>
          <a:prstGeom prst="rect">
            <a:avLst/>
          </a:prstGeom>
        </p:spPr>
        <p:txBody>
          <a:bodyPr wrap="none">
            <a:spAutoFit/>
          </a:bodyPr>
          <a:lstStyle/>
          <a:p>
            <a:r>
              <a:rPr lang="he-IL" dirty="0"/>
              <a:t> </a:t>
            </a:r>
          </a:p>
        </p:txBody>
      </p:sp>
      <p:sp>
        <p:nvSpPr>
          <p:cNvPr id="4" name="מלבן 3"/>
          <p:cNvSpPr/>
          <p:nvPr/>
        </p:nvSpPr>
        <p:spPr>
          <a:xfrm>
            <a:off x="4454820" y="2417862"/>
            <a:ext cx="234360" cy="307777"/>
          </a:xfrm>
          <a:prstGeom prst="rect">
            <a:avLst/>
          </a:prstGeom>
        </p:spPr>
        <p:txBody>
          <a:bodyPr wrap="none">
            <a:spAutoFit/>
          </a:bodyPr>
          <a:lstStyle/>
          <a:p>
            <a:r>
              <a:rPr lang="he-IL" dirty="0"/>
              <a:t> </a:t>
            </a:r>
          </a:p>
        </p:txBody>
      </p:sp>
      <p:sp>
        <p:nvSpPr>
          <p:cNvPr id="5" name="מלבן 4"/>
          <p:cNvSpPr/>
          <p:nvPr/>
        </p:nvSpPr>
        <p:spPr>
          <a:xfrm>
            <a:off x="4454820" y="2417862"/>
            <a:ext cx="234360" cy="307777"/>
          </a:xfrm>
          <a:prstGeom prst="rect">
            <a:avLst/>
          </a:prstGeom>
        </p:spPr>
        <p:txBody>
          <a:bodyPr wrap="none">
            <a:spAutoFit/>
          </a:bodyPr>
          <a:lstStyle/>
          <a:p>
            <a:r>
              <a:rPr lang="he-IL" dirty="0"/>
              <a:t> </a:t>
            </a:r>
          </a:p>
        </p:txBody>
      </p:sp>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Google Shape;585;p9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rgbClr val="366092"/>
              </a:buClr>
              <a:buSzPts val="4400"/>
              <a:buFont typeface="Calibri"/>
              <a:buNone/>
            </a:pPr>
            <a:r>
              <a:rPr lang="x-none">
                <a:solidFill>
                  <a:srgbClr val="366092"/>
                </a:solidFill>
              </a:rPr>
              <a:t>חוסר בכיוון</a:t>
            </a:r>
            <a:endParaRPr>
              <a:solidFill>
                <a:srgbClr val="366092"/>
              </a:solidFill>
            </a:endParaRPr>
          </a:p>
        </p:txBody>
      </p:sp>
      <p:sp>
        <p:nvSpPr>
          <p:cNvPr id="586" name="Google Shape;586;p98"/>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366092"/>
              </a:buClr>
              <a:buSzPts val="3200"/>
              <a:buNone/>
            </a:pPr>
            <a:r>
              <a:rPr lang="x-none" dirty="0">
                <a:solidFill>
                  <a:srgbClr val="366092"/>
                </a:solidFill>
              </a:rPr>
              <a:t>לילדים הגדלים בימינו חסר הרבה מאוד פעמים סביבה שתכוון את התפתחותם.</a:t>
            </a:r>
            <a:endParaRPr dirty="0"/>
          </a:p>
          <a:p>
            <a:pPr marL="0" lvl="0" indent="0" algn="r" rtl="1">
              <a:spcBef>
                <a:spcPts val="640"/>
              </a:spcBef>
              <a:spcAft>
                <a:spcPts val="0"/>
              </a:spcAft>
              <a:buClr>
                <a:schemeClr val="dk1"/>
              </a:buClr>
              <a:buSzPts val="3200"/>
              <a:buNone/>
            </a:pPr>
            <a:endParaRPr dirty="0">
              <a:solidFill>
                <a:srgbClr val="366092"/>
              </a:solidFill>
            </a:endParaRPr>
          </a:p>
          <a:p>
            <a:pPr marL="0" lvl="0" indent="0" algn="r" rtl="1">
              <a:spcBef>
                <a:spcPts val="640"/>
              </a:spcBef>
              <a:spcAft>
                <a:spcPts val="0"/>
              </a:spcAft>
              <a:buClr>
                <a:srgbClr val="366092"/>
              </a:buClr>
              <a:buSzPts val="3200"/>
              <a:buNone/>
            </a:pPr>
            <a:r>
              <a:rPr lang="x-none" dirty="0">
                <a:solidFill>
                  <a:srgbClr val="366092"/>
                </a:solidFill>
              </a:rPr>
              <a:t>-צרכי היענות ואספקה</a:t>
            </a:r>
            <a:r>
              <a:rPr lang="he-IL" dirty="0">
                <a:solidFill>
                  <a:srgbClr val="366092"/>
                </a:solidFill>
              </a:rPr>
              <a:t> </a:t>
            </a:r>
            <a:r>
              <a:rPr lang="he-IL" sz="2000" dirty="0">
                <a:solidFill>
                  <a:srgbClr val="366092"/>
                </a:solidFill>
              </a:rPr>
              <a:t>(חום, זמינות, אהבה, תמיכה)</a:t>
            </a:r>
            <a:endParaRPr sz="2000" dirty="0"/>
          </a:p>
          <a:p>
            <a:pPr marL="0" lvl="0" indent="0" algn="r" rtl="1">
              <a:spcBef>
                <a:spcPts val="640"/>
              </a:spcBef>
              <a:spcAft>
                <a:spcPts val="0"/>
              </a:spcAft>
              <a:buClr>
                <a:srgbClr val="366092"/>
              </a:buClr>
              <a:buSzPts val="3200"/>
              <a:buNone/>
            </a:pPr>
            <a:r>
              <a:rPr lang="x-none" dirty="0">
                <a:solidFill>
                  <a:srgbClr val="366092"/>
                </a:solidFill>
              </a:rPr>
              <a:t>-צרכי הפעלה </a:t>
            </a:r>
            <a:r>
              <a:rPr lang="x-none" dirty="0">
                <a:solidFill>
                  <a:srgbClr val="FF0000"/>
                </a:solidFill>
                <a:latin typeface="Arial"/>
                <a:ea typeface="Arial"/>
                <a:cs typeface="Arial"/>
                <a:sym typeface="Arial"/>
              </a:rPr>
              <a:t>וכיוון</a:t>
            </a:r>
            <a:r>
              <a:rPr lang="he-IL" dirty="0">
                <a:solidFill>
                  <a:srgbClr val="FF0000"/>
                </a:solidFill>
                <a:latin typeface="Arial"/>
                <a:ea typeface="Arial"/>
                <a:cs typeface="Arial"/>
                <a:sym typeface="Arial"/>
              </a:rPr>
              <a:t> </a:t>
            </a:r>
            <a:r>
              <a:rPr lang="he-IL" sz="2000" dirty="0">
                <a:solidFill>
                  <a:srgbClr val="FF0000"/>
                </a:solidFill>
                <a:latin typeface="Arial"/>
                <a:ea typeface="Arial"/>
                <a:cs typeface="Arial"/>
                <a:sym typeface="Arial"/>
              </a:rPr>
              <a:t>(השתלבות והתאמה לסביבה, וויסות עצמי )</a:t>
            </a:r>
            <a:endParaRPr sz="2000" dirty="0">
              <a:solidFill>
                <a:srgbClr val="FF0000"/>
              </a:solidFill>
            </a:endParaRPr>
          </a:p>
        </p:txBody>
      </p:sp>
    </p:spTree>
    <p:extLst>
      <p:ext uri="{BB962C8B-B14F-4D97-AF65-F5344CB8AC3E}">
        <p14:creationId xmlns:p14="http://schemas.microsoft.com/office/powerpoint/2010/main" val="40787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99"/>
          <p:cNvSpPr txBox="1">
            <a:spLocks noGrp="1"/>
          </p:cNvSpPr>
          <p:nvPr>
            <p:ph type="title"/>
          </p:nvPr>
        </p:nvSpPr>
        <p:spPr>
          <a:xfrm>
            <a:off x="457200" y="348552"/>
            <a:ext cx="8229600" cy="8574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2"/>
              </a:buClr>
              <a:buSzPts val="3600"/>
              <a:buFont typeface="Calibri"/>
              <a:buNone/>
            </a:pPr>
            <a:r>
              <a:rPr lang="x-none" sz="3600">
                <a:solidFill>
                  <a:schemeClr val="dk2"/>
                </a:solidFill>
              </a:rPr>
              <a:t>מדוע איבדו ההורים בימנו את היכולת לכוון את התפתחות ילדיהם?</a:t>
            </a:r>
            <a:endParaRPr/>
          </a:p>
        </p:txBody>
      </p:sp>
      <p:sp>
        <p:nvSpPr>
          <p:cNvPr id="593" name="Google Shape;593;p99"/>
          <p:cNvSpPr txBox="1">
            <a:spLocks noGrp="1"/>
          </p:cNvSpPr>
          <p:nvPr>
            <p:ph type="body" idx="1"/>
          </p:nvPr>
        </p:nvSpPr>
        <p:spPr>
          <a:xfrm>
            <a:off x="457200" y="1200150"/>
            <a:ext cx="8229600" cy="3837900"/>
          </a:xfrm>
          <a:prstGeom prst="rect">
            <a:avLst/>
          </a:prstGeom>
          <a:noFill/>
          <a:ln>
            <a:noFill/>
          </a:ln>
        </p:spPr>
        <p:txBody>
          <a:bodyPr spcFirstLastPara="1" wrap="square" lIns="91425" tIns="45700" rIns="91425" bIns="45700" anchor="t" anchorCtr="0">
            <a:noAutofit/>
          </a:bodyPr>
          <a:lstStyle/>
          <a:p>
            <a:pPr marL="342900" lvl="0" indent="0" algn="r" rtl="1">
              <a:lnSpc>
                <a:spcPct val="80000"/>
              </a:lnSpc>
              <a:spcBef>
                <a:spcPts val="476"/>
              </a:spcBef>
              <a:spcAft>
                <a:spcPts val="0"/>
              </a:spcAft>
              <a:buNone/>
            </a:pPr>
            <a:endParaRPr sz="2380" dirty="0">
              <a:solidFill>
                <a:srgbClr val="1F497D"/>
              </a:solidFill>
            </a:endParaRPr>
          </a:p>
          <a:p>
            <a:pPr marL="342900" lvl="0" indent="-342900" algn="r" rtl="1">
              <a:lnSpc>
                <a:spcPct val="80000"/>
              </a:lnSpc>
              <a:spcBef>
                <a:spcPts val="476"/>
              </a:spcBef>
              <a:spcAft>
                <a:spcPts val="0"/>
              </a:spcAft>
              <a:buClr>
                <a:srgbClr val="1F497D"/>
              </a:buClr>
              <a:buSzPts val="2380"/>
              <a:buChar char="•"/>
            </a:pPr>
            <a:r>
              <a:rPr lang="x-none" sz="2380" dirty="0">
                <a:solidFill>
                  <a:srgbClr val="1F497D"/>
                </a:solidFill>
              </a:rPr>
              <a:t>היעדר כלים לכוון את התפתחות הילד מבלי לגרום לו נזק</a:t>
            </a:r>
            <a:endParaRPr sz="2380" dirty="0">
              <a:solidFill>
                <a:schemeClr val="dk2"/>
              </a:solidFill>
            </a:endParaRPr>
          </a:p>
          <a:p>
            <a:pPr marL="342900" lvl="0" indent="-191770" algn="r" rtl="1">
              <a:lnSpc>
                <a:spcPct val="80000"/>
              </a:lnSpc>
              <a:spcBef>
                <a:spcPts val="476"/>
              </a:spcBef>
              <a:spcAft>
                <a:spcPts val="0"/>
              </a:spcAft>
              <a:buClr>
                <a:schemeClr val="dk1"/>
              </a:buClr>
              <a:buSzPts val="2380"/>
              <a:buNone/>
            </a:pPr>
            <a:endParaRPr sz="2380" dirty="0">
              <a:solidFill>
                <a:schemeClr val="dk2"/>
              </a:solidFill>
            </a:endParaRPr>
          </a:p>
          <a:p>
            <a:pPr marL="342900" lvl="0">
              <a:lnSpc>
                <a:spcPct val="80000"/>
              </a:lnSpc>
              <a:spcBef>
                <a:spcPts val="476"/>
              </a:spcBef>
              <a:buClr>
                <a:srgbClr val="1F497D"/>
              </a:buClr>
              <a:buSzPts val="2380"/>
            </a:pPr>
            <a:r>
              <a:rPr lang="he-IL" sz="2380" dirty="0">
                <a:solidFill>
                  <a:srgbClr val="1F497D"/>
                </a:solidFill>
              </a:rPr>
              <a:t>מעבר להורות אם </a:t>
            </a:r>
            <a:endParaRPr lang="he-IL" dirty="0">
              <a:solidFill>
                <a:srgbClr val="000000"/>
              </a:solidFill>
            </a:endParaRPr>
          </a:p>
          <a:p>
            <a:pPr marL="342900" lvl="0" indent="-200660">
              <a:lnSpc>
                <a:spcPct val="80000"/>
              </a:lnSpc>
              <a:spcBef>
                <a:spcPts val="448"/>
              </a:spcBef>
              <a:buClr>
                <a:srgbClr val="000000"/>
              </a:buClr>
              <a:buSzPts val="2240"/>
              <a:buNone/>
            </a:pPr>
            <a:endParaRPr lang="he-IL" sz="2240" dirty="0">
              <a:solidFill>
                <a:srgbClr val="1F497D"/>
              </a:solidFill>
            </a:endParaRPr>
          </a:p>
          <a:p>
            <a:pPr marL="342900" lvl="0" indent="-342900" algn="r" rtl="1">
              <a:lnSpc>
                <a:spcPct val="80000"/>
              </a:lnSpc>
              <a:spcBef>
                <a:spcPts val="476"/>
              </a:spcBef>
              <a:spcAft>
                <a:spcPts val="0"/>
              </a:spcAft>
              <a:buClr>
                <a:schemeClr val="dk2"/>
              </a:buClr>
              <a:buSzPts val="2380"/>
              <a:buChar char="•"/>
            </a:pPr>
            <a:r>
              <a:rPr lang="x-none" sz="2380" dirty="0">
                <a:solidFill>
                  <a:schemeClr val="dk2"/>
                </a:solidFill>
              </a:rPr>
              <a:t>חיים בעידן פוסט מודרני בו מטשטשת ההבחנה בין טוב ורע</a:t>
            </a:r>
            <a:endParaRPr dirty="0"/>
          </a:p>
          <a:p>
            <a:pPr marL="0" lvl="0" indent="0" algn="r" rtl="1">
              <a:lnSpc>
                <a:spcPct val="80000"/>
              </a:lnSpc>
              <a:spcBef>
                <a:spcPts val="476"/>
              </a:spcBef>
              <a:spcAft>
                <a:spcPts val="0"/>
              </a:spcAft>
              <a:buClr>
                <a:schemeClr val="dk2"/>
              </a:buClr>
              <a:buSzPts val="2380"/>
              <a:buNone/>
            </a:pPr>
            <a:r>
              <a:rPr lang="x-none" sz="2380" dirty="0">
                <a:solidFill>
                  <a:schemeClr val="dk2"/>
                </a:solidFill>
              </a:rPr>
              <a:t>    המון אפשרויות הפתוחות בפני </a:t>
            </a:r>
            <a:r>
              <a:rPr lang="x-none" sz="2380" dirty="0">
                <a:solidFill>
                  <a:schemeClr val="dk2"/>
                </a:solidFill>
                <a:latin typeface="Arial"/>
                <a:ea typeface="Arial"/>
                <a:cs typeface="Arial"/>
                <a:sym typeface="Arial"/>
              </a:rPr>
              <a:t>האדם</a:t>
            </a:r>
            <a:r>
              <a:rPr lang="he-IL" sz="2380" dirty="0">
                <a:solidFill>
                  <a:schemeClr val="dk2"/>
                </a:solidFill>
                <a:latin typeface="Arial"/>
                <a:ea typeface="Arial"/>
                <a:cs typeface="Arial"/>
                <a:sym typeface="Arial"/>
              </a:rPr>
              <a:t> ההורה עצמו מתלבט לאן לכוון...</a:t>
            </a:r>
            <a:endParaRPr sz="2380" dirty="0">
              <a:solidFill>
                <a:schemeClr val="dk2"/>
              </a:solidFill>
            </a:endParaRPr>
          </a:p>
          <a:p>
            <a:pPr marL="0" lvl="0" indent="0" algn="r" rtl="1">
              <a:lnSpc>
                <a:spcPct val="80000"/>
              </a:lnSpc>
              <a:spcBef>
                <a:spcPts val="476"/>
              </a:spcBef>
              <a:spcAft>
                <a:spcPts val="0"/>
              </a:spcAft>
              <a:buClr>
                <a:schemeClr val="dk1"/>
              </a:buClr>
              <a:buSzPts val="2380"/>
              <a:buNone/>
            </a:pPr>
            <a:endParaRPr sz="2380" dirty="0">
              <a:solidFill>
                <a:schemeClr val="dk2"/>
              </a:solidFill>
            </a:endParaRPr>
          </a:p>
          <a:p>
            <a:pPr marL="342900" lvl="0" indent="-342900" algn="r" rtl="1">
              <a:lnSpc>
                <a:spcPct val="80000"/>
              </a:lnSpc>
              <a:spcBef>
                <a:spcPts val="476"/>
              </a:spcBef>
              <a:spcAft>
                <a:spcPts val="0"/>
              </a:spcAft>
              <a:buClr>
                <a:schemeClr val="dk2"/>
              </a:buClr>
              <a:buSzPts val="2380"/>
              <a:buChar char="•"/>
            </a:pPr>
            <a:r>
              <a:rPr lang="x-none" sz="2380" dirty="0">
                <a:solidFill>
                  <a:schemeClr val="dk2"/>
                </a:solidFill>
              </a:rPr>
              <a:t>קושי של ההורה להוות דמות </a:t>
            </a:r>
            <a:r>
              <a:rPr lang="x-none" sz="2380" dirty="0">
                <a:solidFill>
                  <a:schemeClr val="dk2"/>
                </a:solidFill>
                <a:latin typeface="Arial"/>
                <a:ea typeface="Arial"/>
                <a:cs typeface="Arial"/>
                <a:sym typeface="Arial"/>
              </a:rPr>
              <a:t>מואדרת</a:t>
            </a:r>
            <a:r>
              <a:rPr lang="x-none" sz="2380" dirty="0">
                <a:solidFill>
                  <a:schemeClr val="dk2"/>
                </a:solidFill>
              </a:rPr>
              <a:t> ומכוונת עבור ילדו</a:t>
            </a:r>
            <a:endParaRPr dirty="0"/>
          </a:p>
          <a:p>
            <a:pPr marL="0" lvl="0" indent="0" algn="r" rtl="1">
              <a:lnSpc>
                <a:spcPct val="80000"/>
              </a:lnSpc>
              <a:spcBef>
                <a:spcPts val="476"/>
              </a:spcBef>
              <a:spcAft>
                <a:spcPts val="0"/>
              </a:spcAft>
              <a:buClr>
                <a:schemeClr val="dk1"/>
              </a:buClr>
              <a:buSzPts val="2380"/>
              <a:buNone/>
            </a:pPr>
            <a:endParaRPr sz="2380" dirty="0">
              <a:solidFill>
                <a:schemeClr val="dk2"/>
              </a:solidFill>
            </a:endParaRPr>
          </a:p>
          <a:p>
            <a:pPr marL="342900" lvl="0" indent="-254000" algn="r" rtl="1">
              <a:lnSpc>
                <a:spcPct val="80000"/>
              </a:lnSpc>
              <a:spcBef>
                <a:spcPts val="280"/>
              </a:spcBef>
              <a:spcAft>
                <a:spcPts val="0"/>
              </a:spcAft>
              <a:buClr>
                <a:schemeClr val="dk1"/>
              </a:buClr>
              <a:buSzPts val="1400"/>
              <a:buNone/>
            </a:pPr>
            <a:endParaRPr sz="1400" dirty="0"/>
          </a:p>
        </p:txBody>
      </p:sp>
    </p:spTree>
    <p:extLst>
      <p:ext uri="{BB962C8B-B14F-4D97-AF65-F5344CB8AC3E}">
        <p14:creationId xmlns:p14="http://schemas.microsoft.com/office/powerpoint/2010/main" val="402144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2" name="כותרת 1"/>
          <p:cNvSpPr>
            <a:spLocks noGrp="1"/>
          </p:cNvSpPr>
          <p:nvPr>
            <p:ph type="title"/>
          </p:nvPr>
        </p:nvSpPr>
        <p:spPr/>
        <p:txBody>
          <a:bodyPr/>
          <a:lstStyle/>
          <a:p>
            <a:pPr lvl="0">
              <a:lnSpc>
                <a:spcPct val="80000"/>
              </a:lnSpc>
            </a:pPr>
            <a:r>
              <a:rPr lang="x-none" sz="4080" dirty="0">
                <a:solidFill>
                  <a:srgbClr val="1F497D"/>
                </a:solidFill>
              </a:rPr>
              <a:t>שיטת אייכה</a:t>
            </a:r>
            <a:r>
              <a:rPr lang="x-none" sz="2720" dirty="0">
                <a:solidFill>
                  <a:srgbClr val="1F497D"/>
                </a:solidFill>
              </a:rPr>
              <a:t> </a:t>
            </a:r>
            <a:br>
              <a:rPr lang="he-IL" sz="2720" dirty="0">
                <a:solidFill>
                  <a:srgbClr val="1F497D"/>
                </a:solidFill>
              </a:rPr>
            </a:br>
            <a:endParaRPr lang="he-IL" dirty="0"/>
          </a:p>
        </p:txBody>
      </p:sp>
      <p:sp>
        <p:nvSpPr>
          <p:cNvPr id="156" name="Google Shape;156;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just" rtl="1">
              <a:lnSpc>
                <a:spcPct val="80000"/>
              </a:lnSpc>
              <a:spcBef>
                <a:spcPts val="0"/>
              </a:spcBef>
              <a:spcAft>
                <a:spcPts val="0"/>
              </a:spcAft>
              <a:buClr>
                <a:schemeClr val="dk2"/>
              </a:buClr>
              <a:buSzPts val="4080"/>
              <a:buNone/>
            </a:pPr>
            <a:endParaRPr lang="he-IL" sz="2720" dirty="0">
              <a:solidFill>
                <a:schemeClr val="dk2"/>
              </a:solidFill>
            </a:endParaRPr>
          </a:p>
          <a:p>
            <a:pPr marL="0" lvl="0" indent="0" algn="just" rtl="1">
              <a:lnSpc>
                <a:spcPct val="80000"/>
              </a:lnSpc>
              <a:spcBef>
                <a:spcPts val="0"/>
              </a:spcBef>
              <a:spcAft>
                <a:spcPts val="0"/>
              </a:spcAft>
              <a:buClr>
                <a:schemeClr val="dk2"/>
              </a:buClr>
              <a:buSzPts val="4080"/>
              <a:buNone/>
            </a:pPr>
            <a:r>
              <a:rPr lang="he-IL" sz="2000" dirty="0">
                <a:solidFill>
                  <a:schemeClr val="dk2"/>
                </a:solidFill>
              </a:rPr>
              <a:t>-ש</a:t>
            </a:r>
            <a:r>
              <a:rPr lang="x-none" sz="2000" dirty="0">
                <a:solidFill>
                  <a:schemeClr val="dk2"/>
                </a:solidFill>
              </a:rPr>
              <a:t>יטה חדשנית ופורצת דרך לטיפול בילדים, מתבגרים ומבוגרים צעירים באמצעות הוריהם</a:t>
            </a:r>
            <a:r>
              <a:rPr lang="he-IL" sz="2000" dirty="0">
                <a:solidFill>
                  <a:schemeClr val="dk2"/>
                </a:solidFill>
              </a:rPr>
              <a:t>.</a:t>
            </a:r>
          </a:p>
          <a:p>
            <a:pPr marL="0" lvl="0" indent="0" algn="just" rtl="1">
              <a:lnSpc>
                <a:spcPct val="80000"/>
              </a:lnSpc>
              <a:spcBef>
                <a:spcPts val="0"/>
              </a:spcBef>
              <a:spcAft>
                <a:spcPts val="0"/>
              </a:spcAft>
              <a:buClr>
                <a:schemeClr val="dk2"/>
              </a:buClr>
              <a:buSzPts val="4080"/>
              <a:buNone/>
            </a:pPr>
            <a:r>
              <a:rPr lang="x-none" sz="2000" dirty="0">
                <a:solidFill>
                  <a:schemeClr val="dk2"/>
                </a:solidFill>
              </a:rPr>
              <a:t> </a:t>
            </a:r>
            <a:endParaRPr sz="2000" dirty="0">
              <a:solidFill>
                <a:schemeClr val="dk2"/>
              </a:solidFill>
            </a:endParaRPr>
          </a:p>
          <a:p>
            <a:pPr marL="0" lvl="0" indent="0" algn="just" rtl="1">
              <a:lnSpc>
                <a:spcPct val="80000"/>
              </a:lnSpc>
              <a:spcBef>
                <a:spcPts val="544"/>
              </a:spcBef>
              <a:spcAft>
                <a:spcPts val="0"/>
              </a:spcAft>
              <a:buClr>
                <a:schemeClr val="dk2"/>
              </a:buClr>
              <a:buSzPts val="2720"/>
              <a:buNone/>
            </a:pPr>
            <a:r>
              <a:rPr lang="he-IL" sz="2000" dirty="0">
                <a:solidFill>
                  <a:schemeClr val="dk2"/>
                </a:solidFill>
              </a:rPr>
              <a:t>-</a:t>
            </a:r>
            <a:r>
              <a:rPr lang="x-none" sz="2000" dirty="0">
                <a:solidFill>
                  <a:schemeClr val="dk2"/>
                </a:solidFill>
              </a:rPr>
              <a:t>לשיטה השלכות יישומיות לגבי התנהגות מעודדת גדילה והתפתחות מצד מבוגרים הנמצאים בתפקיד חינוכי או טיפולי ביחס לילד.</a:t>
            </a:r>
            <a:endParaRPr sz="2000" dirty="0"/>
          </a:p>
          <a:p>
            <a:pPr marL="0" lvl="0" indent="0" algn="just" rtl="1">
              <a:lnSpc>
                <a:spcPct val="80000"/>
              </a:lnSpc>
              <a:spcBef>
                <a:spcPts val="408"/>
              </a:spcBef>
              <a:spcAft>
                <a:spcPts val="0"/>
              </a:spcAft>
              <a:buClr>
                <a:srgbClr val="888888"/>
              </a:buClr>
              <a:buSzPts val="2040"/>
              <a:buNone/>
            </a:pPr>
            <a:endParaRPr sz="2000" dirty="0">
              <a:solidFill>
                <a:schemeClr val="dk2"/>
              </a:solidFill>
            </a:endParaRPr>
          </a:p>
          <a:p>
            <a:pPr marL="0" lvl="0" indent="0" algn="just" rtl="1">
              <a:lnSpc>
                <a:spcPct val="104000"/>
              </a:lnSpc>
              <a:spcBef>
                <a:spcPts val="544"/>
              </a:spcBef>
              <a:spcAft>
                <a:spcPts val="0"/>
              </a:spcAft>
              <a:buClr>
                <a:schemeClr val="dk2"/>
              </a:buClr>
              <a:buSzPts val="2720"/>
              <a:buNone/>
            </a:pPr>
            <a:r>
              <a:rPr lang="he-IL" sz="2000" dirty="0">
                <a:solidFill>
                  <a:schemeClr val="dk2"/>
                </a:solidFill>
              </a:rPr>
              <a:t>-</a:t>
            </a:r>
            <a:r>
              <a:rPr lang="x-none" sz="2000" dirty="0">
                <a:solidFill>
                  <a:schemeClr val="dk2"/>
                </a:solidFill>
              </a:rPr>
              <a:t>השיטה פותחה ע"י </a:t>
            </a:r>
            <a:r>
              <a:rPr lang="x-none" sz="2000" b="1" dirty="0">
                <a:solidFill>
                  <a:schemeClr val="dk2"/>
                </a:solidFill>
              </a:rPr>
              <a:t>ד"ר איתן לבוב</a:t>
            </a:r>
            <a:r>
              <a:rPr lang="x-none" sz="2000" dirty="0">
                <a:solidFill>
                  <a:schemeClr val="dk2"/>
                </a:solidFill>
              </a:rPr>
              <a:t>, פסיכיאטר של הילד והמתבגר ופסיכואנליטיקאי.</a:t>
            </a:r>
            <a:endParaRPr sz="2000" dirty="0">
              <a:solidFill>
                <a:schemeClr val="dk2"/>
              </a:solidFill>
            </a:endParaRPr>
          </a:p>
          <a:p>
            <a:pPr marL="0" lvl="0" indent="0" algn="just" rtl="1">
              <a:lnSpc>
                <a:spcPct val="104000"/>
              </a:lnSpc>
              <a:spcBef>
                <a:spcPts val="544"/>
              </a:spcBef>
              <a:spcAft>
                <a:spcPts val="0"/>
              </a:spcAft>
              <a:buClr>
                <a:schemeClr val="dk2"/>
              </a:buClr>
              <a:buSzPts val="2720"/>
              <a:buNone/>
            </a:pPr>
            <a:endParaRPr sz="2000" dirty="0">
              <a:solidFill>
                <a:schemeClr val="dk2"/>
              </a:solidFill>
            </a:endParaRPr>
          </a:p>
          <a:p>
            <a:pPr marL="0" lvl="0" indent="0" algn="just" rtl="1">
              <a:lnSpc>
                <a:spcPct val="104000"/>
              </a:lnSpc>
              <a:spcBef>
                <a:spcPts val="544"/>
              </a:spcBef>
              <a:spcAft>
                <a:spcPts val="0"/>
              </a:spcAft>
              <a:buClr>
                <a:schemeClr val="dk2"/>
              </a:buClr>
              <a:buSzPts val="2720"/>
              <a:buNone/>
            </a:pPr>
            <a:r>
              <a:rPr lang="he-IL" sz="2000" dirty="0">
                <a:solidFill>
                  <a:schemeClr val="dk2"/>
                </a:solidFill>
              </a:rPr>
              <a:t>-</a:t>
            </a:r>
            <a:r>
              <a:rPr lang="x-none" sz="2000" dirty="0">
                <a:solidFill>
                  <a:schemeClr val="dk2"/>
                </a:solidFill>
              </a:rPr>
              <a:t>התפתחות השיטה</a:t>
            </a:r>
            <a:endParaRPr sz="2000" dirty="0">
              <a:solidFill>
                <a:schemeClr val="dk2"/>
              </a:solidFil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chemeClr val="bg2"/>
                </a:solidFill>
              </a:rPr>
              <a:t>המשותף לכל המקרים</a:t>
            </a:r>
          </a:p>
        </p:txBody>
      </p:sp>
      <p:sp>
        <p:nvSpPr>
          <p:cNvPr id="3" name="מציין מיקום טקסט 2"/>
          <p:cNvSpPr>
            <a:spLocks noGrp="1"/>
          </p:cNvSpPr>
          <p:nvPr>
            <p:ph type="body" idx="1"/>
          </p:nvPr>
        </p:nvSpPr>
        <p:spPr/>
        <p:txBody>
          <a:bodyPr/>
          <a:lstStyle/>
          <a:p>
            <a:r>
              <a:rPr lang="he-IL" sz="2000" dirty="0">
                <a:solidFill>
                  <a:schemeClr val="bg2"/>
                </a:solidFill>
              </a:rPr>
              <a:t>לילד לא הייתה תחושה של </a:t>
            </a:r>
            <a:r>
              <a:rPr lang="he-IL" sz="2000" dirty="0">
                <a:solidFill>
                  <a:srgbClr val="FF0000"/>
                </a:solidFill>
              </a:rPr>
              <a:t>בעלות ואחריות </a:t>
            </a:r>
            <a:r>
              <a:rPr lang="he-IL" sz="2000" dirty="0">
                <a:solidFill>
                  <a:schemeClr val="bg2"/>
                </a:solidFill>
              </a:rPr>
              <a:t>על הקושי שלו והוא לא היה מגויס לטפל בקושי.</a:t>
            </a:r>
          </a:p>
          <a:p>
            <a:r>
              <a:rPr lang="he-IL" sz="2000" dirty="0">
                <a:solidFill>
                  <a:srgbClr val="FF0000"/>
                </a:solidFill>
              </a:rPr>
              <a:t>בעלות</a:t>
            </a:r>
            <a:r>
              <a:rPr lang="he-IL" sz="2000" dirty="0">
                <a:solidFill>
                  <a:schemeClr val="bg2"/>
                </a:solidFill>
              </a:rPr>
              <a:t>- יש לי קושי</a:t>
            </a:r>
          </a:p>
          <a:p>
            <a:r>
              <a:rPr lang="he-IL" sz="2000" dirty="0">
                <a:solidFill>
                  <a:srgbClr val="FF0000"/>
                </a:solidFill>
              </a:rPr>
              <a:t>אחריות</a:t>
            </a:r>
            <a:r>
              <a:rPr lang="he-IL" sz="2000" dirty="0">
                <a:solidFill>
                  <a:schemeClr val="bg2"/>
                </a:solidFill>
              </a:rPr>
              <a:t>- זאת האחריות שלי להתמודד/להתגבר/למצוא דרך...</a:t>
            </a:r>
          </a:p>
        </p:txBody>
      </p:sp>
    </p:spTree>
    <p:extLst>
      <p:ext uri="{BB962C8B-B14F-4D97-AF65-F5344CB8AC3E}">
        <p14:creationId xmlns:p14="http://schemas.microsoft.com/office/powerpoint/2010/main" val="382684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72AFE3B3-2FD8-4E35-9C60-51738B47F907}"/>
              </a:ext>
            </a:extLst>
          </p:cNvPr>
          <p:cNvSpPr>
            <a:spLocks noGrp="1"/>
          </p:cNvSpPr>
          <p:nvPr>
            <p:ph idx="1"/>
          </p:nvPr>
        </p:nvSpPr>
        <p:spPr>
          <a:xfrm>
            <a:off x="1082367" y="819478"/>
            <a:ext cx="3907971" cy="3394472"/>
          </a:xfrm>
        </p:spPr>
        <p:txBody>
          <a:bodyPr/>
          <a:lstStyle/>
          <a:p>
            <a:pPr marL="0" indent="0" algn="ctr">
              <a:buNone/>
            </a:pPr>
            <a:r>
              <a:rPr lang="he-IL" dirty="0">
                <a:solidFill>
                  <a:schemeClr val="accent2"/>
                </a:solidFill>
                <a:latin typeface="David" panose="020E0502060401010101" pitchFamily="34" charset="-79"/>
                <a:cs typeface="David" panose="020E0502060401010101" pitchFamily="34" charset="-79"/>
              </a:rPr>
              <a:t>תרגיל – זיהוי מאפייני השפה המגדלת</a:t>
            </a:r>
          </a:p>
          <a:p>
            <a:pPr marL="0" indent="0" algn="ctr">
              <a:buNone/>
            </a:pPr>
            <a:r>
              <a:rPr lang="he-IL" sz="4050" dirty="0">
                <a:solidFill>
                  <a:schemeClr val="accent1">
                    <a:lumMod val="50000"/>
                  </a:schemeClr>
                </a:solidFill>
                <a:latin typeface="David" panose="020E0502060401010101" pitchFamily="34" charset="-79"/>
                <a:cs typeface="David" panose="020E0502060401010101" pitchFamily="34" charset="-79"/>
              </a:rPr>
              <a:t>"היה היה ילד"</a:t>
            </a:r>
          </a:p>
          <a:p>
            <a:pPr marL="0" indent="0" algn="ctr">
              <a:buNone/>
            </a:pPr>
            <a:r>
              <a:rPr lang="he-IL" sz="1350" dirty="0">
                <a:solidFill>
                  <a:srgbClr val="4D5156"/>
                </a:solidFill>
                <a:latin typeface="arial" panose="020B0604020202020204" pitchFamily="34" charset="0"/>
              </a:rPr>
              <a:t>סרט תיעודי ישראלי קצר משנת 2019 שהופק, צולם ובוים על ידי אורי לוי</a:t>
            </a:r>
            <a:endParaRPr lang="he-IL" sz="1350" dirty="0">
              <a:solidFill>
                <a:schemeClr val="accent1">
                  <a:lumMod val="50000"/>
                </a:schemeClr>
              </a:solidFill>
              <a:latin typeface="David" panose="020E0502060401010101" pitchFamily="34" charset="-79"/>
              <a:cs typeface="David" panose="020E0502060401010101" pitchFamily="34" charset="-79"/>
            </a:endParaRPr>
          </a:p>
          <a:p>
            <a:pPr marL="0" indent="0" algn="ctr">
              <a:buNone/>
            </a:pPr>
            <a:endParaRPr lang="he-IL" sz="4050" dirty="0">
              <a:solidFill>
                <a:schemeClr val="accent1">
                  <a:lumMod val="50000"/>
                </a:schemeClr>
              </a:solidFill>
              <a:latin typeface="David" panose="020E0502060401010101" pitchFamily="34" charset="-79"/>
              <a:cs typeface="David" panose="020E0502060401010101" pitchFamily="34" charset="-79"/>
            </a:endParaRPr>
          </a:p>
          <a:p>
            <a:pPr marL="0" indent="0" algn="ctr">
              <a:buNone/>
            </a:pPr>
            <a:r>
              <a:rPr lang="he-IL" sz="1800" dirty="0">
                <a:solidFill>
                  <a:schemeClr val="accent1">
                    <a:lumMod val="50000"/>
                  </a:schemeClr>
                </a:solidFill>
                <a:latin typeface="David" panose="020E0502060401010101" pitchFamily="34" charset="-79"/>
                <a:cs typeface="David" panose="020E0502060401010101" pitchFamily="34" charset="-79"/>
              </a:rPr>
              <a:t>(2:00 דקות)</a:t>
            </a:r>
          </a:p>
          <a:p>
            <a:pPr marL="0" indent="0" algn="ctr">
              <a:buNone/>
            </a:pPr>
            <a:r>
              <a:rPr lang="en-US" dirty="0">
                <a:hlinkClick r:id="rId2"/>
              </a:rPr>
              <a:t>https://www.youtube.com/watch?v=v46cuUN62lM</a:t>
            </a:r>
            <a:endParaRPr lang="he-IL" dirty="0"/>
          </a:p>
          <a:p>
            <a:pPr marL="0" indent="0" algn="ctr">
              <a:buNone/>
            </a:pPr>
            <a:endParaRPr lang="he-IL"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94" y="4484937"/>
            <a:ext cx="1491012" cy="659630"/>
          </a:xfrm>
          <a:prstGeom prst="rect">
            <a:avLst/>
          </a:prstGeom>
        </p:spPr>
      </p:pic>
      <p:pic>
        <p:nvPicPr>
          <p:cNvPr id="2" name="תמונה 1">
            <a:extLst>
              <a:ext uri="{FF2B5EF4-FFF2-40B4-BE49-F238E27FC236}">
                <a16:creationId xmlns:a16="http://schemas.microsoft.com/office/drawing/2014/main" id="{99686AD5-19EF-4588-B927-6D09C089FA35}"/>
              </a:ext>
            </a:extLst>
          </p:cNvPr>
          <p:cNvPicPr>
            <a:picLocks noChangeAspect="1"/>
          </p:cNvPicPr>
          <p:nvPr/>
        </p:nvPicPr>
        <p:blipFill>
          <a:blip r:embed="rId4"/>
          <a:stretch>
            <a:fillRect/>
          </a:stretch>
        </p:blipFill>
        <p:spPr>
          <a:xfrm>
            <a:off x="5884406" y="819478"/>
            <a:ext cx="2478983" cy="3469331"/>
          </a:xfrm>
          <a:prstGeom prst="rect">
            <a:avLst/>
          </a:prstGeom>
        </p:spPr>
      </p:pic>
    </p:spTree>
    <p:extLst>
      <p:ext uri="{BB962C8B-B14F-4D97-AF65-F5344CB8AC3E}">
        <p14:creationId xmlns:p14="http://schemas.microsoft.com/office/powerpoint/2010/main" val="216899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1">
              <a:spcBef>
                <a:spcPts val="360"/>
              </a:spcBef>
              <a:spcAft>
                <a:spcPts val="0"/>
              </a:spcAft>
              <a:buClr>
                <a:schemeClr val="dk1"/>
              </a:buClr>
              <a:buSzPts val="1100"/>
              <a:buFont typeface="Arial"/>
              <a:buNone/>
            </a:pPr>
            <a:r>
              <a:rPr lang="x-none" sz="3500" b="1" dirty="0"/>
              <a:t> </a:t>
            </a:r>
            <a:r>
              <a:rPr lang="he-IL" sz="3500" dirty="0">
                <a:solidFill>
                  <a:schemeClr val="bg2"/>
                </a:solidFill>
              </a:rPr>
              <a:t>בקורס נלמד תורת תקשורת הנקראת </a:t>
            </a:r>
            <a:r>
              <a:rPr lang="x-none" sz="3500" dirty="0">
                <a:solidFill>
                  <a:schemeClr val="bg2"/>
                </a:solidFill>
              </a:rPr>
              <a:t>שפה מגדלת</a:t>
            </a:r>
            <a:endParaRPr sz="5200" dirty="0">
              <a:solidFill>
                <a:schemeClr val="bg2"/>
              </a:solidFill>
            </a:endParaRPr>
          </a:p>
        </p:txBody>
      </p:sp>
      <p:sp>
        <p:nvSpPr>
          <p:cNvPr id="184" name="Google Shape;184;p33"/>
          <p:cNvSpPr txBox="1">
            <a:spLocks noGrp="1"/>
          </p:cNvSpPr>
          <p:nvPr>
            <p:ph type="body" idx="1"/>
          </p:nvPr>
        </p:nvSpPr>
        <p:spPr>
          <a:xfrm>
            <a:off x="457200" y="1200150"/>
            <a:ext cx="8229600" cy="3943350"/>
          </a:xfrm>
          <a:prstGeom prst="rect">
            <a:avLst/>
          </a:prstGeom>
        </p:spPr>
        <p:txBody>
          <a:bodyPr spcFirstLastPara="1" wrap="square" lIns="91425" tIns="45700" rIns="91425" bIns="45700" anchor="t" anchorCtr="0">
            <a:noAutofit/>
          </a:bodyPr>
          <a:lstStyle/>
          <a:p>
            <a:pPr marL="0" lvl="0" indent="0" algn="r" rtl="1">
              <a:spcBef>
                <a:spcPts val="360"/>
              </a:spcBef>
              <a:spcAft>
                <a:spcPts val="0"/>
              </a:spcAft>
              <a:buNone/>
            </a:pPr>
            <a:r>
              <a:rPr lang="x-none" sz="2400" dirty="0">
                <a:solidFill>
                  <a:schemeClr val="dk2"/>
                </a:solidFill>
              </a:rPr>
              <a:t>השפה המגדלת היא כלי ליצור תקשורת אפקטיבית. </a:t>
            </a:r>
            <a:endParaRPr sz="2400" dirty="0">
              <a:solidFill>
                <a:schemeClr val="dk2"/>
              </a:solidFill>
            </a:endParaRPr>
          </a:p>
          <a:p>
            <a:pPr marL="0" lvl="0" indent="0" algn="r" rtl="1">
              <a:spcBef>
                <a:spcPts val="360"/>
              </a:spcBef>
              <a:spcAft>
                <a:spcPts val="0"/>
              </a:spcAft>
              <a:buNone/>
            </a:pPr>
            <a:endParaRPr sz="2400" dirty="0">
              <a:solidFill>
                <a:schemeClr val="dk2"/>
              </a:solidFill>
            </a:endParaRPr>
          </a:p>
          <a:p>
            <a:pPr marL="0" lvl="0" indent="0" algn="r" rtl="1">
              <a:spcBef>
                <a:spcPts val="360"/>
              </a:spcBef>
              <a:spcAft>
                <a:spcPts val="0"/>
              </a:spcAft>
              <a:buNone/>
            </a:pPr>
            <a:r>
              <a:rPr lang="x-none" sz="2400" dirty="0">
                <a:solidFill>
                  <a:schemeClr val="dk2"/>
                </a:solidFill>
              </a:rPr>
              <a:t>השפה המגדלת היא כלי ליצירת תקשורת מכבדת.</a:t>
            </a:r>
            <a:endParaRPr sz="2400" dirty="0">
              <a:solidFill>
                <a:schemeClr val="dk2"/>
              </a:solidFill>
            </a:endParaRPr>
          </a:p>
          <a:p>
            <a:pPr marL="0" lvl="0" indent="0" algn="r" rtl="1">
              <a:spcBef>
                <a:spcPts val="360"/>
              </a:spcBef>
              <a:spcAft>
                <a:spcPts val="0"/>
              </a:spcAft>
              <a:buNone/>
            </a:pPr>
            <a:endParaRPr sz="2400" dirty="0">
              <a:solidFill>
                <a:schemeClr val="dk2"/>
              </a:solidFill>
            </a:endParaRPr>
          </a:p>
          <a:p>
            <a:pPr marL="0" lvl="0" indent="0" algn="r" rtl="1">
              <a:spcBef>
                <a:spcPts val="360"/>
              </a:spcBef>
              <a:spcAft>
                <a:spcPts val="0"/>
              </a:spcAft>
              <a:buNone/>
            </a:pPr>
            <a:r>
              <a:rPr lang="x-none" sz="2400" dirty="0">
                <a:solidFill>
                  <a:schemeClr val="dk2"/>
                </a:solidFill>
              </a:rPr>
              <a:t>השפה המגדלת היא כלי המאפשר לנהל תקשורת גם כשהפרטנר שלנו לא מעוניין בתקשורת.</a:t>
            </a:r>
            <a:endParaRPr sz="2400" dirty="0">
              <a:solidFill>
                <a:schemeClr val="dk2"/>
              </a:solidFill>
            </a:endParaRPr>
          </a:p>
          <a:p>
            <a:pPr marL="0" lvl="0" indent="0" algn="r" rtl="1">
              <a:spcBef>
                <a:spcPts val="360"/>
              </a:spcBef>
              <a:spcAft>
                <a:spcPts val="0"/>
              </a:spcAft>
              <a:buNone/>
            </a:pPr>
            <a:endParaRPr sz="2400" dirty="0">
              <a:solidFill>
                <a:schemeClr val="dk2"/>
              </a:solidFill>
            </a:endParaRPr>
          </a:p>
          <a:p>
            <a:pPr marL="0" lvl="0" indent="0" algn="r" rtl="1">
              <a:spcBef>
                <a:spcPts val="360"/>
              </a:spcBef>
              <a:spcAft>
                <a:spcPts val="0"/>
              </a:spcAft>
              <a:buNone/>
            </a:pPr>
            <a:r>
              <a:rPr lang="x-none" sz="2400" dirty="0">
                <a:solidFill>
                  <a:schemeClr val="dk2"/>
                </a:solidFill>
              </a:rPr>
              <a:t>היא יכולה להוות כלי תקשורת אפקטיבי בכל מקום בו יש קשר בין שניים שיש ביניהם זיקה ותלות. </a:t>
            </a:r>
            <a:endParaRPr sz="2400" dirty="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ctrTitle"/>
          </p:nvPr>
        </p:nvSpPr>
        <p:spPr>
          <a:xfrm>
            <a:off x="685800" y="1597819"/>
            <a:ext cx="7772400" cy="1102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169" name="Google Shape;169;p31"/>
          <p:cNvSpPr txBox="1">
            <a:spLocks noGrp="1"/>
          </p:cNvSpPr>
          <p:nvPr>
            <p:ph type="subTitle" idx="1"/>
          </p:nvPr>
        </p:nvSpPr>
        <p:spPr>
          <a:xfrm>
            <a:off x="1371600" y="2914650"/>
            <a:ext cx="6400800" cy="1314600"/>
          </a:xfrm>
          <a:prstGeom prst="rect">
            <a:avLst/>
          </a:prstGeom>
        </p:spPr>
        <p:txBody>
          <a:bodyPr spcFirstLastPara="1" wrap="square" lIns="91425" tIns="45700" rIns="91425" bIns="45700" anchor="t" anchorCtr="0">
            <a:noAutofit/>
          </a:bodyPr>
          <a:lstStyle/>
          <a:p>
            <a:pPr marL="0" lvl="0" indent="0" algn="ctr" rtl="0">
              <a:spcBef>
                <a:spcPts val="640"/>
              </a:spcBef>
              <a:spcAft>
                <a:spcPts val="0"/>
              </a:spcAft>
              <a:buNone/>
            </a:pPr>
            <a:endParaRPr/>
          </a:p>
        </p:txBody>
      </p:sp>
      <p:pic>
        <p:nvPicPr>
          <p:cNvPr id="170" name="Google Shape;170;p31"/>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body" idx="1"/>
          </p:nvPr>
        </p:nvSpPr>
        <p:spPr>
          <a:xfrm>
            <a:off x="602225" y="103556"/>
            <a:ext cx="8322900" cy="5040000"/>
          </a:xfrm>
          <a:prstGeom prst="rect">
            <a:avLst/>
          </a:prstGeom>
        </p:spPr>
        <p:txBody>
          <a:bodyPr spcFirstLastPara="1" wrap="square" lIns="91425" tIns="45700" rIns="91425" bIns="45700" anchor="t" anchorCtr="0">
            <a:noAutofit/>
          </a:bodyPr>
          <a:lstStyle/>
          <a:p>
            <a:pPr marL="179999" marR="179999" lvl="0" indent="0" algn="r" rtl="1">
              <a:spcBef>
                <a:spcPts val="360"/>
              </a:spcBef>
              <a:spcAft>
                <a:spcPts val="0"/>
              </a:spcAft>
              <a:buNone/>
            </a:pPr>
            <a:r>
              <a:rPr lang="x-none" sz="2900" dirty="0">
                <a:solidFill>
                  <a:srgbClr val="000000"/>
                </a:solidFill>
              </a:rPr>
              <a:t>-</a:t>
            </a:r>
            <a:r>
              <a:rPr lang="x-none" sz="2000" dirty="0">
                <a:solidFill>
                  <a:srgbClr val="1C4587"/>
                </a:solidFill>
              </a:rPr>
              <a:t>אייכה מציעה צורת חשיבה שלצידה כלים מאוד פרקטיים להתמודדות עם מצבים בהם קיים פער רצונות או צרכים בין שותפים לקשר. </a:t>
            </a:r>
            <a:endParaRPr sz="2000" dirty="0">
              <a:solidFill>
                <a:srgbClr val="1C4587"/>
              </a:solidFill>
            </a:endParaRPr>
          </a:p>
          <a:p>
            <a:pPr marL="179999" marR="179999" lvl="0" indent="0" algn="r" rtl="1">
              <a:spcBef>
                <a:spcPts val="360"/>
              </a:spcBef>
              <a:spcAft>
                <a:spcPts val="0"/>
              </a:spcAft>
              <a:buNone/>
            </a:pPr>
            <a:endParaRPr sz="2000" dirty="0">
              <a:solidFill>
                <a:srgbClr val="1C4587"/>
              </a:solidFill>
            </a:endParaRPr>
          </a:p>
          <a:p>
            <a:pPr marL="179999" marR="179999" lvl="0" indent="0" algn="r" rtl="1">
              <a:spcBef>
                <a:spcPts val="360"/>
              </a:spcBef>
              <a:spcAft>
                <a:spcPts val="0"/>
              </a:spcAft>
              <a:buNone/>
            </a:pPr>
            <a:r>
              <a:rPr lang="x-none" sz="2000" dirty="0">
                <a:solidFill>
                  <a:srgbClr val="1C4587"/>
                </a:solidFill>
              </a:rPr>
              <a:t>- </a:t>
            </a:r>
            <a:r>
              <a:rPr lang="he-IL" sz="2000" dirty="0">
                <a:solidFill>
                  <a:srgbClr val="1C4587"/>
                </a:solidFill>
              </a:rPr>
              <a:t>בקורס </a:t>
            </a:r>
            <a:r>
              <a:rPr lang="x-none" sz="2000" dirty="0">
                <a:solidFill>
                  <a:srgbClr val="1C4587"/>
                </a:solidFill>
              </a:rPr>
              <a:t>נתוודע לצורת החשיבה של אייכה ונעשה היכרות עם הכלים הפרקטיים של השיטה.</a:t>
            </a:r>
            <a:endParaRPr sz="2000" dirty="0">
              <a:solidFill>
                <a:srgbClr val="1C4587"/>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body" idx="1"/>
          </p:nvPr>
        </p:nvSpPr>
        <p:spPr>
          <a:xfrm>
            <a:off x="-125" y="0"/>
            <a:ext cx="9144000" cy="5143500"/>
          </a:xfrm>
          <a:prstGeom prst="rect">
            <a:avLst/>
          </a:prstGeom>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lvl="0" indent="0" algn="r" rtl="1">
              <a:spcBef>
                <a:spcPts val="360"/>
              </a:spcBef>
              <a:spcAft>
                <a:spcPts val="0"/>
              </a:spcAft>
              <a:buNone/>
            </a:pPr>
            <a:endParaRPr dirty="0">
              <a:solidFill>
                <a:schemeClr val="dk2"/>
              </a:solidFill>
            </a:endParaRPr>
          </a:p>
          <a:p>
            <a:pPr marL="0" lvl="0" indent="0" algn="r" rtl="1">
              <a:spcBef>
                <a:spcPts val="360"/>
              </a:spcBef>
              <a:spcAft>
                <a:spcPts val="0"/>
              </a:spcAft>
              <a:buNone/>
            </a:pPr>
            <a:endParaRPr dirty="0">
              <a:solidFill>
                <a:schemeClr val="dk2"/>
              </a:solidFill>
            </a:endParaRPr>
          </a:p>
          <a:p>
            <a:pPr marL="0" lvl="0" indent="0" algn="r" rtl="1">
              <a:spcBef>
                <a:spcPts val="360"/>
              </a:spcBef>
              <a:spcAft>
                <a:spcPts val="0"/>
              </a:spcAft>
              <a:buNone/>
            </a:pPr>
            <a:endParaRPr dirty="0">
              <a:solidFill>
                <a:schemeClr val="dk2"/>
              </a:solidFill>
            </a:endParaRPr>
          </a:p>
          <a:p>
            <a:pPr marL="0" lvl="0" indent="0" algn="r" rtl="1">
              <a:spcBef>
                <a:spcPts val="360"/>
              </a:spcBef>
              <a:spcAft>
                <a:spcPts val="0"/>
              </a:spcAft>
              <a:buNone/>
            </a:pPr>
            <a:endParaRPr dirty="0">
              <a:solidFill>
                <a:schemeClr val="dk2"/>
              </a:solidFill>
            </a:endParaRPr>
          </a:p>
          <a:p>
            <a:pPr marL="0" lvl="0" indent="0" algn="r" rtl="1">
              <a:spcBef>
                <a:spcPts val="360"/>
              </a:spcBef>
              <a:spcAft>
                <a:spcPts val="0"/>
              </a:spcAft>
              <a:buNone/>
            </a:pPr>
            <a:r>
              <a:rPr lang="x-none" sz="2400" dirty="0">
                <a:solidFill>
                  <a:schemeClr val="dk2"/>
                </a:solidFill>
              </a:rPr>
              <a:t>בחרו נושא בו יש לכם קונפליקט לא פתור עם אחד מילדיכם. אם אין ילדים אפשר לבחור קונפליקט מול בן זוג</a:t>
            </a:r>
            <a:r>
              <a:rPr lang="he-IL" sz="2400" dirty="0">
                <a:solidFill>
                  <a:schemeClr val="dk2"/>
                </a:solidFill>
              </a:rPr>
              <a:t>, ק</a:t>
            </a:r>
            <a:r>
              <a:rPr lang="x-none" sz="2400" dirty="0">
                <a:solidFill>
                  <a:schemeClr val="dk2"/>
                </a:solidFill>
              </a:rPr>
              <a:t>רוב משפחה או חבר.</a:t>
            </a:r>
            <a:endParaRPr sz="2400" dirty="0">
              <a:solidFill>
                <a:schemeClr val="dk2"/>
              </a:solidFill>
            </a:endParaRPr>
          </a:p>
          <a:p>
            <a:pPr marL="0" lvl="0" indent="0" algn="r" rtl="1">
              <a:spcBef>
                <a:spcPts val="360"/>
              </a:spcBef>
              <a:spcAft>
                <a:spcPts val="0"/>
              </a:spcAft>
              <a:buNone/>
            </a:pPr>
            <a:endParaRPr sz="2400" dirty="0">
              <a:solidFill>
                <a:schemeClr val="dk2"/>
              </a:solidFill>
            </a:endParaRPr>
          </a:p>
          <a:p>
            <a:pPr marL="0" lvl="0" indent="0" algn="r" rtl="1">
              <a:spcBef>
                <a:spcPts val="360"/>
              </a:spcBef>
              <a:spcAft>
                <a:spcPts val="0"/>
              </a:spcAft>
              <a:buNone/>
            </a:pPr>
            <a:r>
              <a:rPr lang="x-none" sz="2400" dirty="0">
                <a:solidFill>
                  <a:schemeClr val="dk2"/>
                </a:solidFill>
              </a:rPr>
              <a:t>רשמו לעצמכם מהו הקונפליקט.</a:t>
            </a:r>
            <a:endParaRPr sz="2400" dirty="0">
              <a:solidFill>
                <a:schemeClr val="dk2"/>
              </a:solidFill>
            </a:endParaRPr>
          </a:p>
          <a:p>
            <a:pPr marL="0" lvl="0" indent="0" algn="r" rtl="1">
              <a:spcBef>
                <a:spcPts val="360"/>
              </a:spcBef>
              <a:spcAft>
                <a:spcPts val="0"/>
              </a:spcAft>
              <a:buNone/>
            </a:pPr>
            <a:endParaRPr dirty="0">
              <a:solidFill>
                <a:schemeClr val="dk2"/>
              </a:solidFill>
            </a:endParaRPr>
          </a:p>
          <a:p>
            <a:pPr marL="0" lvl="0" indent="0" algn="r" rtl="1">
              <a:spcBef>
                <a:spcPts val="360"/>
              </a:spcBef>
              <a:spcAft>
                <a:spcPts val="0"/>
              </a:spcAft>
              <a:buNone/>
            </a:pPr>
            <a:r>
              <a:rPr lang="x-none" sz="2400" dirty="0">
                <a:solidFill>
                  <a:schemeClr val="dk2"/>
                </a:solidFill>
              </a:rPr>
              <a:t>כתבו לעצמכם האם ניסיתם לפתור את הקונפליקט? אם כן באילו אמצעים.</a:t>
            </a:r>
            <a:endParaRPr sz="2400" dirty="0">
              <a:solidFill>
                <a:schemeClr val="dk2"/>
              </a:solidFill>
            </a:endParaRPr>
          </a:p>
        </p:txBody>
      </p:sp>
      <p:pic>
        <p:nvPicPr>
          <p:cNvPr id="177" name="Google Shape;177;p32"/>
          <p:cNvPicPr preferRelativeResize="0"/>
          <p:nvPr/>
        </p:nvPicPr>
        <p:blipFill>
          <a:blip r:embed="rId3">
            <a:alphaModFix/>
          </a:blip>
          <a:stretch>
            <a:fillRect/>
          </a:stretch>
        </p:blipFill>
        <p:spPr>
          <a:xfrm>
            <a:off x="3383741" y="55418"/>
            <a:ext cx="2376268" cy="1582631"/>
          </a:xfrm>
          <a:prstGeom prst="rect">
            <a:avLst/>
          </a:prstGeom>
          <a:noFill/>
          <a:ln w="28575" cap="flat" cmpd="sng">
            <a:solidFill>
              <a:schemeClr val="dk2"/>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12450</TotalTime>
  <Words>1167</Words>
  <Application>Microsoft Office PowerPoint</Application>
  <PresentationFormat>‫הצגה על המסך (16:9)</PresentationFormat>
  <Paragraphs>155</Paragraphs>
  <Slides>24</Slides>
  <Notes>22</Notes>
  <HiddenSlides>0</HiddenSlides>
  <MMClips>0</MMClips>
  <ScaleCrop>false</ScaleCrop>
  <HeadingPairs>
    <vt:vector size="6" baseType="variant">
      <vt:variant>
        <vt:lpstr>גופנים בשימוש</vt:lpstr>
      </vt:variant>
      <vt:variant>
        <vt:i4>7</vt:i4>
      </vt:variant>
      <vt:variant>
        <vt:lpstr>ערכת נושא</vt:lpstr>
      </vt:variant>
      <vt:variant>
        <vt:i4>2</vt:i4>
      </vt:variant>
      <vt:variant>
        <vt:lpstr>כותרות שקופיות</vt:lpstr>
      </vt:variant>
      <vt:variant>
        <vt:i4>24</vt:i4>
      </vt:variant>
    </vt:vector>
  </HeadingPairs>
  <TitlesOfParts>
    <vt:vector size="33" baseType="lpstr">
      <vt:lpstr>arial</vt:lpstr>
      <vt:lpstr>arial</vt:lpstr>
      <vt:lpstr>Calibri</vt:lpstr>
      <vt:lpstr>Calibri Light</vt:lpstr>
      <vt:lpstr>David</vt:lpstr>
      <vt:lpstr>Rockwell</vt:lpstr>
      <vt:lpstr>Times New Roman</vt:lpstr>
      <vt:lpstr>ערכת נושא Office</vt:lpstr>
      <vt:lpstr>2_ערכת נושא Office</vt:lpstr>
      <vt:lpstr>מצגת של PowerPoint‏</vt:lpstr>
      <vt:lpstr>  כתבו דימוי המתאר את ההורות שלכם או את התפקוד שלכם כהורים  </vt:lpstr>
      <vt:lpstr>שיטת אייכה  </vt:lpstr>
      <vt:lpstr>המשותף לכל המקרים</vt:lpstr>
      <vt:lpstr>מצגת של PowerPoint‏</vt:lpstr>
      <vt:lpstr> בקורס נלמד תורת תקשורת הנקראת שפה מגדלת</vt:lpstr>
      <vt:lpstr>מצגת של PowerPoint‏</vt:lpstr>
      <vt:lpstr>מצגת של PowerPoint‏</vt:lpstr>
      <vt:lpstr>מצגת של PowerPoint‏</vt:lpstr>
      <vt:lpstr>    אייכה - שיטה אינטגרטיבית  נשענת על ידע שהצטבר מתיאוריות ממספר תחומים:</vt:lpstr>
      <vt:lpstr>גישות התפתחותיות דינמיות</vt:lpstr>
      <vt:lpstr>הפילוסופיה והפסיכולוגיה ההומניסטית</vt:lpstr>
      <vt:lpstr>תורת הלמידה</vt:lpstr>
      <vt:lpstr>תורת התקשורת הבינאישית והטיפול המשפחתי מערכתי</vt:lpstr>
      <vt:lpstr>תרגיל דימויים לתיאור הורות </vt:lpstr>
      <vt:lpstr> ההורה כמגדלור</vt:lpstr>
      <vt:lpstr>מדוע נוצר הצורך באייכה?</vt:lpstr>
      <vt:lpstr>המחירים שגובה מודל ההורות דגם אב</vt:lpstr>
      <vt:lpstr>הורות דגם אם</vt:lpstr>
      <vt:lpstr>מודל החסך הרגשי</vt:lpstr>
      <vt:lpstr>מצגת של PowerPoint‏</vt:lpstr>
      <vt:lpstr>מצגת של PowerPoint‏</vt:lpstr>
      <vt:lpstr>חוסר בכיוון</vt:lpstr>
      <vt:lpstr>מדוע איבדו ההורים בימנו את היכולת לכוון את התפתחות ילדיהם?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הילה</dc:creator>
  <cp:lastModifiedBy>דורית בן יוסף</cp:lastModifiedBy>
  <cp:revision>48</cp:revision>
  <dcterms:modified xsi:type="dcterms:W3CDTF">2022-06-26T11:38:48Z</dcterms:modified>
</cp:coreProperties>
</file>