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6" r:id="rId2"/>
    <p:sldMasterId id="2147483720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7" r:id="rId11"/>
  </p:sldMasterIdLst>
  <p:notesMasterIdLst>
    <p:notesMasterId r:id="rId36"/>
  </p:notesMasterIdLst>
  <p:sldIdLst>
    <p:sldId id="256" r:id="rId12"/>
    <p:sldId id="295" r:id="rId13"/>
    <p:sldId id="277" r:id="rId14"/>
    <p:sldId id="278" r:id="rId15"/>
    <p:sldId id="279" r:id="rId16"/>
    <p:sldId id="280" r:id="rId17"/>
    <p:sldId id="281" r:id="rId18"/>
    <p:sldId id="264" r:id="rId19"/>
    <p:sldId id="282" r:id="rId20"/>
    <p:sldId id="285" r:id="rId21"/>
    <p:sldId id="274" r:id="rId22"/>
    <p:sldId id="287" r:id="rId23"/>
    <p:sldId id="294" r:id="rId24"/>
    <p:sldId id="290" r:id="rId25"/>
    <p:sldId id="300" r:id="rId26"/>
    <p:sldId id="291" r:id="rId27"/>
    <p:sldId id="296" r:id="rId28"/>
    <p:sldId id="297" r:id="rId29"/>
    <p:sldId id="298" r:id="rId30"/>
    <p:sldId id="284" r:id="rId31"/>
    <p:sldId id="286" r:id="rId32"/>
    <p:sldId id="289" r:id="rId33"/>
    <p:sldId id="292" r:id="rId34"/>
    <p:sldId id="261" r:id="rId3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6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16A3F6-8F18-41CF-8995-8EBCAAEDDAE0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3683E0-82D6-41B4-AE29-26BD8A23F3E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7787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2" name="Google Shape;1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1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rtl="1"/>
            <a:fld id="{00000000-1234-1234-1234-123412341234}" type="slidenum">
              <a:rPr lang="x-none"/>
              <a:pPr rtl="1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9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2482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735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bf503f5d7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9bf503f5d7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9bf503f5d7_0_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x-none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SzPts val="1800"/>
                <a:buFont typeface="Calibri"/>
                <a:buNone/>
              </a:pPr>
              <a:t>22</a:t>
            </a:fld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6943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74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010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313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393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20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94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bf503f5d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9bf503f5d7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9bf503f5d7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sz="1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11</a:t>
            </a:fld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20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6" name="Google Shape;134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22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rtl="1"/>
            <a:fld id="{00000000-1234-1234-1234-123412341234}" type="slidenum">
              <a:rPr lang="x-none"/>
              <a:pPr rtl="1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6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1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62359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8316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9345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560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7730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6998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84265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93287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8908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1029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0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2396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485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5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772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707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341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064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64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580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38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50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20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1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67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38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8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906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82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84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85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1713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802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411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873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r" rtl="1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r" rtl="1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r" rtl="1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r" rtl="1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r" rtl="1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r" rtl="1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r" rtl="1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r" rtl="1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5534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41853" algn="r" rtl="1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41853" algn="r" rtl="1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646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07987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609585" lvl="0" indent="-304792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07987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r" rtl="1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9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408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09600" y="273051"/>
            <a:ext cx="40112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00" cy="58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575719" algn="r" rtl="1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r" rtl="1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2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r" rtl="1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733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r" rtl="1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r" rtl="1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059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833000" y="-1623200"/>
            <a:ext cx="45260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477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285000" y="1828837"/>
            <a:ext cx="5851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763"/>
            <a:ext cx="58516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0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4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8" name="Google Shape;768;p4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4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3546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20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0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4" name="Google Shape;774;p200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0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200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719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0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0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0" name="Google Shape;780;p201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0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01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635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0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0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6" name="Google Shape;786;p202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7" name="Google Shape;787;p202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20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202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013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0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0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3" name="Google Shape;793;p20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94" name="Google Shape;794;p20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5" name="Google Shape;795;p20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96" name="Google Shape;796;p20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0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8" name="Google Shape;798;p20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526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0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0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20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20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055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0747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0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20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317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206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206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11" name="Google Shape;811;p206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2" name="Google Shape;812;p20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0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4" name="Google Shape;814;p20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956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0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20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8" name="Google Shape;818;p20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9" name="Google Shape;819;p20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20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20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820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0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20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5" name="Google Shape;825;p20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0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20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180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09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09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1" name="Google Shape;831;p20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0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20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640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4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4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4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6328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5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5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9" name="Google Shape;699;p152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1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152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527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5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4" name="Google Shape;704;p15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5" name="Google Shape;705;p15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1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5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4736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5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1" name="Google Shape;711;p15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2" name="Google Shape;712;p15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1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5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540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5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8" name="Google Shape;718;p15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19" name="Google Shape;719;p15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0" name="Google Shape;720;p15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1" name="Google Shape;721;p15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1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5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69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794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5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5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5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6670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5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5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571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5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15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6" name="Google Shape;736;p15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7" name="Google Shape;737;p15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1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15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10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5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15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15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4" name="Google Shape;744;p15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5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881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6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9" name="Google Shape;749;p16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0" name="Google Shape;750;p160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160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639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16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16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6" name="Google Shape;756;p161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1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61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824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3" name="Google Shape;843;p5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4" name="Google Shape;84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5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2130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8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8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9" name="Google Shape;849;p18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18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8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613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8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18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55" name="Google Shape;855;p18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6" name="Google Shape;856;p1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8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738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1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1" name="Google Shape;861;p18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2" name="Google Shape;862;p18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18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8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78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80025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8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8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8" name="Google Shape;868;p18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18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0" name="Google Shape;870;p18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1" name="Google Shape;871;p18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8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1400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8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8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8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866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8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1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8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621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8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18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6" name="Google Shape;886;p18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7" name="Google Shape;887;p18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8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8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072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8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8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Google Shape;893;p18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4" name="Google Shape;894;p18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1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8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0099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8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0" name="Google Shape;900;p18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18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8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3685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9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19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19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9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1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318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8" name="Google Shape;918;p5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5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359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19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9" name="Google Shape;929;p19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9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19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7672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19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6" name="Google Shape;936;p19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7" name="Google Shape;937;p19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8" name="Google Shape;938;p1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19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77343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9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2" name="Google Shape;942;p19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3" name="Google Shape;943;p19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4" name="Google Shape;944;p19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5" name="Google Shape;945;p19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19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9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923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9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1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9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980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9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19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5458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9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9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61" name="Google Shape;961;p19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2" name="Google Shape;962;p19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1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4" name="Google Shape;964;p19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0835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9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19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8" name="Google Shape;968;p19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9" name="Google Shape;969;p19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1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9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57207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19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5" name="Google Shape;975;p19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19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6723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9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19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1" name="Google Shape;981;p19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1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9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1625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2" name="Google Shape;992;p5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3" name="Google Shape;993;p5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5" name="Google Shape;995;p5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707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שקופית כותרת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5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5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9" name="Google Shape;999;p5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5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6301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7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17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5" name="Google Shape;1005;p172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72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82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67973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7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11" name="Google Shape;1011;p17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12" name="Google Shape;1012;p17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17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0504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7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8" name="Google Shape;1018;p17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19" name="Google Shape;1019;p17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0" name="Google Shape;1020;p17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21" name="Google Shape;1021;p17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17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30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7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17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17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8981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7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7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385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7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17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36" name="Google Shape;1036;p17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7" name="Google Shape;1037;p17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9" name="Google Shape;1039;p17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0883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17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7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Google Shape;1043;p17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4" name="Google Shape;1044;p17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1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17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007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7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9" name="Google Shape;1049;p17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0" name="Google Shape;1050;p17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1" name="Google Shape;1051;p1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7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952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80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18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6" name="Google Shape;1056;p180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1057;p1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180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1705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5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8" name="Google Shape;1068;p5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5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4694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כותרת מקטע עליונה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6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9" name="Google Shape;1079;p16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0" name="Google Shape;1080;p16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1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16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2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42741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שני תכנים"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6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5" name="Google Shape;1085;p16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6" name="Google Shape;1086;p16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7" name="Google Shape;1087;p16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16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6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7362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השוואה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6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3" name="Google Shape;1093;p16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4" name="Google Shape;1094;p16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5" name="Google Shape;1095;p16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96" name="Google Shape;1096;p16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6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61024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כותרת בלבד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6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16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1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16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01596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67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67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3538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תוכן עם כיתוב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8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168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1" name="Google Shape;1111;p168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2" name="Google Shape;1112;p16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1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6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196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תמונה עם כיתוב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6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6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8" name="Google Shape;1118;p16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9" name="Google Shape;1119;p169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0" name="Google Shape;1120;p1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1" name="Google Shape;1121;p169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5238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כותרת וטקסט אנכי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7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17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5" name="Google Shape;1125;p170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6" name="Google Shape;1126;p1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7" name="Google Shape;1127;p170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4066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כותרת אנכית וטקסט"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71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0" name="Google Shape;1130;p171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1" name="Google Shape;1131;p171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" name="Google Shape;1132;p1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171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l" rtl="1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4127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כותרת ותוכן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7329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ריק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x-none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7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D61D-460C-4728-B5B8-38862CE825AC}" type="datetimeFigureOut">
              <a:rPr lang="he-IL" smtClean="0"/>
              <a:t>כ"ז/סיון/תשפ"ב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AFDCE-6CD5-4187-8259-BF1F4916D2B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3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850170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AC991-6B06-4631-85DE-933846FC9C6C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3D3D-51B3-4AA8-B12F-113930C59C1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624B6-0AFD-41CE-82D1-FDFC2BCC735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כ"ז/סיון/תשפ"ב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8787-96BE-4372-9FB5-E9F7F62A8E65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0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1719996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1" name="Google Shape;761;p4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2" name="Google Shape;762;p4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3" name="Google Shape;763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764" name="Google Shape;764;p4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2290613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6" name="Google Shape;686;p4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46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688" name="Google Shape;688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689" name="Google Shape;689;p46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604379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6" name="Google Shape;836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7" name="Google Shape;837;p5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838" name="Google Shape;8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839" name="Google Shape;839;p5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5309877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1" name="Google Shape;91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2" name="Google Shape;912;p5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13" name="Google Shape;91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14" name="Google Shape;914;p5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300469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6" name="Google Shape;986;p5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7" name="Google Shape;987;p55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88" name="Google Shape;988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89" name="Google Shape;989;p55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883975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 amt="25000"/>
          </a:blip>
          <a:stretch>
            <a:fillRect/>
          </a:stretch>
        </a:blip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5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1" name="Google Shape;1061;p5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2" name="Google Shape;1062;p58"/>
          <p:cNvSpPr txBox="1">
            <a:spLocks noGrp="1"/>
          </p:cNvSpPr>
          <p:nvPr>
            <p:ph type="dt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63" name="Google Shape;1063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64" name="Google Shape;1064;p58"/>
          <p:cNvSpPr txBox="1">
            <a:spLocks noGrp="1"/>
          </p:cNvSpPr>
          <p:nvPr>
            <p:ph type="sldNum" idx="1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x-none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579128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5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937468" y="323115"/>
            <a:ext cx="9144000" cy="2387600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</a:rPr>
              <a:t>שיעור 4 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99607" y="3058588"/>
            <a:ext cx="9144000" cy="1655762"/>
          </a:xfrm>
        </p:spPr>
        <p:txBody>
          <a:bodyPr/>
          <a:lstStyle/>
          <a:p>
            <a:br>
              <a:rPr lang="he-IL" dirty="0"/>
            </a:b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  <p:sp>
        <p:nvSpPr>
          <p:cNvPr id="5" name="מלבן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 </a:t>
            </a:r>
          </a:p>
        </p:txBody>
      </p:sp>
      <p:sp>
        <p:nvSpPr>
          <p:cNvPr id="6" name="מלבן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 </a:t>
            </a:r>
          </a:p>
        </p:txBody>
      </p:sp>
      <p:sp>
        <p:nvSpPr>
          <p:cNvPr id="8" name="מלבן 7"/>
          <p:cNvSpPr/>
          <p:nvPr/>
        </p:nvSpPr>
        <p:spPr>
          <a:xfrm>
            <a:off x="419877" y="3050435"/>
            <a:ext cx="113553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he-IL" sz="2400" dirty="0">
                <a:solidFill>
                  <a:schemeClr val="bg1"/>
                </a:solidFill>
                <a:latin typeface="Arial" panose="020B0604020202020204" pitchFamily="34" charset="0"/>
              </a:rPr>
              <a:t>                                     השפה המגדלת: בהירה, מכבדת, נותנת מקום לאוטונומיה של הגדל.</a:t>
            </a:r>
            <a:r>
              <a:rPr lang="he-IL" sz="2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he-IL" sz="2400" dirty="0">
              <a:solidFill>
                <a:prstClr val="black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163693" y="4345018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מצגת הילה </a:t>
            </a:r>
            <a:r>
              <a:rPr lang="he-IL" dirty="0" err="1">
                <a:solidFill>
                  <a:schemeClr val="bg1"/>
                </a:solidFill>
              </a:rPr>
              <a:t>אלקיים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Google Shape;133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00375" y="2196306"/>
            <a:ext cx="6191250" cy="3333750"/>
          </a:xfrm>
          <a:prstGeom prst="rect">
            <a:avLst/>
          </a:prstGeom>
          <a:noFill/>
          <a:ln w="38100" cap="flat" cmpd="sng">
            <a:solidFill>
              <a:srgbClr val="E46C0A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86124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4352" y="341313"/>
            <a:ext cx="2152901" cy="78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2"/>
              </a:buClr>
              <a:buSzPts val="3600"/>
              <a:buNone/>
            </a:pPr>
            <a:r>
              <a:rPr lang="he-IL" sz="2400" dirty="0">
                <a:solidFill>
                  <a:schemeClr val="dk2"/>
                </a:solidFill>
              </a:rPr>
              <a:t>אז איך אפשר </a:t>
            </a:r>
            <a:r>
              <a:rPr lang="x-none" sz="2400" dirty="0">
                <a:solidFill>
                  <a:schemeClr val="dk2"/>
                </a:solidFill>
              </a:rPr>
              <a:t>לתת </a:t>
            </a:r>
            <a:r>
              <a:rPr lang="x-none" sz="2400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כיוון</a:t>
            </a:r>
            <a:r>
              <a:rPr lang="x-non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x-none" sz="2400" dirty="0">
                <a:solidFill>
                  <a:schemeClr val="dk2"/>
                </a:solidFill>
              </a:rPr>
              <a:t>באופן בהיר ומכבד מבלי ל</a:t>
            </a:r>
            <a:r>
              <a:rPr lang="he-IL" sz="2400" dirty="0">
                <a:solidFill>
                  <a:schemeClr val="dk2"/>
                </a:solidFill>
              </a:rPr>
              <a:t>התעלם מקשיים, מבלי לתייג את הילד, לרמוס אותו</a:t>
            </a:r>
            <a:r>
              <a:rPr lang="x-none" sz="2400" dirty="0">
                <a:solidFill>
                  <a:schemeClr val="dk2"/>
                </a:solidFill>
              </a:rPr>
              <a:t> אותו או לפגוע בו</a:t>
            </a:r>
            <a:r>
              <a:rPr lang="he-IL" sz="2400" dirty="0">
                <a:solidFill>
                  <a:schemeClr val="dk2"/>
                </a:solidFill>
              </a:rPr>
              <a:t>?</a:t>
            </a:r>
            <a:endParaRPr sz="2400" dirty="0"/>
          </a:p>
          <a:p>
            <a:pPr marL="0" indent="0">
              <a:spcBef>
                <a:spcPts val="960"/>
              </a:spcBef>
              <a:buClr>
                <a:schemeClr val="dk2"/>
              </a:buClr>
              <a:buSzPts val="3600"/>
              <a:buNone/>
            </a:pPr>
            <a:r>
              <a:rPr lang="x-none" sz="2400" dirty="0">
                <a:solidFill>
                  <a:schemeClr val="dk2"/>
                </a:solidFill>
              </a:rPr>
              <a:t> </a:t>
            </a: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2"/>
          <p:cNvSpPr txBox="1">
            <a:spLocks noGrp="1"/>
          </p:cNvSpPr>
          <p:nvPr>
            <p:ph type="title"/>
          </p:nvPr>
        </p:nvSpPr>
        <p:spPr>
          <a:xfrm>
            <a:off x="1919536" y="989856"/>
            <a:ext cx="8229600" cy="164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x-none" sz="4000">
                <a:solidFill>
                  <a:srgbClr val="FF0000"/>
                </a:solidFill>
              </a:rPr>
              <a:t>התקשורת המגדלת בנויה מהנחיות ברורות </a:t>
            </a:r>
            <a:endParaRPr sz="4000">
              <a:solidFill>
                <a:srgbClr val="FF0000"/>
              </a:solidFill>
            </a:endParaRPr>
          </a:p>
        </p:txBody>
      </p:sp>
      <p:sp>
        <p:nvSpPr>
          <p:cNvPr id="1350" name="Google Shape;1350;p22"/>
          <p:cNvSpPr txBox="1">
            <a:spLocks noGrp="1"/>
          </p:cNvSpPr>
          <p:nvPr>
            <p:ph type="body" idx="1"/>
          </p:nvPr>
        </p:nvSpPr>
        <p:spPr>
          <a:xfrm>
            <a:off x="1991544" y="2503438"/>
            <a:ext cx="8229600" cy="495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x-none" dirty="0">
                <a:solidFill>
                  <a:schemeClr val="dk2"/>
                </a:solidFill>
              </a:rPr>
              <a:t>הנחיות אל תעשה</a:t>
            </a:r>
            <a:r>
              <a:rPr lang="he-IL" dirty="0">
                <a:solidFill>
                  <a:schemeClr val="dk2"/>
                </a:solidFill>
              </a:rPr>
              <a:t>: </a:t>
            </a:r>
            <a:r>
              <a:rPr lang="x-none" dirty="0">
                <a:solidFill>
                  <a:schemeClr val="dk2"/>
                </a:solidFill>
              </a:rPr>
              <a:t>ההורה</a:t>
            </a:r>
            <a:r>
              <a:rPr lang="he-IL" dirty="0">
                <a:solidFill>
                  <a:schemeClr val="dk2"/>
                </a:solidFill>
              </a:rPr>
              <a:t> מתבקש</a:t>
            </a:r>
            <a:r>
              <a:rPr lang="x-none" dirty="0">
                <a:solidFill>
                  <a:schemeClr val="dk2"/>
                </a:solidFill>
              </a:rPr>
              <a:t> להימנע </a:t>
            </a:r>
            <a:r>
              <a:rPr lang="he-IL" dirty="0">
                <a:solidFill>
                  <a:schemeClr val="dk2"/>
                </a:solidFill>
              </a:rPr>
              <a:t>מהתנהגויות </a:t>
            </a:r>
            <a:r>
              <a:rPr lang="he-IL" dirty="0" err="1">
                <a:solidFill>
                  <a:schemeClr val="dk2"/>
                </a:solidFill>
              </a:rPr>
              <a:t>מסויימות</a:t>
            </a:r>
            <a:r>
              <a:rPr lang="he-IL" dirty="0">
                <a:solidFill>
                  <a:schemeClr val="dk2"/>
                </a:solidFill>
              </a:rPr>
              <a:t> </a:t>
            </a:r>
            <a:r>
              <a:rPr lang="x-none" dirty="0">
                <a:solidFill>
                  <a:schemeClr val="dk2"/>
                </a:solidFill>
              </a:rPr>
              <a:t>בתקשורת שלו עם הילד.</a:t>
            </a:r>
            <a:endParaRPr lang="he-IL" dirty="0">
              <a:solidFill>
                <a:schemeClr val="dk2"/>
              </a:solidFill>
            </a:endParaRPr>
          </a:p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endParaRPr dirty="0"/>
          </a:p>
          <a:p>
            <a:pPr marL="342900" lvl="0" indent="-88900" algn="r" rtl="1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 dirty="0"/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x-none" dirty="0">
                <a:solidFill>
                  <a:schemeClr val="dk2"/>
                </a:solidFill>
              </a:rPr>
              <a:t>הנחיות עשה: כיצד לפנות אל הילד על מנת לסמן לו את כיוון ההתפתחות הרצוי.</a:t>
            </a:r>
            <a:endParaRPr dirty="0"/>
          </a:p>
        </p:txBody>
      </p:sp>
      <p:pic>
        <p:nvPicPr>
          <p:cNvPr id="1351" name="Google Shape;1351;p22" descr="לוגו ללא שוליים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2224" y="188640"/>
            <a:ext cx="2322188" cy="796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22" descr="C:\Users\owner\Desktop\Israeli_Stop_Sig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649" y="3606053"/>
            <a:ext cx="1075377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22" descr="C:\Users\owner\Desktop\571px-Cyprus_road_sign_one_way_road.sv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93242" y="5533751"/>
            <a:ext cx="93818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658182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שתי הכנפיים: אל תעשה ועשה חשובות באותה מידה</a:t>
            </a: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405" y="1600200"/>
            <a:ext cx="6793190" cy="4525963"/>
          </a:xfrm>
          <a:prstGeom prst="rect">
            <a:avLst/>
          </a:prstGeom>
          <a:ln w="28575">
            <a:solidFill>
              <a:srgbClr val="E46C0A"/>
            </a:solidFill>
          </a:ln>
        </p:spPr>
      </p:pic>
      <p:pic>
        <p:nvPicPr>
          <p:cNvPr id="5" name="Google Shape;371;p53" descr="לוגו ללא שוליים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126163"/>
            <a:ext cx="19800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60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תרגיל מילוי שאלוני היכרות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>
          <a:xfrm>
            <a:off x="545989" y="1854643"/>
            <a:ext cx="10972800" cy="4525963"/>
          </a:xfrm>
        </p:spPr>
        <p:txBody>
          <a:bodyPr/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מלאי את שאלון היכרות</a:t>
            </a:r>
          </a:p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איסוף חוויות</a:t>
            </a:r>
          </a:p>
          <a:p>
            <a:pPr marL="114300" indent="0">
              <a:buNone/>
            </a:pPr>
            <a:endParaRPr lang="he-I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9EA0A6-D893-4FD5-A9C5-49BCE28C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6"/>
                </a:solidFill>
                <a:cs typeface="+mn-cs"/>
              </a:rPr>
              <a:t>מצבי הדדיות לעומת פער</a:t>
            </a:r>
          </a:p>
        </p:txBody>
      </p:sp>
      <p:graphicFrame>
        <p:nvGraphicFramePr>
          <p:cNvPr id="7" name="טבלה 7">
            <a:extLst>
              <a:ext uri="{FF2B5EF4-FFF2-40B4-BE49-F238E27FC236}">
                <a16:creationId xmlns:a16="http://schemas.microsoft.com/office/drawing/2014/main" id="{033055ED-4D39-4D25-9C76-3593A15834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2871694"/>
          <a:ext cx="10972800" cy="2219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69754609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7155577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הדדיות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פער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90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משוחח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חופר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858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נותן תגובה אמפטית: אתה עייף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מגדיר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6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עוזר לו להכין מערכת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לוקח אחראיות במקומו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0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מתווכח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נלחם בו, נכנס למאבק כוחות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233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81859"/>
                  </a:ext>
                </a:extLst>
              </a:tr>
            </a:tbl>
          </a:graphicData>
        </a:graphic>
      </p:graphicFrame>
      <p:pic>
        <p:nvPicPr>
          <p:cNvPr id="7170" name="Picture 2" descr="תמונה קשורה">
            <a:extLst>
              <a:ext uri="{FF2B5EF4-FFF2-40B4-BE49-F238E27FC236}">
                <a16:creationId xmlns:a16="http://schemas.microsoft.com/office/drawing/2014/main" id="{766F86F3-BF74-451F-A6E2-AAE9329A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749366"/>
            <a:ext cx="2438400" cy="19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תוצאת תמונה עבור ‪difference of opinion‬‏">
            <a:extLst>
              <a:ext uri="{FF2B5EF4-FFF2-40B4-BE49-F238E27FC236}">
                <a16:creationId xmlns:a16="http://schemas.microsoft.com/office/drawing/2014/main" id="{320A7796-38BA-4342-81A0-CDF197BD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7" y="453718"/>
            <a:ext cx="2143125" cy="19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2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תרגיל הימנעות משפה רגילה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סווגו את ההתנהגויות שההורה מתבקש להימנע מהן לקטגוריות ותנו לכל קטגוריה שם</a:t>
            </a:r>
          </a:p>
        </p:txBody>
      </p:sp>
    </p:spTree>
    <p:extLst>
      <p:ext uri="{BB962C8B-B14F-4D97-AF65-F5344CB8AC3E}">
        <p14:creationId xmlns:p14="http://schemas.microsoft.com/office/powerpoint/2010/main" val="222087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394472"/>
            <a:ext cx="8316695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"מגונן, חודרני" 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(לא מכבד את פוטנציאל הגדילה של הילד)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 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המסר לילד: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אתה חלש, קטן, לא מסוגל</a:t>
            </a:r>
          </a:p>
          <a:p>
            <a:pPr marL="0" indent="0"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המחיר: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חוסר הכרה בחוזקו ובבגרותו של הילד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     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דוגמאות: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לתת לו פטור מאחריות על מעשיו, 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להצדיק אותו, לרחם עליו, לקחת אחריות  במקומו, לייעץ לו ללא בקשה </a:t>
            </a:r>
            <a:r>
              <a:rPr lang="he-IL" sz="2800" dirty="0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מצידו</a:t>
            </a:r>
            <a:r>
              <a:rPr lang="he-IL" sz="28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, לפרש אותו, לרצות אותו, לנהוג כאילו לא קרה כלום.</a:t>
            </a:r>
          </a:p>
          <a:p>
            <a:endParaRPr lang="he-IL" sz="2800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45127" y="1828800"/>
            <a:ext cx="10295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תמונה 4" descr="ימי התום – המאיירת אוה איצקוביץ ו ..."/>
          <p:cNvPicPr>
            <a:picLocks noChangeAspect="1"/>
          </p:cNvPicPr>
          <p:nvPr/>
        </p:nvPicPr>
        <p:blipFill rotWithShape="1">
          <a:blip r:embed="rId2"/>
          <a:srcRect l="39651" t="5069" r="2781" b="11430"/>
          <a:stretch/>
        </p:blipFill>
        <p:spPr>
          <a:xfrm>
            <a:off x="8860129" y="-1"/>
            <a:ext cx="3403690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" y="5920435"/>
            <a:ext cx="1988016" cy="8795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24380" y="393356"/>
            <a:ext cx="39196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400" b="1">
                <a:solidFill>
                  <a:srgbClr val="F79646">
                    <a:lumMod val="75000"/>
                  </a:srgbClr>
                </a:solidFill>
                <a:latin typeface="David" panose="020E0502060401010101" pitchFamily="34" charset="-79"/>
              </a:rPr>
              <a:t>מקבץ 1  (1-10)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788307" y="-66675"/>
            <a:ext cx="0" cy="6924675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11556891" y="6596390"/>
            <a:ext cx="6351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prstClr val="black"/>
                </a:solidFill>
              </a:rPr>
              <a:t>קלאודיה</a:t>
            </a:r>
          </a:p>
        </p:txBody>
      </p:sp>
    </p:spTree>
    <p:extLst>
      <p:ext uri="{BB962C8B-B14F-4D97-AF65-F5344CB8AC3E}">
        <p14:creationId xmlns:p14="http://schemas.microsoft.com/office/powerpoint/2010/main" val="417085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96682" y="455145"/>
            <a:ext cx="7518401" cy="58832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4800" b="1" dirty="0">
                <a:solidFill>
                  <a:schemeClr val="accent6">
                    <a:lumMod val="75000"/>
                  </a:schemeClr>
                </a:solidFill>
                <a:latin typeface="David" panose="020E0502060401010101" pitchFamily="34" charset="-79"/>
              </a:rPr>
              <a:t>מקבץ 2 (11-25)</a:t>
            </a:r>
          </a:p>
          <a:p>
            <a:pPr marL="0" indent="0">
              <a:buNone/>
            </a:pPr>
            <a:endParaRPr lang="he-IL" sz="1700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תוקף את הילד </a:t>
            </a:r>
          </a:p>
          <a:p>
            <a:pPr marL="0" indent="0">
              <a:buNone/>
            </a:pPr>
            <a:endParaRPr lang="he-IL" b="1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המסר: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אתה רע, לא שווה, לא בסדר, לא אהוב.</a:t>
            </a:r>
          </a:p>
          <a:p>
            <a:pPr marL="0" indent="0"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</a:endParaRP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המחיר: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פגיעה בכבודו, בערכו ובטובו של הילד. פגיעה בתחושת הביטחון של הילד.</a:t>
            </a:r>
          </a:p>
          <a:p>
            <a:pPr marL="0" indent="0">
              <a:buNone/>
            </a:pPr>
            <a:r>
              <a:rPr lang="he-IL" dirty="0"/>
              <a:t>  </a:t>
            </a:r>
          </a:p>
          <a:p>
            <a:pPr marL="0" indent="0">
              <a:buNone/>
            </a:pPr>
            <a:r>
              <a:rPr lang="he-IL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דוגמאות: </a:t>
            </a:r>
            <a:r>
              <a:rPr lang="he-IL" sz="3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לשכנע אותו, לדבר אליו בהכללות, להתווכח </a:t>
            </a:r>
            <a:r>
              <a:rPr lang="he-IL" sz="3000" dirty="0" err="1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איתו</a:t>
            </a:r>
            <a:r>
              <a:rPr lang="he-IL" sz="3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</a:rPr>
              <a:t>, להגדיר אותו, לבקר אותו, "לצחוק" עליו, לאיים עליו, לכפות עליו, לנהוג כאילו הוא לא קיים, לתחקר אותו, לתקוף אותו, להשפיל אותו, "לשפוך" עליו את רגשותיך</a:t>
            </a:r>
            <a:endParaRPr lang="he-IL" sz="2200" dirty="0"/>
          </a:p>
          <a:p>
            <a:pPr marL="0" indent="0">
              <a:buNone/>
            </a:pPr>
            <a:r>
              <a:rPr lang="he-IL" dirty="0"/>
              <a:t>                                                                </a:t>
            </a:r>
          </a:p>
          <a:p>
            <a:pPr marL="0" indent="0">
              <a:buNone/>
            </a:pPr>
            <a:endParaRPr lang="he-IL" b="1" dirty="0"/>
          </a:p>
          <a:p>
            <a:pPr marL="0" lvl="0" indent="0">
              <a:spcBef>
                <a:spcPts val="0"/>
              </a:spcBef>
              <a:buNone/>
            </a:pPr>
            <a:endParaRPr lang="he-IL" sz="9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30" name="Picture 6" descr="תוצאת תמונה עבור הורה מרבי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82" y="2097314"/>
            <a:ext cx="3646217" cy="275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" y="5920435"/>
            <a:ext cx="1988016" cy="87950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552947" y="122007"/>
            <a:ext cx="0" cy="6924675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" y="5898665"/>
            <a:ext cx="1988016" cy="8795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95930" y="6596390"/>
            <a:ext cx="63510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00" dirty="0">
                <a:solidFill>
                  <a:prstClr val="black"/>
                </a:solidFill>
              </a:rPr>
              <a:t>קלאודיה</a:t>
            </a:r>
          </a:p>
        </p:txBody>
      </p:sp>
    </p:spTree>
    <p:extLst>
      <p:ext uri="{BB962C8B-B14F-4D97-AF65-F5344CB8AC3E}">
        <p14:creationId xmlns:p14="http://schemas.microsoft.com/office/powerpoint/2010/main" val="16487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תוצאת תמונה עבור הורה חלש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9" t="16394" r="14759"/>
          <a:stretch/>
        </p:blipFill>
        <p:spPr bwMode="auto">
          <a:xfrm>
            <a:off x="9018501" y="1792941"/>
            <a:ext cx="3173500" cy="355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115682" y="397773"/>
            <a:ext cx="8771085" cy="853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he-IL" sz="4400" dirty="0">
                <a:solidFill>
                  <a:srgbClr val="F79646">
                    <a:lumMod val="75000"/>
                  </a:srgb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4400" b="1" dirty="0">
                <a:solidFill>
                  <a:srgbClr val="F79646">
                    <a:lumMod val="75000"/>
                  </a:srgbClr>
                </a:solidFill>
                <a:latin typeface="David" panose="020E0502060401010101" pitchFamily="34" charset="-79"/>
              </a:rPr>
              <a:t>מקבץ 3 (26-35)</a:t>
            </a:r>
          </a:p>
          <a:p>
            <a:pPr>
              <a:spcBef>
                <a:spcPct val="20000"/>
              </a:spcBef>
            </a:pPr>
            <a:endParaRPr lang="he-IL" sz="1600" b="1" dirty="0">
              <a:solidFill>
                <a:srgbClr val="F79646">
                  <a:lumMod val="75000"/>
                </a:srgb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spcBef>
                <a:spcPct val="20000"/>
              </a:spcBef>
            </a:pPr>
            <a:r>
              <a:rPr lang="he-IL" sz="2400" b="1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"מבטל" את המבוגר המגדל</a:t>
            </a:r>
          </a:p>
          <a:p>
            <a:pPr>
              <a:spcBef>
                <a:spcPct val="20000"/>
              </a:spcBef>
            </a:pPr>
            <a:r>
              <a:rPr lang="he-IL" sz="2400" b="1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2400" b="1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המסר לילד: </a:t>
            </a:r>
            <a:r>
              <a:rPr lang="he-IL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ההורה שלך לא חשוב, חלש, לא מסוגל, לא קיים. או לחילופין רק אתה וצרכיך חשובים.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he-IL" sz="2400" dirty="0">
              <a:solidFill>
                <a:srgbClr val="4F81BD">
                  <a:lumMod val="50000"/>
                </a:srgbClr>
              </a:solidFill>
              <a:latin typeface="David" panose="020E0502060401010101" pitchFamily="34" charset="-79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2400" b="1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המחיר: </a:t>
            </a:r>
            <a:r>
              <a:rPr lang="he-IL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פגיעה בחופש ההורה ובתחושת המוגנות שלו, תחושת אומניפוטנטיות של הילד או לחליפין תחושה שהוא לבד.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 </a:t>
            </a:r>
            <a:r>
              <a:rPr lang="he-IL" sz="2400" b="1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e-IL" sz="2400" b="1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דוגמאות: </a:t>
            </a:r>
            <a:r>
              <a:rPr lang="he-IL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לדבר באופן מעורפל, להסכים "בתנאי ש...",   </a:t>
            </a:r>
            <a:br>
              <a:rPr lang="en-US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</a:br>
            <a:r>
              <a:rPr lang="he-IL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להתעלם או לטשטש תחושות שלך, להתעלם מהערכים </a:t>
            </a:r>
            <a:br>
              <a:rPr lang="en-US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</a:br>
            <a:r>
              <a:rPr lang="he-IL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שלך, להתעלם מנורמות שקבעת, להתעלם מהצרכים שלך, </a:t>
            </a:r>
            <a:br>
              <a:rPr lang="en-US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</a:br>
            <a:r>
              <a:rPr lang="he-IL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 להתעלם ממגבלותיך, להישאר במרחב כשאתה חש </a:t>
            </a:r>
            <a:r>
              <a:rPr lang="he-IL" sz="2400" dirty="0" err="1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מאויים</a:t>
            </a:r>
            <a:r>
              <a:rPr lang="he-IL" sz="2400" dirty="0">
                <a:solidFill>
                  <a:srgbClr val="4F81BD">
                    <a:lumMod val="50000"/>
                  </a:srgbClr>
                </a:solidFill>
                <a:latin typeface="David" panose="020E0502060401010101" pitchFamily="34" charset="-79"/>
              </a:rPr>
              <a:t>.   </a:t>
            </a:r>
          </a:p>
          <a:p>
            <a:r>
              <a:rPr lang="he-IL" sz="2800" b="1" dirty="0">
                <a:solidFill>
                  <a:prstClr val="black"/>
                </a:solidFill>
              </a:rPr>
              <a:t>                             </a:t>
            </a:r>
          </a:p>
          <a:p>
            <a:endParaRPr lang="he-IL" sz="2000" b="1" dirty="0">
              <a:solidFill>
                <a:prstClr val="black"/>
              </a:solidFill>
            </a:endParaRPr>
          </a:p>
          <a:p>
            <a:endParaRPr lang="he-IL" sz="2000" b="1" dirty="0">
              <a:solidFill>
                <a:prstClr val="black"/>
              </a:solidFill>
            </a:endParaRPr>
          </a:p>
          <a:p>
            <a:endParaRPr lang="he-IL" sz="2000" b="1" dirty="0">
              <a:solidFill>
                <a:prstClr val="black"/>
              </a:solidFill>
            </a:endParaRPr>
          </a:p>
          <a:p>
            <a:endParaRPr lang="he-IL" sz="2000" b="1" dirty="0">
              <a:solidFill>
                <a:prstClr val="black"/>
              </a:solidFill>
            </a:endParaRPr>
          </a:p>
          <a:p>
            <a:endParaRPr lang="he-IL" sz="2000" b="1" dirty="0">
              <a:solidFill>
                <a:prstClr val="black"/>
              </a:solidFill>
            </a:endParaRPr>
          </a:p>
          <a:p>
            <a:endParaRPr lang="he-IL" sz="2000" b="1" dirty="0">
              <a:solidFill>
                <a:prstClr val="black"/>
              </a:solidFill>
            </a:endParaRPr>
          </a:p>
          <a:p>
            <a:endParaRPr lang="he-IL" sz="2000" b="1" dirty="0">
              <a:solidFill>
                <a:prstClr val="black"/>
              </a:solidFill>
            </a:endParaRPr>
          </a:p>
          <a:p>
            <a:endParaRPr lang="he-IL" sz="20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2" y="5920435"/>
            <a:ext cx="1988016" cy="87950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886770" y="-33338"/>
            <a:ext cx="0" cy="6924675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8886767" y="6596390"/>
            <a:ext cx="63510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100" dirty="0">
                <a:solidFill>
                  <a:prstClr val="black"/>
                </a:solidFill>
              </a:rPr>
              <a:t>קלאודיה</a:t>
            </a:r>
          </a:p>
        </p:txBody>
      </p:sp>
    </p:spTree>
    <p:extLst>
      <p:ext uri="{BB962C8B-B14F-4D97-AF65-F5344CB8AC3E}">
        <p14:creationId xmlns:p14="http://schemas.microsoft.com/office/powerpoint/2010/main" val="1624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06505"/>
            <a:ext cx="10515600" cy="1325563"/>
          </a:xfrm>
          <a:noFill/>
        </p:spPr>
        <p:txBody>
          <a:bodyPr>
            <a:normAutofit/>
          </a:bodyPr>
          <a:lstStyle/>
          <a:p>
            <a:r>
              <a:rPr lang="he-IL" sz="3600" dirty="0">
                <a:solidFill>
                  <a:schemeClr val="accent1">
                    <a:lumMod val="50000"/>
                  </a:schemeClr>
                </a:solidFill>
              </a:rPr>
              <a:t>מטרת השפה המגדלת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לתת </a:t>
            </a:r>
            <a:r>
              <a:rPr lang="he-I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כיוון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להתפתחות הילד</a:t>
            </a:r>
          </a:p>
          <a:p>
            <a:pPr marL="0" indent="0">
              <a:buNone/>
            </a:pPr>
            <a:endParaRPr lang="he-I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לחזק את המערכת החיסונית הנפשית של הילד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פיתוח תחושת </a:t>
            </a:r>
            <a:r>
              <a:rPr lang="he-IL" dirty="0">
                <a:solidFill>
                  <a:srgbClr val="FF0000"/>
                </a:solidFill>
              </a:rPr>
              <a:t>אחריות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                    </a:t>
            </a:r>
            <a:r>
              <a:rPr lang="he-IL" dirty="0">
                <a:solidFill>
                  <a:srgbClr val="FF0000"/>
                </a:solidFill>
              </a:rPr>
              <a:t>בעלות</a:t>
            </a:r>
          </a:p>
          <a:p>
            <a:pPr marL="0" indent="0">
              <a:buNone/>
            </a:pPr>
            <a:r>
              <a:rPr lang="he-IL" dirty="0">
                <a:solidFill>
                  <a:srgbClr val="FF0000"/>
                </a:solidFill>
              </a:rPr>
              <a:t>  </a:t>
            </a:r>
            <a:r>
              <a:rPr lang="he-IL" dirty="0">
                <a:solidFill>
                  <a:srgbClr val="5B9BD5">
                    <a:lumMod val="50000"/>
                  </a:srgbClr>
                </a:solidFill>
              </a:rPr>
              <a:t>                  </a:t>
            </a:r>
            <a:r>
              <a:rPr lang="he-IL" dirty="0">
                <a:solidFill>
                  <a:srgbClr val="FF0000"/>
                </a:solidFill>
              </a:rPr>
              <a:t>יכולת השפעה 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AGENCY</a:t>
            </a: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</a:rPr>
              <a:t>ביחס לקושי ובכלל....</a:t>
            </a:r>
          </a:p>
        </p:txBody>
      </p:sp>
    </p:spTree>
    <p:extLst>
      <p:ext uri="{BB962C8B-B14F-4D97-AF65-F5344CB8AC3E}">
        <p14:creationId xmlns:p14="http://schemas.microsoft.com/office/powerpoint/2010/main" val="3803937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x-none">
                <a:solidFill>
                  <a:srgbClr val="E36C09"/>
                </a:solidFill>
              </a:rPr>
              <a:t>הנחיות אל תעשה </a:t>
            </a:r>
            <a:endParaRPr>
              <a:solidFill>
                <a:srgbClr val="E36C09"/>
              </a:solidFill>
            </a:endParaRPr>
          </a:p>
        </p:txBody>
      </p:sp>
      <p:sp>
        <p:nvSpPr>
          <p:cNvPr id="1329" name="Google Shape;1329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x-none" dirty="0">
                <a:solidFill>
                  <a:schemeClr val="dk2"/>
                </a:solidFill>
              </a:rPr>
              <a:t>אל תהיה חודרני</a:t>
            </a:r>
            <a:r>
              <a:rPr lang="he-IL" dirty="0">
                <a:solidFill>
                  <a:schemeClr val="dk2"/>
                </a:solidFill>
              </a:rPr>
              <a:t> ומגונן</a:t>
            </a:r>
            <a:r>
              <a:rPr lang="x-none" dirty="0">
                <a:solidFill>
                  <a:schemeClr val="dk2"/>
                </a:solidFill>
              </a:rPr>
              <a:t>! </a:t>
            </a:r>
            <a:endParaRPr dirty="0"/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x-none" sz="2800" dirty="0">
                <a:solidFill>
                  <a:schemeClr val="dk2"/>
                </a:solidFill>
              </a:rPr>
              <a:t>בכך אתה עוזר לילד לכונן את הנפרדות שלו.</a:t>
            </a:r>
            <a:endParaRPr dirty="0"/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dk2"/>
              </a:solidFill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x-none" dirty="0">
                <a:solidFill>
                  <a:schemeClr val="dk2"/>
                </a:solidFill>
              </a:rPr>
              <a:t>אל תתקוף!</a:t>
            </a:r>
            <a:endParaRPr dirty="0"/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x-none" sz="2800" dirty="0">
                <a:solidFill>
                  <a:schemeClr val="dk2"/>
                </a:solidFill>
              </a:rPr>
              <a:t>בכך אתה מכונן סביבה בטוחה עבור הילד בתוכה הוא יכול לצמוח.</a:t>
            </a:r>
            <a:endParaRPr dirty="0"/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dk2"/>
              </a:solidFill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x-none" dirty="0">
                <a:solidFill>
                  <a:schemeClr val="dk2"/>
                </a:solidFill>
              </a:rPr>
              <a:t>אל תתעלם מ</a:t>
            </a:r>
            <a:r>
              <a:rPr lang="he-IL" dirty="0">
                <a:solidFill>
                  <a:schemeClr val="dk2"/>
                </a:solidFill>
              </a:rPr>
              <a:t>הצרכים שלך </a:t>
            </a:r>
            <a:r>
              <a:rPr lang="he-IL" dirty="0" err="1">
                <a:solidFill>
                  <a:schemeClr val="dk2"/>
                </a:solidFill>
              </a:rPr>
              <a:t>ומ</a:t>
            </a:r>
            <a:r>
              <a:rPr lang="x-none" dirty="0">
                <a:solidFill>
                  <a:schemeClr val="dk2"/>
                </a:solidFill>
              </a:rPr>
              <a:t>הערכים המגדלים שלך!</a:t>
            </a:r>
            <a:endParaRPr dirty="0"/>
          </a:p>
          <a:p>
            <a:pPr marL="0" lvl="0" indent="0" algn="r" rtl="1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rPr lang="x-none" sz="2800" dirty="0">
                <a:solidFill>
                  <a:schemeClr val="dk2"/>
                </a:solidFill>
              </a:rPr>
              <a:t>בכך אתה יוצר סביבה שבה המגדל הוא סובייקט מכוון.</a:t>
            </a:r>
            <a:endParaRPr dirty="0"/>
          </a:p>
        </p:txBody>
      </p:sp>
      <p:sp>
        <p:nvSpPr>
          <p:cNvPr id="1330" name="Google Shape;1330;p19"/>
          <p:cNvSpPr/>
          <p:nvPr/>
        </p:nvSpPr>
        <p:spPr>
          <a:xfrm>
            <a:off x="2335655" y="1879331"/>
            <a:ext cx="652007" cy="3967701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19"/>
          <p:cNvSpPr txBox="1"/>
          <p:nvPr/>
        </p:nvSpPr>
        <p:spPr>
          <a:xfrm>
            <a:off x="1775792" y="2042935"/>
            <a:ext cx="667909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x-none" sz="2800" ker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א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x-none" sz="2800" ker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ל 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x-none" sz="2800" ker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ת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x-none" sz="2800" ker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ק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x-none" sz="2800" ker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ט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x-none" sz="2800" ker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י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x-none" sz="2800" ker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ן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1831" y="2042935"/>
            <a:ext cx="410547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אל </a:t>
            </a: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תטשטש</a:t>
            </a:r>
          </a:p>
          <a:p>
            <a:endParaRPr lang="he-IL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נ בד</a:t>
            </a:r>
          </a:p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ל</a:t>
            </a:r>
          </a:p>
          <a:p>
            <a:r>
              <a:rPr lang="he-IL" dirty="0">
                <a:solidFill>
                  <a:schemeClr val="accent6">
                    <a:lumMod val="75000"/>
                  </a:schemeClr>
                </a:solidFill>
              </a:rPr>
              <a:t>ו ת</a:t>
            </a:r>
          </a:p>
        </p:txBody>
      </p:sp>
    </p:spTree>
    <p:extLst>
      <p:ext uri="{BB962C8B-B14F-4D97-AF65-F5344CB8AC3E}">
        <p14:creationId xmlns:p14="http://schemas.microsoft.com/office/powerpoint/2010/main" val="269646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" name="Google Shape;134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21"/>
          <p:cNvSpPr txBox="1"/>
          <p:nvPr/>
        </p:nvSpPr>
        <p:spPr>
          <a:xfrm>
            <a:off x="-284656" y="0"/>
            <a:ext cx="12476656" cy="118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C0504D"/>
              </a:solidFill>
              <a:latin typeface="David"/>
              <a:ea typeface="David"/>
              <a:cs typeface="David"/>
              <a:sym typeface="David"/>
            </a:endParaRPr>
          </a:p>
          <a:p>
            <a:pPr algn="ctr">
              <a:lnSpc>
                <a:spcPct val="90000"/>
              </a:lnSpc>
              <a:buClr>
                <a:srgbClr val="C0504D"/>
              </a:buClr>
              <a:buSzPts val="5400"/>
              <a:buFont typeface="Arial"/>
              <a:buNone/>
            </a:pPr>
            <a:r>
              <a:rPr lang="x-none" sz="5400" kern="0">
                <a:solidFill>
                  <a:srgbClr val="C0504D"/>
                </a:solidFill>
                <a:latin typeface="David"/>
                <a:ea typeface="David"/>
                <a:cs typeface="David"/>
                <a:sym typeface="David"/>
              </a:rPr>
              <a:t>מטרת הגמילה מ'השפה הרגילה'</a:t>
            </a: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21"/>
          <p:cNvSpPr txBox="1"/>
          <p:nvPr/>
        </p:nvSpPr>
        <p:spPr>
          <a:xfrm>
            <a:off x="114300" y="1558213"/>
            <a:ext cx="12077700" cy="493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71450" indent="-101600">
              <a:lnSpc>
                <a:spcPct val="90000"/>
              </a:lnSpc>
              <a:buClr>
                <a:srgbClr val="C0504D"/>
              </a:buClr>
              <a:buSzPts val="1100"/>
              <a:buFont typeface="Noto Sans Symbols"/>
              <a:buNone/>
            </a:pPr>
            <a:endParaRPr sz="11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93700">
              <a:lnSpc>
                <a:spcPct val="90000"/>
              </a:lnSpc>
              <a:buClr>
                <a:srgbClr val="C0504D"/>
              </a:buClr>
              <a:buSzPts val="2800"/>
              <a:buFont typeface="Noto Sans Symbols"/>
              <a:buNone/>
            </a:pPr>
            <a:endParaRPr sz="28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 algn="just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571500" algn="just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Char char="✔"/>
            </a:pPr>
            <a:r>
              <a:rPr lang="x-none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להיחלץ ממנגנוני הפעלה אוטומטיים מזיקים בין ההורה והילד </a:t>
            </a:r>
            <a:r>
              <a:rPr lang="he-IL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(</a:t>
            </a:r>
            <a:r>
              <a:rPr lang="x-none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דוג': חוצפה - צעקה – החרפה</a:t>
            </a:r>
            <a:r>
              <a:rPr lang="he-IL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')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>
              <a:lnSpc>
                <a:spcPct val="90000"/>
              </a:lnSpc>
              <a:buClr>
                <a:srgbClr val="C0504D"/>
              </a:buClr>
              <a:buSzPts val="2400"/>
              <a:buFont typeface="Arial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571500" algn="just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Char char="✔"/>
            </a:pPr>
            <a:r>
              <a:rPr lang="x-none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להימנע מהקטנה של הילד</a:t>
            </a:r>
            <a:r>
              <a:rPr lang="he-IL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. (להימנע מביטול הנבדלות)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571500" indent="-419100" algn="just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571500" algn="just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Char char="✔"/>
            </a:pPr>
            <a:r>
              <a:rPr lang="x-none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להקל על העומס הרגשי הנוכח בקשר, ליצור פחות תנאים לייחוסים.</a:t>
            </a: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algn="just">
              <a:lnSpc>
                <a:spcPct val="90000"/>
              </a:lnSpc>
              <a:buClr>
                <a:srgbClr val="C0504D"/>
              </a:buClr>
              <a:buSzPts val="2400"/>
              <a:buFont typeface="Arial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571500" algn="just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Char char="✔"/>
            </a:pPr>
            <a:r>
              <a:rPr lang="x-none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לפנות את השטח למסר בהיר - </a:t>
            </a:r>
            <a:r>
              <a:rPr lang="he-IL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 </a:t>
            </a:r>
            <a:r>
              <a:rPr lang="x-none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לאפשר לו לבלוט ולהיות נוכח, לנקות "רעשים"</a:t>
            </a:r>
            <a:r>
              <a:rPr lang="he-IL" sz="2400" kern="0" dirty="0">
                <a:solidFill>
                  <a:srgbClr val="1F497D"/>
                </a:solidFill>
                <a:latin typeface="David"/>
                <a:ea typeface="David"/>
                <a:cs typeface="David"/>
                <a:sym typeface="David"/>
              </a:rPr>
              <a:t>.</a:t>
            </a:r>
            <a:endParaRPr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419100">
              <a:lnSpc>
                <a:spcPct val="90000"/>
              </a:lnSpc>
              <a:buClr>
                <a:srgbClr val="C0504D"/>
              </a:buClr>
              <a:buSzPts val="2400"/>
              <a:buFont typeface="Noto Sans Symbols"/>
              <a:buNone/>
            </a:pPr>
            <a:endParaRPr sz="24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  <a:p>
            <a:pPr marL="571500" indent="-342900">
              <a:lnSpc>
                <a:spcPct val="90000"/>
              </a:lnSpc>
              <a:buClr>
                <a:srgbClr val="C0504D"/>
              </a:buClr>
              <a:buSzPts val="3600"/>
              <a:buFont typeface="Noto Sans Symbols"/>
              <a:buNone/>
            </a:pPr>
            <a:endParaRPr sz="3600" kern="0" dirty="0">
              <a:solidFill>
                <a:srgbClr val="1F497D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  <p:extLst>
      <p:ext uri="{BB962C8B-B14F-4D97-AF65-F5344CB8AC3E}">
        <p14:creationId xmlns:p14="http://schemas.microsoft.com/office/powerpoint/2010/main" val="186348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>
            <a:spLocks noGrp="1"/>
          </p:cNvSpPr>
          <p:nvPr>
            <p:ph type="body" idx="1"/>
          </p:nvPr>
        </p:nvSpPr>
        <p:spPr>
          <a:xfrm>
            <a:off x="609600" y="1059161"/>
            <a:ext cx="10972800" cy="5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457189">
              <a:spcBef>
                <a:spcPts val="0"/>
              </a:spcBef>
              <a:buClr>
                <a:srgbClr val="366092"/>
              </a:buClr>
              <a:buSzPts val="2800"/>
            </a:pPr>
            <a:r>
              <a:rPr lang="x-none" sz="2800" dirty="0">
                <a:solidFill>
                  <a:srgbClr val="366092"/>
                </a:solidFill>
              </a:rPr>
              <a:t>ההורה נותן כיוון באמצעות זה שהוא נותן מקום לעצמו כסובייקט בתוך הקשר עם ילדו.</a:t>
            </a:r>
            <a:endParaRPr sz="2800" dirty="0"/>
          </a:p>
          <a:p>
            <a:pPr marL="457189">
              <a:spcBef>
                <a:spcPts val="747"/>
              </a:spcBef>
              <a:buClr>
                <a:srgbClr val="366092"/>
              </a:buClr>
              <a:buSzPts val="2800"/>
            </a:pPr>
            <a:r>
              <a:rPr lang="x-none" sz="2800" dirty="0">
                <a:solidFill>
                  <a:srgbClr val="366092"/>
                </a:solidFill>
              </a:rPr>
              <a:t>הוא מאיר את צרכיו, את ערכיו </a:t>
            </a:r>
            <a:r>
              <a:rPr lang="he-IL" sz="2800" dirty="0">
                <a:solidFill>
                  <a:srgbClr val="366092"/>
                </a:solidFill>
              </a:rPr>
              <a:t>ההתפתחותיים </a:t>
            </a:r>
            <a:r>
              <a:rPr lang="x-none" sz="2800" dirty="0">
                <a:solidFill>
                  <a:srgbClr val="366092"/>
                </a:solidFill>
              </a:rPr>
              <a:t>ואת מה שחשוב לו בקשר עם ילדו באופן בהיר לא תוקף ומכבד.</a:t>
            </a:r>
            <a:endParaRPr sz="2800" dirty="0"/>
          </a:p>
          <a:p>
            <a:pPr marL="457189" indent="-186262">
              <a:spcBef>
                <a:spcPts val="853"/>
              </a:spcBef>
              <a:buSzPts val="3200"/>
              <a:buNone/>
            </a:pPr>
            <a:endParaRPr dirty="0"/>
          </a:p>
          <a:p>
            <a:pPr marL="457189" indent="-186262">
              <a:spcBef>
                <a:spcPts val="853"/>
              </a:spcBef>
              <a:buSzPts val="3200"/>
              <a:buNone/>
            </a:pPr>
            <a:endParaRPr dirty="0"/>
          </a:p>
          <a:p>
            <a:pPr marL="0" indent="0">
              <a:spcBef>
                <a:spcPts val="0"/>
              </a:spcBef>
              <a:buClr>
                <a:schemeClr val="dk2"/>
              </a:buClr>
              <a:buNone/>
            </a:pPr>
            <a:r>
              <a:rPr lang="x-none" sz="2400" dirty="0">
                <a:solidFill>
                  <a:schemeClr val="dk2"/>
                </a:solidFill>
              </a:rPr>
              <a:t>             </a:t>
            </a:r>
            <a:endParaRPr dirty="0"/>
          </a:p>
          <a:p>
            <a:pPr marL="457189" indent="-186262">
              <a:spcBef>
                <a:spcPts val="853"/>
              </a:spcBef>
              <a:buSzPts val="3200"/>
              <a:buNone/>
            </a:pPr>
            <a:endParaRPr dirty="0"/>
          </a:p>
        </p:txBody>
      </p:sp>
      <p:pic>
        <p:nvPicPr>
          <p:cNvPr id="272" name="Google Shape;272;p46" descr="C:\Users\owner\Desktop\מגדלור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3522594"/>
            <a:ext cx="4332301" cy="2858967"/>
          </a:xfrm>
          <a:prstGeom prst="rect">
            <a:avLst/>
          </a:prstGeom>
          <a:noFill/>
          <a:ln w="38100" cap="sq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  <p:pic>
        <p:nvPicPr>
          <p:cNvPr id="273" name="Google Shape;27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2278" y="260649"/>
            <a:ext cx="2322513" cy="79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6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798E0E"/>
                </a:solidFill>
              </a:rPr>
              <a:t>        </a:t>
            </a:r>
          </a:p>
        </p:txBody>
      </p:sp>
      <p:pic>
        <p:nvPicPr>
          <p:cNvPr id="1026" name="Picture 2" descr="ראיות לקיומה של נשמה וגלגול נשמות - פרויקט אמת אחר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57" y="2103276"/>
            <a:ext cx="2696500" cy="3600000"/>
          </a:xfrm>
          <a:prstGeom prst="rect">
            <a:avLst/>
          </a:prstGeom>
          <a:ln>
            <a:noFill/>
          </a:ln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2497494" y="82452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1F497D"/>
              </a:buClr>
              <a:buSzPts val="1800"/>
            </a:pPr>
            <a:r>
              <a:rPr lang="he-IL" sz="2400" kern="0" dirty="0">
                <a:solidFill>
                  <a:srgbClr val="FFFF99"/>
                </a:solidFill>
                <a:latin typeface="Calibri"/>
                <a:cs typeface="Calibri"/>
                <a:sym typeface="Calibri"/>
              </a:rPr>
              <a:t>כמו המגדלור, כך גם ההורה: </a:t>
            </a:r>
            <a:endParaRPr lang="he-IL" sz="3200" kern="0" dirty="0">
              <a:solidFill>
                <a:srgbClr val="FFFF99"/>
              </a:solidFill>
              <a:latin typeface="Calibri"/>
              <a:cs typeface="Calibri"/>
              <a:sym typeface="Calibri"/>
            </a:endParaRPr>
          </a:p>
          <a:p>
            <a:pPr lvl="0">
              <a:buClr>
                <a:srgbClr val="1F497D"/>
              </a:buClr>
              <a:buSzPts val="1800"/>
            </a:pPr>
            <a:r>
              <a:rPr lang="he-IL" sz="2400" kern="0" dirty="0">
                <a:solidFill>
                  <a:srgbClr val="FFFF99"/>
                </a:solidFill>
                <a:latin typeface="Calibri"/>
                <a:cs typeface="Calibri"/>
                <a:sym typeface="Calibri"/>
              </a:rPr>
              <a:t>               הוא מאיר ומגדיר רק את עצמו" </a:t>
            </a:r>
            <a:r>
              <a:rPr lang="he-IL" kern="0" dirty="0">
                <a:solidFill>
                  <a:srgbClr val="FFFF99"/>
                </a:solidFill>
                <a:latin typeface="Calibri"/>
                <a:cs typeface="Calibri"/>
                <a:sym typeface="Calibri"/>
              </a:rPr>
              <a:t>"</a:t>
            </a:r>
            <a:endParaRPr lang="he-IL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09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>
            <a:extLst>
              <a:ext uri="{FF2B5EF4-FFF2-40B4-BE49-F238E27FC236}">
                <a16:creationId xmlns:a16="http://schemas.microsoft.com/office/drawing/2014/main" id="{841F5D31-F44C-4671-8D27-18067461A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chemeClr val="accent6"/>
                </a:solidFill>
                <a:cs typeface="+mn-cs"/>
              </a:rPr>
              <a:t>צמצום איברים/עינת רויכמן</a:t>
            </a:r>
          </a:p>
        </p:txBody>
      </p:sp>
      <p:pic>
        <p:nvPicPr>
          <p:cNvPr id="1026" name="Picture 2" descr="תוצאת תמונה עבור אישה בדיכאון">
            <a:extLst>
              <a:ext uri="{FF2B5EF4-FFF2-40B4-BE49-F238E27FC236}">
                <a16:creationId xmlns:a16="http://schemas.microsoft.com/office/drawing/2014/main" id="{CA53765E-E1E6-43EF-B872-EA709809C8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1529"/>
            <a:ext cx="5540189" cy="328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53A43E25-B6F0-4781-B327-AA3859DCB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9483" y="1417638"/>
            <a:ext cx="6293224" cy="51657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e-IL" dirty="0"/>
              <a:t>כשאת מצמצמת את האור שלך</a:t>
            </a:r>
          </a:p>
          <a:p>
            <a:pPr marL="0" indent="0" algn="ctr">
              <a:buNone/>
            </a:pPr>
            <a:r>
              <a:rPr lang="he-IL" dirty="0"/>
              <a:t>את לא מאירה מישהו אחר,</a:t>
            </a:r>
          </a:p>
          <a:p>
            <a:pPr marL="0" indent="0" algn="ctr">
              <a:buNone/>
            </a:pPr>
            <a:r>
              <a:rPr lang="he-IL" dirty="0"/>
              <a:t>את רק מחשיכה לו</a:t>
            </a:r>
          </a:p>
          <a:p>
            <a:pPr marL="0" indent="0" algn="ctr">
              <a:buNone/>
            </a:pPr>
            <a:r>
              <a:rPr lang="he-IL" dirty="0"/>
              <a:t> גם את החצר.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כשאת מצמצמת את הנוכחות שלך</a:t>
            </a:r>
          </a:p>
          <a:p>
            <a:pPr marL="0" indent="0" algn="ctr">
              <a:buNone/>
            </a:pPr>
            <a:r>
              <a:rPr lang="he-IL" dirty="0"/>
              <a:t>את לא מפנה מקום לאלה שבחוץ,</a:t>
            </a:r>
          </a:p>
          <a:p>
            <a:pPr marL="0" indent="0" algn="ctr">
              <a:buNone/>
            </a:pPr>
            <a:r>
              <a:rPr lang="he-IL" dirty="0"/>
              <a:t>את רק מקשה עליהם לדעת</a:t>
            </a:r>
          </a:p>
          <a:p>
            <a:pPr marL="0" indent="0" algn="ctr">
              <a:buNone/>
            </a:pPr>
            <a:r>
              <a:rPr lang="he-IL" dirty="0"/>
              <a:t> לאיזה כיוון לרוץ.</a:t>
            </a:r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/>
              <a:t>את לא שבר, את שלם.</a:t>
            </a:r>
          </a:p>
          <a:p>
            <a:pPr marL="0" indent="0" algn="ctr">
              <a:buNone/>
            </a:pPr>
            <a:r>
              <a:rPr lang="he-IL" dirty="0"/>
              <a:t>אל תצטמצמי</a:t>
            </a:r>
          </a:p>
          <a:p>
            <a:pPr marL="0" indent="0" algn="ctr">
              <a:buNone/>
            </a:pPr>
            <a:r>
              <a:rPr lang="he-IL" dirty="0"/>
              <a:t> בשביל מכנה משותף.</a:t>
            </a:r>
          </a:p>
        </p:txBody>
      </p:sp>
      <p:sp>
        <p:nvSpPr>
          <p:cNvPr id="2" name="מלבן 1"/>
          <p:cNvSpPr/>
          <p:nvPr/>
        </p:nvSpPr>
        <p:spPr>
          <a:xfrm>
            <a:off x="171837" y="6583361"/>
            <a:ext cx="6142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e-IL" sz="1050" dirty="0">
                <a:solidFill>
                  <a:prstClr val="black"/>
                </a:solidFill>
              </a:rPr>
              <a:t>קלאודיה</a:t>
            </a:r>
          </a:p>
        </p:txBody>
      </p:sp>
    </p:spTree>
    <p:extLst>
      <p:ext uri="{BB962C8B-B14F-4D97-AF65-F5344CB8AC3E}">
        <p14:creationId xmlns:p14="http://schemas.microsoft.com/office/powerpoint/2010/main" val="36663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2000"/>
          </a:blip>
          <a:stretch>
            <a:fillRect/>
          </a:stretch>
        </a:blipFill>
        <a:effectLst/>
      </p:bgPr>
    </p:bg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Calibri"/>
              <a:buNone/>
            </a:pPr>
            <a:r>
              <a:rPr lang="x-none" sz="3959" dirty="0">
                <a:solidFill>
                  <a:schemeClr val="dk2"/>
                </a:solidFill>
              </a:rPr>
              <a:t>המגדל חייב להנכיח את עצמו </a:t>
            </a:r>
            <a:r>
              <a:rPr lang="x-none" sz="3959" dirty="0">
                <a:solidFill>
                  <a:schemeClr val="accent6">
                    <a:lumMod val="75000"/>
                  </a:schemeClr>
                </a:solidFill>
              </a:rPr>
              <a:t>כסובייקט</a:t>
            </a:r>
            <a:r>
              <a:rPr lang="x-none" sz="3959" dirty="0">
                <a:solidFill>
                  <a:schemeClr val="dk2"/>
                </a:solidFill>
              </a:rPr>
              <a:t> בקשר עם הגדל</a:t>
            </a:r>
            <a:endParaRPr dirty="0"/>
          </a:p>
        </p:txBody>
      </p:sp>
      <p:sp>
        <p:nvSpPr>
          <p:cNvPr id="1286" name="Google Shape;1286;p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x-none" sz="2800" dirty="0">
                <a:solidFill>
                  <a:schemeClr val="dk2"/>
                </a:solidFill>
              </a:rPr>
              <a:t>לילד יש צורך במישהו שיראה אותו ושיעזור לו להכיר את עצמו. הוא צריך לקבל את המשוב על עצמו ממישהו שהוא חווה כנפרד ממנו על מנת שהמשוב יהיה משמעות</a:t>
            </a:r>
            <a:r>
              <a:rPr lang="he-IL" sz="2800" dirty="0">
                <a:solidFill>
                  <a:schemeClr val="dk2"/>
                </a:solidFill>
              </a:rPr>
              <a:t>י (ג'</a:t>
            </a:r>
            <a:r>
              <a:rPr lang="x-none" sz="2800" dirty="0">
                <a:solidFill>
                  <a:schemeClr val="dk2"/>
                </a:solidFill>
              </a:rPr>
              <a:t>סיקה בנג'מין</a:t>
            </a:r>
            <a:r>
              <a:rPr lang="he-IL" sz="2800" dirty="0">
                <a:solidFill>
                  <a:schemeClr val="dk2"/>
                </a:solidFill>
              </a:rPr>
              <a:t>)</a:t>
            </a:r>
            <a:endParaRPr sz="2800" dirty="0"/>
          </a:p>
          <a:p>
            <a:pPr marL="342900" lvl="0" indent="-1651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342900" lvl="0" indent="-342900" algn="r" rtl="1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x-none" sz="2800" dirty="0">
                <a:solidFill>
                  <a:schemeClr val="dk2"/>
                </a:solidFill>
              </a:rPr>
              <a:t>לילד יש צורך לראות את המגדל על מנת שיוכל להשתמש בו כדמות מכוונת.</a:t>
            </a:r>
            <a:r>
              <a:rPr lang="he-IL" sz="2800" dirty="0">
                <a:solidFill>
                  <a:schemeClr val="dk2"/>
                </a:solidFill>
              </a:rPr>
              <a:t>(ל</a:t>
            </a:r>
            <a:r>
              <a:rPr lang="x-none" sz="2800" dirty="0">
                <a:solidFill>
                  <a:schemeClr val="dk2"/>
                </a:solidFill>
              </a:rPr>
              <a:t>בוב</a:t>
            </a:r>
            <a:r>
              <a:rPr lang="he-IL" sz="2800" dirty="0">
                <a:solidFill>
                  <a:schemeClr val="dk2"/>
                </a:solidFill>
              </a:rPr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78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800"/>
              <a:buFont typeface="Calibri"/>
              <a:buNone/>
            </a:pPr>
            <a:r>
              <a:rPr lang="he-IL" sz="4800" dirty="0">
                <a:solidFill>
                  <a:srgbClr val="E36C09"/>
                </a:solidFill>
              </a:rPr>
              <a:t>תרגיל </a:t>
            </a:r>
            <a:r>
              <a:rPr lang="x-none" sz="4800" dirty="0">
                <a:solidFill>
                  <a:srgbClr val="E36C09"/>
                </a:solidFill>
              </a:rPr>
              <a:t>השפה הרגילה</a:t>
            </a:r>
            <a:endParaRPr sz="4800" dirty="0">
              <a:solidFill>
                <a:srgbClr val="E36C09"/>
              </a:solidFill>
            </a:endParaRPr>
          </a:p>
        </p:txBody>
      </p:sp>
      <p:sp>
        <p:nvSpPr>
          <p:cNvPr id="1292" name="Google Shape;1292;p13"/>
          <p:cNvSpPr txBox="1">
            <a:spLocks noGrp="1"/>
          </p:cNvSpPr>
          <p:nvPr>
            <p:ph type="body" idx="1"/>
          </p:nvPr>
        </p:nvSpPr>
        <p:spPr>
          <a:xfrm>
            <a:off x="609600" y="163752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1760"/>
              <a:buNone/>
            </a:pPr>
            <a:r>
              <a:rPr lang="x-none" sz="1760" b="1" dirty="0">
                <a:solidFill>
                  <a:srgbClr val="17365D"/>
                </a:solidFill>
              </a:rPr>
              <a:t>תרגיל בזוגות </a:t>
            </a:r>
            <a:endParaRPr sz="1760" b="1" dirty="0">
              <a:solidFill>
                <a:srgbClr val="17365D"/>
              </a:solidFill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17365D"/>
              </a:solidFill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ts val="1760"/>
              <a:buNone/>
            </a:pPr>
            <a:r>
              <a:rPr lang="x-none" sz="1760" dirty="0">
                <a:solidFill>
                  <a:srgbClr val="17365D"/>
                </a:solidFill>
              </a:rPr>
              <a:t>1</a:t>
            </a:r>
            <a:r>
              <a:rPr lang="he-IL" sz="1760" dirty="0">
                <a:solidFill>
                  <a:srgbClr val="17365D"/>
                </a:solidFill>
              </a:rPr>
              <a:t>. </a:t>
            </a:r>
            <a:r>
              <a:rPr lang="x-none" sz="1760" dirty="0">
                <a:solidFill>
                  <a:srgbClr val="17365D"/>
                </a:solidFill>
              </a:rPr>
              <a:t>שתפו בדפוס </a:t>
            </a:r>
            <a:r>
              <a:rPr lang="he-IL" sz="1760" dirty="0">
                <a:solidFill>
                  <a:srgbClr val="17365D"/>
                </a:solidFill>
              </a:rPr>
              <a:t>ה</a:t>
            </a:r>
            <a:r>
              <a:rPr lang="x-none" sz="1760" dirty="0">
                <a:solidFill>
                  <a:srgbClr val="17365D"/>
                </a:solidFill>
              </a:rPr>
              <a:t>מטריד עם אחד  מילדיכם, קרוביכם או מטופליכם</a:t>
            </a:r>
            <a:r>
              <a:rPr lang="he-IL" sz="1760" dirty="0">
                <a:solidFill>
                  <a:srgbClr val="17365D"/>
                </a:solidFill>
              </a:rPr>
              <a:t>.</a:t>
            </a:r>
            <a:r>
              <a:rPr lang="x-none" sz="1760" dirty="0">
                <a:solidFill>
                  <a:srgbClr val="17365D"/>
                </a:solidFill>
              </a:rPr>
              <a:t> </a:t>
            </a:r>
            <a:r>
              <a:rPr lang="he-IL" sz="1760" dirty="0">
                <a:solidFill>
                  <a:srgbClr val="17365D"/>
                </a:solidFill>
              </a:rPr>
              <a:t>(</a:t>
            </a:r>
            <a:r>
              <a:rPr lang="x-none" sz="1760" dirty="0">
                <a:solidFill>
                  <a:srgbClr val="17365D"/>
                </a:solidFill>
              </a:rPr>
              <a:t>מה הדפוס המטריד?</a:t>
            </a:r>
            <a:r>
              <a:rPr lang="x-none" sz="1595" dirty="0">
                <a:solidFill>
                  <a:srgbClr val="17365D"/>
                </a:solidFill>
              </a:rPr>
              <a:t> (לתאר בצורה מפורטת ולא רק בכותרת</a:t>
            </a:r>
            <a:r>
              <a:rPr lang="x-none" sz="1760" dirty="0">
                <a:solidFill>
                  <a:srgbClr val="17365D"/>
                </a:solidFill>
              </a:rPr>
              <a:t> 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ts val="1760"/>
              <a:buNone/>
            </a:pPr>
            <a:endParaRPr dirty="0"/>
          </a:p>
          <a:p>
            <a:pPr marL="342900" lvl="0" indent="-23114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17365D"/>
              </a:solidFill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ts val="1760"/>
              <a:buNone/>
            </a:pPr>
            <a:r>
              <a:rPr lang="he-IL" sz="1760" dirty="0">
                <a:solidFill>
                  <a:srgbClr val="17365D"/>
                </a:solidFill>
              </a:rPr>
              <a:t>2.</a:t>
            </a:r>
            <a:r>
              <a:rPr lang="x-none" sz="1760" dirty="0">
                <a:solidFill>
                  <a:srgbClr val="17365D"/>
                </a:solidFill>
              </a:rPr>
              <a:t> </a:t>
            </a:r>
            <a:r>
              <a:rPr lang="he-IL" sz="1760" dirty="0">
                <a:solidFill>
                  <a:srgbClr val="17365D"/>
                </a:solidFill>
              </a:rPr>
              <a:t> </a:t>
            </a:r>
            <a:r>
              <a:rPr lang="x-none" sz="1760" dirty="0">
                <a:solidFill>
                  <a:srgbClr val="17365D"/>
                </a:solidFill>
              </a:rPr>
              <a:t>תארו את ההתנהלות  שלכ</a:t>
            </a:r>
            <a:r>
              <a:rPr lang="he-IL" sz="1760" dirty="0">
                <a:solidFill>
                  <a:srgbClr val="17365D"/>
                </a:solidFill>
              </a:rPr>
              <a:t>ן</a:t>
            </a:r>
            <a:r>
              <a:rPr lang="x-none" sz="1760" dirty="0">
                <a:solidFill>
                  <a:srgbClr val="17365D"/>
                </a:solidFill>
              </a:rPr>
              <a:t> תוך כדי ואחרי סיטואציה אופיינית לדפוס המטרי</a:t>
            </a:r>
            <a:r>
              <a:rPr lang="he-IL" sz="1760" dirty="0">
                <a:solidFill>
                  <a:srgbClr val="17365D"/>
                </a:solidFill>
              </a:rPr>
              <a:t>ד.</a:t>
            </a:r>
            <a:r>
              <a:rPr lang="x-none" sz="1760" dirty="0">
                <a:solidFill>
                  <a:srgbClr val="17365D"/>
                </a:solidFill>
              </a:rPr>
              <a:t> 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ts val="1760"/>
              <a:buNone/>
            </a:pPr>
            <a:r>
              <a:rPr lang="x-none" sz="1760" dirty="0">
                <a:solidFill>
                  <a:srgbClr val="17365D"/>
                </a:solidFill>
              </a:rPr>
              <a:t>-מה א</a:t>
            </a:r>
            <a:r>
              <a:rPr lang="he-IL" sz="1760" dirty="0">
                <a:solidFill>
                  <a:srgbClr val="17365D"/>
                </a:solidFill>
              </a:rPr>
              <a:t>תן חושבות, מרגישות?</a:t>
            </a:r>
            <a:r>
              <a:rPr lang="x-none" sz="1760" dirty="0">
                <a:solidFill>
                  <a:srgbClr val="17365D"/>
                </a:solidFill>
              </a:rPr>
              <a:t>  </a:t>
            </a:r>
            <a:r>
              <a:rPr lang="he-IL" sz="1760" dirty="0">
                <a:solidFill>
                  <a:srgbClr val="17365D"/>
                </a:solidFill>
              </a:rPr>
              <a:t> </a:t>
            </a: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ts val="1760"/>
              <a:buNone/>
            </a:pPr>
            <a:r>
              <a:rPr lang="x-none" sz="1760" dirty="0">
                <a:solidFill>
                  <a:srgbClr val="17365D"/>
                </a:solidFill>
              </a:rPr>
              <a:t>-כיצד א</a:t>
            </a:r>
            <a:r>
              <a:rPr lang="he-IL" sz="1760" dirty="0">
                <a:solidFill>
                  <a:srgbClr val="17365D"/>
                </a:solidFill>
              </a:rPr>
              <a:t>תן</a:t>
            </a:r>
            <a:r>
              <a:rPr lang="x-none" sz="1760" dirty="0">
                <a:solidFill>
                  <a:srgbClr val="17365D"/>
                </a:solidFill>
              </a:rPr>
              <a:t> פועל</a:t>
            </a:r>
            <a:r>
              <a:rPr lang="he-IL" sz="1760" dirty="0">
                <a:solidFill>
                  <a:srgbClr val="17365D"/>
                </a:solidFill>
              </a:rPr>
              <a:t>ו</a:t>
            </a:r>
            <a:r>
              <a:rPr lang="x-none" sz="1760" dirty="0">
                <a:solidFill>
                  <a:srgbClr val="17365D"/>
                </a:solidFill>
              </a:rPr>
              <a:t>ת</a:t>
            </a:r>
            <a:r>
              <a:rPr lang="he-IL" sz="1760" dirty="0">
                <a:solidFill>
                  <a:srgbClr val="17365D"/>
                </a:solidFill>
              </a:rPr>
              <a:t>? (</a:t>
            </a:r>
            <a:r>
              <a:rPr lang="x-none" sz="1760" dirty="0">
                <a:solidFill>
                  <a:srgbClr val="17365D"/>
                </a:solidFill>
              </a:rPr>
              <a:t>מה א</a:t>
            </a:r>
            <a:r>
              <a:rPr lang="he-IL" sz="1760" dirty="0">
                <a:solidFill>
                  <a:srgbClr val="17365D"/>
                </a:solidFill>
              </a:rPr>
              <a:t>תן</a:t>
            </a:r>
            <a:r>
              <a:rPr lang="x-none" sz="1760" dirty="0">
                <a:solidFill>
                  <a:srgbClr val="17365D"/>
                </a:solidFill>
              </a:rPr>
              <a:t> אומר</a:t>
            </a:r>
            <a:r>
              <a:rPr lang="he-IL" sz="1760" dirty="0">
                <a:solidFill>
                  <a:srgbClr val="17365D"/>
                </a:solidFill>
              </a:rPr>
              <a:t>ו</a:t>
            </a:r>
            <a:r>
              <a:rPr lang="x-none" sz="1760" dirty="0">
                <a:solidFill>
                  <a:srgbClr val="17365D"/>
                </a:solidFill>
              </a:rPr>
              <a:t>ת או עו</a:t>
            </a:r>
            <a:r>
              <a:rPr lang="he-IL" sz="1760" dirty="0" err="1">
                <a:solidFill>
                  <a:srgbClr val="17365D"/>
                </a:solidFill>
              </a:rPr>
              <a:t>שות</a:t>
            </a:r>
            <a:r>
              <a:rPr lang="he-IL" sz="1760" dirty="0">
                <a:solidFill>
                  <a:srgbClr val="17365D"/>
                </a:solidFill>
              </a:rPr>
              <a:t>, </a:t>
            </a:r>
            <a:r>
              <a:rPr lang="x-none" sz="1760" dirty="0">
                <a:solidFill>
                  <a:srgbClr val="17365D"/>
                </a:solidFill>
              </a:rPr>
              <a:t>לו ההתנהלות של</a:t>
            </a:r>
            <a:r>
              <a:rPr lang="he-IL" sz="1760" dirty="0">
                <a:solidFill>
                  <a:srgbClr val="17365D"/>
                </a:solidFill>
              </a:rPr>
              <a:t>כן</a:t>
            </a:r>
            <a:r>
              <a:rPr lang="x-none" sz="1760" dirty="0">
                <a:solidFill>
                  <a:srgbClr val="17365D"/>
                </a:solidFill>
              </a:rPr>
              <a:t> הייתה מצולמת ומוקלטת מה אפשר היה לראות</a:t>
            </a:r>
            <a:r>
              <a:rPr lang="he-IL" sz="1760" dirty="0">
                <a:solidFill>
                  <a:srgbClr val="17365D"/>
                </a:solidFill>
              </a:rPr>
              <a:t>)</a:t>
            </a:r>
            <a:r>
              <a:rPr lang="x-none" sz="1760" dirty="0">
                <a:solidFill>
                  <a:srgbClr val="17365D"/>
                </a:solidFill>
              </a:rPr>
              <a:t> </a:t>
            </a:r>
            <a:endParaRPr dirty="0"/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ts val="1760"/>
              <a:buNone/>
            </a:pPr>
            <a:r>
              <a:rPr lang="he-IL" sz="176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x-none" sz="1760" dirty="0">
                <a:solidFill>
                  <a:schemeClr val="accent6">
                    <a:lumMod val="50000"/>
                  </a:schemeClr>
                </a:solidFill>
              </a:rPr>
              <a:t>לרשום 2-3 תגובות הכי שכיחות  במהלך ההתנהלות מול הדפוס המטריד   </a:t>
            </a:r>
            <a:endParaRPr sz="1760" dirty="0">
              <a:solidFill>
                <a:schemeClr val="accent6">
                  <a:lumMod val="50000"/>
                </a:schemeClr>
              </a:solidFill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>
              <a:solidFill>
                <a:srgbClr val="17365D"/>
              </a:solidFill>
            </a:endParaRPr>
          </a:p>
          <a:p>
            <a:pPr marL="0" lvl="0" indent="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rgbClr val="17365D"/>
              </a:buClr>
              <a:buSzPts val="1760"/>
              <a:buNone/>
            </a:pPr>
            <a:r>
              <a:rPr lang="x-none" sz="1760" dirty="0">
                <a:solidFill>
                  <a:srgbClr val="17365D"/>
                </a:solidFill>
              </a:rPr>
              <a:t>*</a:t>
            </a:r>
            <a:r>
              <a:rPr lang="he-IL" sz="1760" dirty="0">
                <a:solidFill>
                  <a:srgbClr val="17365D"/>
                </a:solidFill>
              </a:rPr>
              <a:t>3. </a:t>
            </a:r>
            <a:r>
              <a:rPr lang="x-none" sz="1760" dirty="0">
                <a:solidFill>
                  <a:srgbClr val="17365D"/>
                </a:solidFill>
              </a:rPr>
              <a:t>להתחלף  </a:t>
            </a:r>
            <a:r>
              <a:rPr lang="he-IL" sz="1760" dirty="0">
                <a:solidFill>
                  <a:srgbClr val="17365D"/>
                </a:solidFill>
              </a:rPr>
              <a:t> בתפקידים</a:t>
            </a:r>
            <a:r>
              <a:rPr lang="x-none" sz="1760" dirty="0"/>
              <a:t> </a:t>
            </a:r>
            <a:endParaRPr dirty="0"/>
          </a:p>
          <a:p>
            <a:pPr marL="342900" lvl="0" indent="-23114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b="1" dirty="0"/>
          </a:p>
          <a:p>
            <a:pPr marL="342900" lvl="0" indent="-231140" algn="r" rtl="1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endParaRPr sz="1760" dirty="0"/>
          </a:p>
        </p:txBody>
      </p:sp>
    </p:spTree>
    <p:extLst>
      <p:ext uri="{BB962C8B-B14F-4D97-AF65-F5344CB8AC3E}">
        <p14:creationId xmlns:p14="http://schemas.microsoft.com/office/powerpoint/2010/main" val="37277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4"/>
          <p:cNvSpPr txBox="1">
            <a:spLocks noGrp="1"/>
          </p:cNvSpPr>
          <p:nvPr>
            <p:ph type="title"/>
          </p:nvPr>
        </p:nvSpPr>
        <p:spPr>
          <a:xfrm>
            <a:off x="838200" y="327802"/>
            <a:ext cx="10515600" cy="1325563"/>
          </a:xfrm>
          <a:prstGeom prst="rect">
            <a:avLst/>
          </a:prstGeom>
          <a:blipFill rotWithShape="1">
            <a:blip r:embed="rId4">
              <a:alphaModFix amt="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accent2"/>
                </a:solidFill>
              </a:rPr>
              <a:t>המשך תרגיל : </a:t>
            </a:r>
            <a:r>
              <a:rPr lang="x-none" sz="3600" dirty="0">
                <a:solidFill>
                  <a:schemeClr val="accent2"/>
                </a:solidFill>
              </a:rPr>
              <a:t>איסוף שפה רגילה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2" name="מציין מיקום טקסט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he-IL" sz="1400"/>
              <a:t>שיח</a:t>
            </a:r>
          </a:p>
          <a:p>
            <a:pPr marL="114300" indent="0">
              <a:buNone/>
            </a:pPr>
            <a:r>
              <a:rPr lang="he-IL" sz="1400"/>
              <a:t>הסבר הגיוני</a:t>
            </a:r>
            <a:endParaRPr lang="he-IL" sz="1400" dirty="0"/>
          </a:p>
          <a:p>
            <a:pPr marL="114300" indent="0">
              <a:buNone/>
            </a:pPr>
            <a:r>
              <a:rPr lang="he-IL" sz="1400"/>
              <a:t>הימנעות</a:t>
            </a:r>
          </a:p>
          <a:p>
            <a:pPr marL="114300" indent="0">
              <a:buNone/>
            </a:pPr>
            <a:r>
              <a:rPr lang="he-IL" sz="1400"/>
              <a:t>דרישה</a:t>
            </a:r>
          </a:p>
          <a:p>
            <a:pPr marL="114300" indent="0">
              <a:buNone/>
            </a:pPr>
            <a:r>
              <a:rPr lang="he-IL" sz="1400"/>
              <a:t>ביקורת</a:t>
            </a:r>
          </a:p>
          <a:p>
            <a:pPr marL="114300" indent="0">
              <a:buNone/>
            </a:pPr>
            <a:r>
              <a:rPr lang="he-IL" sz="1400"/>
              <a:t>תגובה רגשית לא מווסתת- כעס, עלבון</a:t>
            </a:r>
          </a:p>
          <a:p>
            <a:pPr marL="114300" indent="0">
              <a:buNone/>
            </a:pPr>
            <a:r>
              <a:rPr lang="he-IL" sz="1400"/>
              <a:t>הומור- הקטנה</a:t>
            </a:r>
          </a:p>
          <a:p>
            <a:pPr marL="114300" indent="0">
              <a:buNone/>
            </a:pPr>
            <a:r>
              <a:rPr lang="he-IL" sz="1400"/>
              <a:t>תשאול ותחקור</a:t>
            </a:r>
          </a:p>
          <a:p>
            <a:pPr marL="114300" indent="0">
              <a:buNone/>
            </a:pPr>
            <a:r>
              <a:rPr lang="he-IL" sz="1400"/>
              <a:t>ציניות</a:t>
            </a:r>
          </a:p>
          <a:p>
            <a:pPr marL="114300" indent="0">
              <a:buNone/>
            </a:pPr>
            <a:r>
              <a:rPr lang="he-IL" sz="1400"/>
              <a:t>ריצוי</a:t>
            </a:r>
          </a:p>
          <a:p>
            <a:pPr marL="114300" indent="0">
              <a:buNone/>
            </a:pPr>
            <a:r>
              <a:rPr lang="he-IL" sz="1400"/>
              <a:t>שיקוף של הרגש</a:t>
            </a:r>
          </a:p>
          <a:p>
            <a:pPr marL="114300" indent="0">
              <a:buNone/>
            </a:pPr>
            <a:r>
              <a:rPr lang="he-IL" sz="1400"/>
              <a:t>טשטוש </a:t>
            </a:r>
          </a:p>
          <a:p>
            <a:pPr marL="114300" indent="0">
              <a:buNone/>
            </a:pPr>
            <a:r>
              <a:rPr lang="he-IL" sz="1400"/>
              <a:t>מחיקה עצמית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09361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>
                <a:solidFill>
                  <a:srgbClr val="C55A11"/>
                </a:solidFill>
              </a:rPr>
              <a:t>השפה הרגילה</a:t>
            </a:r>
            <a:endParaRPr>
              <a:solidFill>
                <a:srgbClr val="C55A11"/>
              </a:solidFill>
            </a:endParaRPr>
          </a:p>
        </p:txBody>
      </p:sp>
      <p:sp>
        <p:nvSpPr>
          <p:cNvPr id="1304" name="Google Shape;130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</a:pPr>
            <a:r>
              <a:rPr lang="x-none" sz="3200" dirty="0">
                <a:solidFill>
                  <a:srgbClr val="1F3864"/>
                </a:solidFill>
                <a:latin typeface="David"/>
                <a:ea typeface="David"/>
                <a:cs typeface="David"/>
                <a:sym typeface="David"/>
              </a:rPr>
              <a:t>ספונטנית, טבעית, אינטואיטיבית.</a:t>
            </a:r>
            <a:endParaRPr dirty="0"/>
          </a:p>
          <a:p>
            <a:pPr marL="228600" lvl="0" indent="-254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rgbClr val="1F3864"/>
              </a:solidFill>
              <a:latin typeface="David"/>
              <a:ea typeface="David"/>
              <a:cs typeface="David"/>
              <a:sym typeface="David"/>
            </a:endParaRPr>
          </a:p>
          <a:p>
            <a:pPr marL="228600" lvl="0" indent="-254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rgbClr val="1F3864"/>
              </a:solidFill>
              <a:latin typeface="David"/>
              <a:ea typeface="David"/>
              <a:cs typeface="David"/>
              <a:sym typeface="David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</a:pPr>
            <a:r>
              <a:rPr lang="x-none" sz="3200" dirty="0">
                <a:solidFill>
                  <a:srgbClr val="1F3864"/>
                </a:solidFill>
                <a:latin typeface="David"/>
                <a:ea typeface="David"/>
                <a:cs typeface="David"/>
                <a:sym typeface="David"/>
              </a:rPr>
              <a:t>לעיתים קרובות – רגשית</a:t>
            </a:r>
            <a:r>
              <a:rPr lang="he-IL" sz="3200" dirty="0">
                <a:solidFill>
                  <a:srgbClr val="1F3864"/>
                </a:solidFill>
                <a:latin typeface="David"/>
                <a:ea typeface="David"/>
                <a:cs typeface="David"/>
                <a:sym typeface="David"/>
              </a:rPr>
              <a:t>,</a:t>
            </a:r>
            <a:r>
              <a:rPr lang="x-none" sz="3200" dirty="0">
                <a:solidFill>
                  <a:srgbClr val="1F3864"/>
                </a:solidFill>
                <a:latin typeface="David"/>
                <a:ea typeface="David"/>
                <a:cs typeface="David"/>
                <a:sym typeface="David"/>
              </a:rPr>
              <a:t> בלתי מעובדת.</a:t>
            </a:r>
            <a:endParaRPr lang="he-IL" sz="3200" dirty="0">
              <a:solidFill>
                <a:srgbClr val="1F3864"/>
              </a:solidFill>
              <a:latin typeface="David"/>
              <a:ea typeface="David"/>
              <a:cs typeface="David"/>
              <a:sym typeface="David"/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None/>
            </a:pPr>
            <a:endParaRPr dirty="0"/>
          </a:p>
          <a:p>
            <a:pPr marL="228600" lvl="0" indent="-254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rgbClr val="1F3864"/>
              </a:solidFill>
              <a:latin typeface="David"/>
              <a:ea typeface="David"/>
              <a:cs typeface="David"/>
              <a:sym typeface="David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Char char="•"/>
            </a:pPr>
            <a:r>
              <a:rPr lang="x-none" sz="3200" dirty="0">
                <a:solidFill>
                  <a:srgbClr val="1F3864"/>
                </a:solidFill>
                <a:latin typeface="David"/>
                <a:ea typeface="David"/>
                <a:cs typeface="David"/>
                <a:sym typeface="David"/>
              </a:rPr>
              <a:t>נשענת על הנטיות הטבעיות שלנו ועל ההרגלים וה"אוטומטים</a:t>
            </a:r>
            <a:r>
              <a:rPr lang="he-IL" sz="3200" dirty="0">
                <a:solidFill>
                  <a:srgbClr val="1F3864"/>
                </a:solidFill>
                <a:latin typeface="David"/>
                <a:ea typeface="David"/>
                <a:cs typeface="David"/>
                <a:sym typeface="David"/>
              </a:rPr>
              <a:t>" שלנו</a:t>
            </a: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236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he-IL" sz="3200" dirty="0">
                <a:solidFill>
                  <a:schemeClr val="accent6">
                    <a:lumMod val="75000"/>
                  </a:schemeClr>
                </a:solidFill>
              </a:rPr>
              <a:t>מה האוטומטים שלנו?</a:t>
            </a:r>
            <a:br>
              <a:rPr lang="he-IL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x-none" sz="3200" dirty="0">
                <a:solidFill>
                  <a:schemeClr val="accent6">
                    <a:lumMod val="75000"/>
                  </a:schemeClr>
                </a:solidFill>
              </a:rPr>
              <a:t>באופן טבעי </a:t>
            </a:r>
            <a:r>
              <a:rPr lang="he-IL" sz="3200" dirty="0">
                <a:solidFill>
                  <a:schemeClr val="accent6">
                    <a:lumMod val="75000"/>
                  </a:schemeClr>
                </a:solidFill>
              </a:rPr>
              <a:t>אנחנו</a:t>
            </a:r>
            <a:r>
              <a:rPr lang="x-none" sz="3200" dirty="0">
                <a:solidFill>
                  <a:schemeClr val="accent6">
                    <a:lumMod val="75000"/>
                  </a:schemeClr>
                </a:solidFill>
              </a:rPr>
              <a:t> נוטים לייחס לדברים משמעויות</a:t>
            </a:r>
            <a:endParaRPr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10" name="Google Shape;1310;p1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spcBef>
                <a:spcPts val="0"/>
              </a:spcBef>
              <a:buClr>
                <a:srgbClr val="244061"/>
              </a:buClr>
              <a:buSzPts val="2800"/>
            </a:pPr>
            <a:r>
              <a:rPr lang="x-none" sz="2000" dirty="0">
                <a:solidFill>
                  <a:srgbClr val="24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כשמשהו עושה לנו טוב, אנחנו מייחסים לו משמעות חיובית.</a:t>
            </a:r>
            <a:r>
              <a:rPr lang="he-IL" sz="2000" dirty="0">
                <a:solidFill>
                  <a:srgbClr val="000000"/>
                </a:solidFill>
                <a:latin typeface="Assistant"/>
              </a:rPr>
              <a:t> 😊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>
              <a:spcBef>
                <a:spcPts val="560"/>
              </a:spcBef>
              <a:buClr>
                <a:srgbClr val="244061"/>
              </a:buClr>
              <a:buSzPts val="2800"/>
            </a:pPr>
            <a:r>
              <a:rPr lang="x-none" sz="2000" dirty="0">
                <a:solidFill>
                  <a:srgbClr val="2440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כשמשהו עושה לנו רע אנחנו מייחסים לו משמעות שלילית.</a:t>
            </a:r>
            <a:r>
              <a:rPr lang="he-IL" sz="2000" dirty="0">
                <a:solidFill>
                  <a:srgbClr val="000000"/>
                </a:solidFill>
                <a:latin typeface="Assistant"/>
              </a:rPr>
              <a:t>  ☹️</a:t>
            </a:r>
            <a:endParaRPr lang="he-IL" sz="2400" dirty="0">
              <a:solidFill>
                <a:srgbClr val="24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lang="he-IL" sz="2400" dirty="0">
              <a:solidFill>
                <a:srgbClr val="24406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r>
              <a:rPr lang="x-none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מה קורה לנו כשההתנהגות של הילד שלנו מעוררת דאגה, אי נוחות, או גורמת לנו להרגיש רע?</a:t>
            </a:r>
            <a:r>
              <a:rPr lang="he-IL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pPr marL="0" lvl="0" indent="0" rtl="1"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ts val="2800"/>
              <a:buNone/>
            </a:pPr>
            <a:endParaRPr lang="he-IL"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1">
              <a:spcBef>
                <a:spcPts val="560"/>
              </a:spcBef>
              <a:spcAft>
                <a:spcPts val="0"/>
              </a:spcAft>
              <a:buClr>
                <a:srgbClr val="244061"/>
              </a:buClr>
              <a:buSzPts val="2800"/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-תיוגים:           בעל פגם מוסרי/חברתי                                   בעל פגם תפקודי/בריאותי   </a:t>
            </a:r>
          </a:p>
          <a:p>
            <a:pPr marL="0" lvl="0" indent="0" algn="ctr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lang="he-IL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lang="he-IL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lang="he-IL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lang="he-IL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lang="he-IL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lang="he-IL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lang="he-IL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560"/>
              </a:spcBef>
              <a:buClr>
                <a:srgbClr val="244061"/>
              </a:buClr>
              <a:buSzPts val="2800"/>
              <a:buNone/>
            </a:pPr>
            <a:endParaRPr sz="2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7654454" y="4321219"/>
            <a:ext cx="2409246" cy="18049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spcBef>
                <a:spcPts val="560"/>
              </a:spcBef>
              <a:buClr>
                <a:srgbClr val="244061"/>
              </a:buClr>
              <a:buSzPts val="2800"/>
            </a:pPr>
            <a:r>
              <a:rPr lang="he-IL" sz="2400" kern="0" dirty="0">
                <a:solidFill>
                  <a:srgbClr val="244061"/>
                </a:solidFill>
                <a:latin typeface="Arial" panose="020B0604020202020204" pitchFamily="34" charset="0"/>
                <a:sym typeface="Calibri"/>
              </a:rPr>
              <a:t>                  </a:t>
            </a:r>
            <a:endParaRPr lang="he-IL" kern="0" dirty="0">
              <a:solidFill>
                <a:srgbClr val="244061"/>
              </a:solidFill>
              <a:latin typeface="Arial" panose="020B0604020202020204" pitchFamily="34" charset="0"/>
              <a:sym typeface="Calibri"/>
            </a:endParaRPr>
          </a:p>
          <a:p>
            <a:pPr lvl="0">
              <a:spcBef>
                <a:spcPts val="560"/>
              </a:spcBef>
              <a:buClr>
                <a:srgbClr val="244061"/>
              </a:buClr>
              <a:buSzPts val="2800"/>
            </a:pPr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חצוף</a:t>
            </a:r>
          </a:p>
          <a:p>
            <a:pPr lvl="0">
              <a:spcBef>
                <a:spcPts val="560"/>
              </a:spcBef>
              <a:buClr>
                <a:srgbClr val="244061"/>
              </a:buClr>
              <a:buSzPts val="2800"/>
            </a:pPr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 עצלן</a:t>
            </a:r>
          </a:p>
          <a:p>
            <a:pPr lvl="0">
              <a:spcBef>
                <a:spcPts val="560"/>
              </a:spcBef>
              <a:buClr>
                <a:srgbClr val="244061"/>
              </a:buClr>
              <a:buSzPts val="2800"/>
            </a:pPr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אגואיסט</a:t>
            </a:r>
          </a:p>
          <a:p>
            <a:pPr lvl="0">
              <a:spcBef>
                <a:spcPts val="560"/>
              </a:spcBef>
              <a:buClr>
                <a:srgbClr val="244061"/>
              </a:buClr>
              <a:buSzPts val="2800"/>
            </a:pPr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מסכן</a:t>
            </a:r>
          </a:p>
          <a:p>
            <a:pPr lvl="0">
              <a:spcBef>
                <a:spcPts val="560"/>
              </a:spcBef>
              <a:buClr>
                <a:srgbClr val="244061"/>
              </a:buClr>
              <a:buSzPts val="2800"/>
            </a:pPr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הורים גרושים</a:t>
            </a:r>
          </a:p>
          <a:p>
            <a:pPr lvl="0">
              <a:spcBef>
                <a:spcPts val="560"/>
              </a:spcBef>
              <a:buClr>
                <a:srgbClr val="244061"/>
              </a:buClr>
              <a:buSzPts val="2800"/>
            </a:pPr>
            <a:endParaRPr lang="he-IL" kern="0" dirty="0">
              <a:solidFill>
                <a:srgbClr val="244061"/>
              </a:solidFill>
              <a:latin typeface="Arial" panose="020B0604020202020204" pitchFamily="34" charset="0"/>
              <a:sym typeface="Calibri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927404" y="4313267"/>
            <a:ext cx="2409246" cy="18128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 </a:t>
            </a:r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רגיש מידיי</a:t>
            </a:r>
          </a:p>
          <a:p>
            <a:pPr algn="ctr"/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חלש</a:t>
            </a:r>
          </a:p>
          <a:p>
            <a:pPr algn="ctr"/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חולה</a:t>
            </a:r>
          </a:p>
          <a:p>
            <a:pPr algn="ctr"/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 לא מווסת</a:t>
            </a:r>
          </a:p>
          <a:p>
            <a:pPr algn="ctr"/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 הפרעות קשב</a:t>
            </a:r>
          </a:p>
          <a:p>
            <a:pPr algn="ctr"/>
            <a:r>
              <a:rPr lang="he-IL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sym typeface="Calibri"/>
              </a:rPr>
              <a:t>רגישות חושית</a:t>
            </a:r>
            <a:endParaRPr lang="he-I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6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062288" y="796014"/>
            <a:ext cx="6067425" cy="5759450"/>
            <a:chOff x="2186" y="392"/>
            <a:chExt cx="3822" cy="362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86" y="392"/>
              <a:ext cx="3822" cy="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6" y="392"/>
              <a:ext cx="3828" cy="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מלבן 9"/>
          <p:cNvSpPr/>
          <p:nvPr/>
        </p:nvSpPr>
        <p:spPr>
          <a:xfrm>
            <a:off x="7420757" y="1144500"/>
            <a:ext cx="1264257" cy="1113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8052886" y="3741053"/>
            <a:ext cx="874643" cy="111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3515807" y="186612"/>
            <a:ext cx="51603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דברים שאנחנו נוטים לעשות כדי להימנע מלהכיר בבעיה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636" y="6611779"/>
            <a:ext cx="126896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שקופית: קלאודיה </a:t>
            </a:r>
            <a:r>
              <a:rPr lang="he-IL" sz="900" dirty="0" err="1"/>
              <a:t>לנג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237794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5899150"/>
            <a:ext cx="19177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17"/>
          <p:cNvSpPr txBox="1"/>
          <p:nvPr/>
        </p:nvSpPr>
        <p:spPr>
          <a:xfrm>
            <a:off x="1439312" y="254001"/>
            <a:ext cx="9291638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ED7D31"/>
              </a:buClr>
              <a:buSzPts val="4400"/>
              <a:buFont typeface="Arial"/>
              <a:buNone/>
            </a:pPr>
            <a:r>
              <a:rPr lang="x-none" sz="4400" kern="0">
                <a:solidFill>
                  <a:srgbClr val="ED7D31"/>
                </a:solidFill>
                <a:latin typeface="David"/>
                <a:ea typeface="David"/>
                <a:cs typeface="David"/>
                <a:sym typeface="David"/>
              </a:rPr>
              <a:t>הרגלים שמכבידים על ההתפתחות</a:t>
            </a:r>
            <a:endParaRPr sz="4400" kern="0">
              <a:solidFill>
                <a:srgbClr val="ED7D31"/>
              </a:solidFill>
              <a:latin typeface="David"/>
              <a:ea typeface="David"/>
              <a:cs typeface="David"/>
              <a:sym typeface="David"/>
            </a:endParaRPr>
          </a:p>
        </p:txBody>
      </p:sp>
      <p:sp>
        <p:nvSpPr>
          <p:cNvPr id="1317" name="Google Shape;1317;p17"/>
          <p:cNvSpPr txBox="1"/>
          <p:nvPr/>
        </p:nvSpPr>
        <p:spPr>
          <a:xfrm>
            <a:off x="0" y="2124562"/>
            <a:ext cx="12126685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endParaRPr sz="3200" kern="0" dirty="0">
              <a:solidFill>
                <a:srgbClr val="44546A"/>
              </a:solidFill>
              <a:latin typeface="David"/>
              <a:ea typeface="David"/>
              <a:cs typeface="David"/>
              <a:sym typeface="David"/>
            </a:endParaRPr>
          </a:p>
          <a:p>
            <a:pPr algn="ctr"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endParaRPr sz="3200" kern="0" dirty="0">
              <a:solidFill>
                <a:srgbClr val="44546A"/>
              </a:solidFill>
              <a:latin typeface="David"/>
              <a:ea typeface="David"/>
              <a:cs typeface="David"/>
              <a:sym typeface="David"/>
            </a:endParaRPr>
          </a:p>
          <a:p>
            <a:pPr algn="ctr"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endParaRPr sz="3200" kern="0" dirty="0">
              <a:solidFill>
                <a:srgbClr val="44546A"/>
              </a:solidFill>
              <a:latin typeface="David"/>
              <a:ea typeface="David"/>
              <a:cs typeface="David"/>
              <a:sym typeface="David"/>
            </a:endParaRPr>
          </a:p>
          <a:p>
            <a:pPr algn="ctr"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endParaRPr sz="3200" kern="0" dirty="0">
              <a:solidFill>
                <a:srgbClr val="44546A"/>
              </a:solidFill>
              <a:latin typeface="David"/>
              <a:ea typeface="David"/>
              <a:cs typeface="David"/>
              <a:sym typeface="David"/>
            </a:endParaRPr>
          </a:p>
          <a:p>
            <a:pPr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r>
              <a:rPr lang="x-none" sz="3200" kern="0" dirty="0">
                <a:solidFill>
                  <a:srgbClr val="44546A"/>
                </a:solidFill>
                <a:ea typeface="David"/>
                <a:cs typeface="David"/>
                <a:sym typeface="David"/>
              </a:rPr>
              <a:t>ההרגל המושרש ביותר בכולנו</a:t>
            </a:r>
            <a:r>
              <a:rPr lang="he-IL" sz="3200" kern="0" dirty="0">
                <a:solidFill>
                  <a:srgbClr val="44546A"/>
                </a:solidFill>
                <a:ea typeface="David"/>
                <a:sym typeface="David"/>
              </a:rPr>
              <a:t>: </a:t>
            </a:r>
            <a:r>
              <a:rPr lang="x-none" sz="3200" b="1" kern="0" dirty="0">
                <a:solidFill>
                  <a:srgbClr val="44546A"/>
                </a:solidFill>
                <a:ea typeface="David"/>
                <a:sym typeface="David"/>
              </a:rPr>
              <a:t>להגדיר, לפרש, להאשים את האחר</a:t>
            </a:r>
            <a:endParaRPr sz="1400" kern="0" dirty="0">
              <a:solidFill>
                <a:srgbClr val="000000"/>
              </a:solidFill>
              <a:sym typeface="Arial"/>
            </a:endParaRPr>
          </a:p>
          <a:p>
            <a:pPr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endParaRPr sz="3200" b="1" kern="0" dirty="0">
              <a:solidFill>
                <a:srgbClr val="44546A"/>
              </a:solidFill>
              <a:latin typeface="David"/>
              <a:ea typeface="David"/>
              <a:sym typeface="David"/>
            </a:endParaRPr>
          </a:p>
          <a:p>
            <a:pPr algn="ctr"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endParaRPr sz="3200" kern="0" dirty="0">
              <a:solidFill>
                <a:srgbClr val="44546A"/>
              </a:solidFill>
              <a:latin typeface="David"/>
              <a:ea typeface="David"/>
              <a:sym typeface="David"/>
            </a:endParaRPr>
          </a:p>
          <a:p>
            <a:pPr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r>
              <a:rPr lang="x-none" sz="3200" kern="0" dirty="0">
                <a:solidFill>
                  <a:srgbClr val="44546A"/>
                </a:solidFill>
                <a:latin typeface="David"/>
                <a:ea typeface="David"/>
                <a:sym typeface="David"/>
              </a:rPr>
              <a:t>ההרגל שמתחרה בו, ומושרש מאוד אצל הורים מטפלים וחלק מהמורים</a:t>
            </a:r>
            <a:r>
              <a:rPr lang="x-none" sz="3200" b="1" kern="0" dirty="0">
                <a:solidFill>
                  <a:srgbClr val="44546A"/>
                </a:solidFill>
                <a:latin typeface="David"/>
                <a:ea typeface="David"/>
                <a:sym typeface="David"/>
              </a:rPr>
              <a:t>:</a:t>
            </a:r>
            <a:endParaRPr sz="1400" kern="0" dirty="0">
              <a:solidFill>
                <a:srgbClr val="000000"/>
              </a:solidFill>
              <a:sym typeface="Arial"/>
            </a:endParaRPr>
          </a:p>
          <a:p>
            <a:pPr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r>
              <a:rPr lang="x-none" sz="3200" b="1" kern="0" dirty="0">
                <a:solidFill>
                  <a:srgbClr val="44546A"/>
                </a:solidFill>
                <a:latin typeface="David"/>
                <a:ea typeface="David"/>
                <a:sym typeface="David"/>
              </a:rPr>
              <a:t>לגונן, לפתור, לפטור</a:t>
            </a:r>
            <a:r>
              <a:rPr lang="he-IL" sz="3200" b="1" kern="0" dirty="0">
                <a:solidFill>
                  <a:srgbClr val="44546A"/>
                </a:solidFill>
                <a:latin typeface="David"/>
                <a:ea typeface="David"/>
                <a:sym typeface="David"/>
              </a:rPr>
              <a:t> (</a:t>
            </a:r>
            <a:r>
              <a:rPr lang="x-none" sz="3200" b="1" kern="0" dirty="0">
                <a:solidFill>
                  <a:srgbClr val="44546A"/>
                </a:solidFill>
                <a:latin typeface="David"/>
                <a:ea typeface="David"/>
                <a:sym typeface="David"/>
              </a:rPr>
              <a:t>להבין, לספוג</a:t>
            </a:r>
            <a:r>
              <a:rPr lang="he-IL" sz="3200" b="1" kern="0" dirty="0">
                <a:solidFill>
                  <a:srgbClr val="44546A"/>
                </a:solidFill>
                <a:latin typeface="David"/>
                <a:ea typeface="David"/>
                <a:sym typeface="David"/>
              </a:rPr>
              <a:t>)</a:t>
            </a:r>
            <a:r>
              <a:rPr lang="x-none" sz="3200" b="1" kern="0" dirty="0">
                <a:solidFill>
                  <a:srgbClr val="44546A"/>
                </a:solidFill>
                <a:latin typeface="David"/>
                <a:ea typeface="David"/>
                <a:sym typeface="David"/>
              </a:rPr>
              <a:t> להגיב מהר ולשכוח מהר...</a:t>
            </a:r>
            <a:endParaRPr sz="1400" kern="0" dirty="0">
              <a:solidFill>
                <a:srgbClr val="000000"/>
              </a:solidFill>
              <a:sym typeface="Arial"/>
            </a:endParaRPr>
          </a:p>
          <a:p>
            <a:pPr>
              <a:lnSpc>
                <a:spcPct val="90000"/>
              </a:lnSpc>
              <a:buClr>
                <a:srgbClr val="ED7D31"/>
              </a:buClr>
              <a:buSzPts val="3200"/>
              <a:buFont typeface="Arial"/>
              <a:buNone/>
            </a:pPr>
            <a:endParaRPr sz="3200" b="1" kern="0" dirty="0">
              <a:solidFill>
                <a:srgbClr val="44546A"/>
              </a:solidFill>
              <a:latin typeface="David"/>
              <a:ea typeface="David"/>
              <a:cs typeface="David"/>
              <a:sym typeface="David"/>
            </a:endParaRPr>
          </a:p>
        </p:txBody>
      </p:sp>
    </p:spTree>
    <p:extLst>
      <p:ext uri="{BB962C8B-B14F-4D97-AF65-F5344CB8AC3E}">
        <p14:creationId xmlns:p14="http://schemas.microsoft.com/office/powerpoint/2010/main" val="194212619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4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25059</TotalTime>
  <Words>1067</Words>
  <Application>Microsoft Office PowerPoint</Application>
  <PresentationFormat>מסך רחב</PresentationFormat>
  <Paragraphs>335</Paragraphs>
  <Slides>24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11</vt:i4>
      </vt:variant>
      <vt:variant>
        <vt:lpstr>כותרות שקופיות</vt:lpstr>
      </vt:variant>
      <vt:variant>
        <vt:i4>24</vt:i4>
      </vt:variant>
    </vt:vector>
  </HeadingPairs>
  <TitlesOfParts>
    <vt:vector size="43" baseType="lpstr">
      <vt:lpstr>Arial</vt:lpstr>
      <vt:lpstr>Assistant</vt:lpstr>
      <vt:lpstr>Calibri</vt:lpstr>
      <vt:lpstr>Calibri Light</vt:lpstr>
      <vt:lpstr>David</vt:lpstr>
      <vt:lpstr>Franklin Gothic Book</vt:lpstr>
      <vt:lpstr>Franklin Gothic Medium</vt:lpstr>
      <vt:lpstr>Noto Sans Symbols</vt:lpstr>
      <vt:lpstr>ערכת נושא Office</vt:lpstr>
      <vt:lpstr>3_Office Theme</vt:lpstr>
      <vt:lpstr>1_ערכת נושא Office</vt:lpstr>
      <vt:lpstr>14_ערכת נושא Office</vt:lpstr>
      <vt:lpstr>9_ערכת נושא Office</vt:lpstr>
      <vt:lpstr>12_ערכת נושא Office</vt:lpstr>
      <vt:lpstr>13_ערכת נושא Office</vt:lpstr>
      <vt:lpstr>11_ערכת נושא Office</vt:lpstr>
      <vt:lpstr>10_ערכת נושא Office</vt:lpstr>
      <vt:lpstr>16_ערכת נושא Office</vt:lpstr>
      <vt:lpstr>15_ערכת נושא Office</vt:lpstr>
      <vt:lpstr>שיעור 4 </vt:lpstr>
      <vt:lpstr>מטרת השפה המגדלת</vt:lpstr>
      <vt:lpstr>המגדל חייב להנכיח את עצמו כסובייקט בקשר עם הגדל</vt:lpstr>
      <vt:lpstr>תרגיל השפה הרגילה</vt:lpstr>
      <vt:lpstr>המשך תרגיל : איסוף שפה רגילה</vt:lpstr>
      <vt:lpstr>השפה הרגילה</vt:lpstr>
      <vt:lpstr>מה האוטומטים שלנו? באופן טבעי אנחנו נוטים לייחס לדברים משמעויות</vt:lpstr>
      <vt:lpstr>מצגת של PowerPoint‏</vt:lpstr>
      <vt:lpstr>מצגת של PowerPoint‏</vt:lpstr>
      <vt:lpstr>מצגת של PowerPoint‏</vt:lpstr>
      <vt:lpstr>מצגת של PowerPoint‏</vt:lpstr>
      <vt:lpstr>התקשורת המגדלת בנויה מהנחיות ברורות </vt:lpstr>
      <vt:lpstr>שתי הכנפיים: אל תעשה ועשה חשובות באותה מידה</vt:lpstr>
      <vt:lpstr>תרגיל מילוי שאלוני היכרות</vt:lpstr>
      <vt:lpstr>מצבי הדדיות לעומת פער</vt:lpstr>
      <vt:lpstr>תרגיל הימנעות משפה רגילה</vt:lpstr>
      <vt:lpstr>מצגת של PowerPoint‏</vt:lpstr>
      <vt:lpstr>מצגת של PowerPoint‏</vt:lpstr>
      <vt:lpstr>מצגת של PowerPoint‏</vt:lpstr>
      <vt:lpstr>הנחיות אל תעשה </vt:lpstr>
      <vt:lpstr>מצגת של PowerPoint‏</vt:lpstr>
      <vt:lpstr>מצגת של PowerPoint‏</vt:lpstr>
      <vt:lpstr>        </vt:lpstr>
      <vt:lpstr>צמצום איברים/עינת רויכמן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שיעור 4</dc:title>
  <dc:creator>‏‏משתמש Windows</dc:creator>
  <cp:lastModifiedBy>דורית בן יוסף</cp:lastModifiedBy>
  <cp:revision>73</cp:revision>
  <dcterms:created xsi:type="dcterms:W3CDTF">2020-12-01T19:06:48Z</dcterms:created>
  <dcterms:modified xsi:type="dcterms:W3CDTF">2022-06-26T11:43:58Z</dcterms:modified>
</cp:coreProperties>
</file>