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95" r:id="rId2"/>
    <p:sldMasterId id="2147483707" r:id="rId3"/>
    <p:sldMasterId id="2147483743" r:id="rId4"/>
    <p:sldMasterId id="2147483791" r:id="rId5"/>
  </p:sldMasterIdLst>
  <p:notesMasterIdLst>
    <p:notesMasterId r:id="rId30"/>
  </p:notesMasterIdLst>
  <p:sldIdLst>
    <p:sldId id="306" r:id="rId6"/>
    <p:sldId id="259" r:id="rId7"/>
    <p:sldId id="277" r:id="rId8"/>
    <p:sldId id="261" r:id="rId9"/>
    <p:sldId id="304" r:id="rId10"/>
    <p:sldId id="301" r:id="rId11"/>
    <p:sldId id="302" r:id="rId12"/>
    <p:sldId id="303" r:id="rId13"/>
    <p:sldId id="300" r:id="rId14"/>
    <p:sldId id="278" r:id="rId15"/>
    <p:sldId id="287" r:id="rId16"/>
    <p:sldId id="305" r:id="rId17"/>
    <p:sldId id="288" r:id="rId18"/>
    <p:sldId id="289" r:id="rId19"/>
    <p:sldId id="290" r:id="rId20"/>
    <p:sldId id="274" r:id="rId21"/>
    <p:sldId id="264" r:id="rId22"/>
    <p:sldId id="286" r:id="rId23"/>
    <p:sldId id="265" r:id="rId24"/>
    <p:sldId id="260" r:id="rId25"/>
    <p:sldId id="266" r:id="rId26"/>
    <p:sldId id="273" r:id="rId27"/>
    <p:sldId id="272" r:id="rId28"/>
    <p:sldId id="262" r:id="rId2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ללא כותרת" id="{012C64B1-12F1-4D8E-B33F-D0FBB798ECBA}">
          <p14:sldIdLst>
            <p14:sldId id="306"/>
            <p14:sldId id="259"/>
            <p14:sldId id="277"/>
            <p14:sldId id="261"/>
            <p14:sldId id="304"/>
            <p14:sldId id="301"/>
            <p14:sldId id="302"/>
            <p14:sldId id="303"/>
            <p14:sldId id="300"/>
            <p14:sldId id="278"/>
            <p14:sldId id="287"/>
            <p14:sldId id="305"/>
            <p14:sldId id="288"/>
            <p14:sldId id="289"/>
            <p14:sldId id="290"/>
            <p14:sldId id="274"/>
            <p14:sldId id="264"/>
            <p14:sldId id="286"/>
            <p14:sldId id="265"/>
            <p14:sldId id="260"/>
            <p14:sldId id="266"/>
            <p14:sldId id="273"/>
            <p14:sldId id="272"/>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DA6"/>
    <a:srgbClr val="FFFF99"/>
    <a:srgbClr val="798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008" autoAdjust="0"/>
    <p:restoredTop sz="94660"/>
  </p:normalViewPr>
  <p:slideViewPr>
    <p:cSldViewPr snapToGrid="0">
      <p:cViewPr varScale="1">
        <p:scale>
          <a:sx n="82" d="100"/>
          <a:sy n="82" d="100"/>
        </p:scale>
        <p:origin x="67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0749EFA-7C96-41BD-BE67-8DC626615083}" type="datetimeFigureOut">
              <a:rPr lang="he-IL" smtClean="0"/>
              <a:t>כ"ז/סיון/תשפ"ב</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6F5A35A-6B75-49BE-9ED0-F50E78FBB940}" type="slidenum">
              <a:rPr lang="he-IL" smtClean="0"/>
              <a:t>‹#›</a:t>
            </a:fld>
            <a:endParaRPr lang="he-IL"/>
          </a:p>
        </p:txBody>
      </p:sp>
    </p:spTree>
    <p:extLst>
      <p:ext uri="{BB962C8B-B14F-4D97-AF65-F5344CB8AC3E}">
        <p14:creationId xmlns:p14="http://schemas.microsoft.com/office/powerpoint/2010/main" val="14633764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3452BB2-EF69-4CC2-98C7-DC557B995DE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33089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891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הזמנה</a:t>
            </a:r>
            <a:r>
              <a:rPr lang="he-IL" baseline="0" dirty="0"/>
              <a:t> </a:t>
            </a:r>
            <a:r>
              <a:rPr lang="he-IL" baseline="0" dirty="0" err="1"/>
              <a:t>לצפיה</a:t>
            </a:r>
            <a:r>
              <a:rPr lang="he-IL" baseline="0" dirty="0"/>
              <a:t> בסרטים לאדוני באהבה, מורה לחיים</a:t>
            </a:r>
            <a:endParaRPr lang="he-IL" dirty="0"/>
          </a:p>
        </p:txBody>
      </p:sp>
      <p:sp>
        <p:nvSpPr>
          <p:cNvPr id="4" name="מציין מיקום של מספר שקופית 3"/>
          <p:cNvSpPr>
            <a:spLocks noGrp="1"/>
          </p:cNvSpPr>
          <p:nvPr>
            <p:ph type="sldNum" sz="quarter" idx="10"/>
          </p:nvPr>
        </p:nvSpPr>
        <p:spPr/>
        <p:txBody>
          <a:bodyPr/>
          <a:lstStyle/>
          <a:p>
            <a:fld id="{96F5A35A-6B75-49BE-9ED0-F50E78FBB940}" type="slidenum">
              <a:rPr lang="he-IL" smtClean="0">
                <a:solidFill>
                  <a:prstClr val="black"/>
                </a:solidFill>
              </a:rPr>
              <a:pPr/>
              <a:t>6</a:t>
            </a:fld>
            <a:endParaRPr lang="he-IL">
              <a:solidFill>
                <a:prstClr val="black"/>
              </a:solidFill>
            </a:endParaRPr>
          </a:p>
        </p:txBody>
      </p:sp>
    </p:spTree>
    <p:extLst>
      <p:ext uri="{BB962C8B-B14F-4D97-AF65-F5344CB8AC3E}">
        <p14:creationId xmlns:p14="http://schemas.microsoft.com/office/powerpoint/2010/main" val="3394891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953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6F5A35A-6B75-49BE-9ED0-F50E78FBB940}" type="slidenum">
              <a:rPr lang="he-IL" smtClean="0"/>
              <a:t>18</a:t>
            </a:fld>
            <a:endParaRPr lang="he-IL"/>
          </a:p>
        </p:txBody>
      </p:sp>
    </p:spTree>
    <p:extLst>
      <p:ext uri="{BB962C8B-B14F-4D97-AF65-F5344CB8AC3E}">
        <p14:creationId xmlns:p14="http://schemas.microsoft.com/office/powerpoint/2010/main" val="1771014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3452BB2-EF69-4CC2-98C7-DC557B995DE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97576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3452BB2-EF69-4CC2-98C7-DC557B995DE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936501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375722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כותרת אנכית וטקסט">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132525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46534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23009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468304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4008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13382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61347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72347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38256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673073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ריק" type="blank">
  <p:cSld name="ריק">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2522137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368209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32862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50498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57019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75358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69133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81232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205413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1991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86598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rtl="1">
              <a:spcBef>
                <a:spcPts val="640"/>
              </a:spcBef>
              <a:spcAft>
                <a:spcPts val="0"/>
              </a:spcAft>
              <a:buClr>
                <a:srgbClr val="888888"/>
              </a:buClr>
              <a:buSzPts val="3200"/>
              <a:buNone/>
              <a:defRPr>
                <a:solidFill>
                  <a:srgbClr val="888888"/>
                </a:solidFill>
              </a:defRPr>
            </a:lvl1pPr>
            <a:lvl2pPr lvl="1" algn="ctr" rtl="1">
              <a:spcBef>
                <a:spcPts val="560"/>
              </a:spcBef>
              <a:spcAft>
                <a:spcPts val="0"/>
              </a:spcAft>
              <a:buClr>
                <a:srgbClr val="888888"/>
              </a:buClr>
              <a:buSzPts val="2800"/>
              <a:buNone/>
              <a:defRPr>
                <a:solidFill>
                  <a:srgbClr val="888888"/>
                </a:solidFill>
              </a:defRPr>
            </a:lvl2pPr>
            <a:lvl3pPr lvl="2" algn="ctr" rtl="1">
              <a:spcBef>
                <a:spcPts val="480"/>
              </a:spcBef>
              <a:spcAft>
                <a:spcPts val="0"/>
              </a:spcAft>
              <a:buClr>
                <a:srgbClr val="888888"/>
              </a:buClr>
              <a:buSzPts val="2400"/>
              <a:buNone/>
              <a:defRPr>
                <a:solidFill>
                  <a:srgbClr val="888888"/>
                </a:solidFill>
              </a:defRPr>
            </a:lvl3pPr>
            <a:lvl4pPr lvl="3" algn="ctr" rtl="1">
              <a:spcBef>
                <a:spcPts val="400"/>
              </a:spcBef>
              <a:spcAft>
                <a:spcPts val="0"/>
              </a:spcAft>
              <a:buClr>
                <a:srgbClr val="888888"/>
              </a:buClr>
              <a:buSzPts val="2000"/>
              <a:buNone/>
              <a:defRPr>
                <a:solidFill>
                  <a:srgbClr val="888888"/>
                </a:solidFill>
              </a:defRPr>
            </a:lvl4pPr>
            <a:lvl5pPr lvl="4" algn="ctr" rtl="1">
              <a:spcBef>
                <a:spcPts val="400"/>
              </a:spcBef>
              <a:spcAft>
                <a:spcPts val="0"/>
              </a:spcAft>
              <a:buClr>
                <a:srgbClr val="888888"/>
              </a:buClr>
              <a:buSzPts val="2000"/>
              <a:buNone/>
              <a:defRPr>
                <a:solidFill>
                  <a:srgbClr val="888888"/>
                </a:solidFill>
              </a:defRPr>
            </a:lvl5pPr>
            <a:lvl6pPr lvl="5" algn="ctr" rtl="1">
              <a:spcBef>
                <a:spcPts val="400"/>
              </a:spcBef>
              <a:spcAft>
                <a:spcPts val="0"/>
              </a:spcAft>
              <a:buClr>
                <a:srgbClr val="888888"/>
              </a:buClr>
              <a:buSzPts val="2000"/>
              <a:buNone/>
              <a:defRPr>
                <a:solidFill>
                  <a:srgbClr val="888888"/>
                </a:solidFill>
              </a:defRPr>
            </a:lvl6pPr>
            <a:lvl7pPr lvl="6" algn="ctr" rtl="1">
              <a:spcBef>
                <a:spcPts val="400"/>
              </a:spcBef>
              <a:spcAft>
                <a:spcPts val="0"/>
              </a:spcAft>
              <a:buClr>
                <a:srgbClr val="888888"/>
              </a:buClr>
              <a:buSzPts val="2000"/>
              <a:buNone/>
              <a:defRPr>
                <a:solidFill>
                  <a:srgbClr val="888888"/>
                </a:solidFill>
              </a:defRPr>
            </a:lvl7pPr>
            <a:lvl8pPr lvl="7" algn="ctr" rtl="1">
              <a:spcBef>
                <a:spcPts val="400"/>
              </a:spcBef>
              <a:spcAft>
                <a:spcPts val="0"/>
              </a:spcAft>
              <a:buClr>
                <a:srgbClr val="888888"/>
              </a:buClr>
              <a:buSzPts val="2000"/>
              <a:buNone/>
              <a:defRPr>
                <a:solidFill>
                  <a:srgbClr val="888888"/>
                </a:solidFill>
              </a:defRPr>
            </a:lvl8pPr>
            <a:lvl9pPr lvl="8" algn="ctr" rtl="1">
              <a:spcBef>
                <a:spcPts val="400"/>
              </a:spcBef>
              <a:spcAft>
                <a:spcPts val="0"/>
              </a:spcAft>
              <a:buClr>
                <a:srgbClr val="888888"/>
              </a:buClr>
              <a:buSzPts val="2000"/>
              <a:buNone/>
              <a:defRPr>
                <a:solidFill>
                  <a:srgbClr val="888888"/>
                </a:solidFill>
              </a:defRPr>
            </a:lvl9pPr>
          </a:lstStyle>
          <a:p>
            <a:endParaRPr/>
          </a:p>
        </p:txBody>
      </p:sp>
      <p:sp>
        <p:nvSpPr>
          <p:cNvPr id="33" name="Google Shape;33;p5"/>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3927312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24471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21502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32622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063223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4817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86719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664081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92768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28502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7052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כותרת מקטע עליונה">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r" rtl="1">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r" rtl="1">
              <a:spcBef>
                <a:spcPts val="400"/>
              </a:spcBef>
              <a:spcAft>
                <a:spcPts val="0"/>
              </a:spcAft>
              <a:buClr>
                <a:srgbClr val="888888"/>
              </a:buClr>
              <a:buSzPts val="2000"/>
              <a:buNone/>
              <a:defRPr sz="2000">
                <a:solidFill>
                  <a:srgbClr val="888888"/>
                </a:solidFill>
              </a:defRPr>
            </a:lvl1pPr>
            <a:lvl2pPr marL="914400" lvl="1" indent="-228600" algn="r" rtl="1">
              <a:spcBef>
                <a:spcPts val="360"/>
              </a:spcBef>
              <a:spcAft>
                <a:spcPts val="0"/>
              </a:spcAft>
              <a:buClr>
                <a:srgbClr val="888888"/>
              </a:buClr>
              <a:buSzPts val="1800"/>
              <a:buNone/>
              <a:defRPr sz="1800">
                <a:solidFill>
                  <a:srgbClr val="888888"/>
                </a:solidFill>
              </a:defRPr>
            </a:lvl2pPr>
            <a:lvl3pPr marL="1371600" lvl="2" indent="-228600" algn="r" rtl="1">
              <a:spcBef>
                <a:spcPts val="320"/>
              </a:spcBef>
              <a:spcAft>
                <a:spcPts val="0"/>
              </a:spcAft>
              <a:buClr>
                <a:srgbClr val="888888"/>
              </a:buClr>
              <a:buSzPts val="1600"/>
              <a:buNone/>
              <a:defRPr sz="1600">
                <a:solidFill>
                  <a:srgbClr val="888888"/>
                </a:solidFill>
              </a:defRPr>
            </a:lvl3pPr>
            <a:lvl4pPr marL="1828800" lvl="3" indent="-228600" algn="r" rtl="1">
              <a:spcBef>
                <a:spcPts val="280"/>
              </a:spcBef>
              <a:spcAft>
                <a:spcPts val="0"/>
              </a:spcAft>
              <a:buClr>
                <a:srgbClr val="888888"/>
              </a:buClr>
              <a:buSzPts val="1400"/>
              <a:buNone/>
              <a:defRPr sz="1400">
                <a:solidFill>
                  <a:srgbClr val="888888"/>
                </a:solidFill>
              </a:defRPr>
            </a:lvl4pPr>
            <a:lvl5pPr marL="2286000" lvl="4" indent="-228600" algn="r" rtl="1">
              <a:spcBef>
                <a:spcPts val="280"/>
              </a:spcBef>
              <a:spcAft>
                <a:spcPts val="0"/>
              </a:spcAft>
              <a:buClr>
                <a:srgbClr val="888888"/>
              </a:buClr>
              <a:buSzPts val="1400"/>
              <a:buNone/>
              <a:defRPr sz="1400">
                <a:solidFill>
                  <a:srgbClr val="888888"/>
                </a:solidFill>
              </a:defRPr>
            </a:lvl5pPr>
            <a:lvl6pPr marL="2743200" lvl="5" indent="-228600" algn="r" rtl="1">
              <a:spcBef>
                <a:spcPts val="280"/>
              </a:spcBef>
              <a:spcAft>
                <a:spcPts val="0"/>
              </a:spcAft>
              <a:buClr>
                <a:srgbClr val="888888"/>
              </a:buClr>
              <a:buSzPts val="1400"/>
              <a:buNone/>
              <a:defRPr sz="1400">
                <a:solidFill>
                  <a:srgbClr val="888888"/>
                </a:solidFill>
              </a:defRPr>
            </a:lvl6pPr>
            <a:lvl7pPr marL="3200400" lvl="6" indent="-228600" algn="r" rtl="1">
              <a:spcBef>
                <a:spcPts val="280"/>
              </a:spcBef>
              <a:spcAft>
                <a:spcPts val="0"/>
              </a:spcAft>
              <a:buClr>
                <a:srgbClr val="888888"/>
              </a:buClr>
              <a:buSzPts val="1400"/>
              <a:buNone/>
              <a:defRPr sz="1400">
                <a:solidFill>
                  <a:srgbClr val="888888"/>
                </a:solidFill>
              </a:defRPr>
            </a:lvl7pPr>
            <a:lvl8pPr marL="3657600" lvl="7" indent="-228600" algn="r" rtl="1">
              <a:spcBef>
                <a:spcPts val="280"/>
              </a:spcBef>
              <a:spcAft>
                <a:spcPts val="0"/>
              </a:spcAft>
              <a:buClr>
                <a:srgbClr val="888888"/>
              </a:buClr>
              <a:buSzPts val="1400"/>
              <a:buNone/>
              <a:defRPr sz="1400">
                <a:solidFill>
                  <a:srgbClr val="888888"/>
                </a:solidFill>
              </a:defRPr>
            </a:lvl8pPr>
            <a:lvl9pPr marL="4114800" lvl="8" indent="-228600" algn="r" rtl="1">
              <a:spcBef>
                <a:spcPts val="280"/>
              </a:spcBef>
              <a:spcAft>
                <a:spcPts val="0"/>
              </a:spcAft>
              <a:buClr>
                <a:srgbClr val="888888"/>
              </a:buClr>
              <a:buSzPts val="1400"/>
              <a:buNone/>
              <a:defRPr sz="1400">
                <a:solidFill>
                  <a:srgbClr val="888888"/>
                </a:solidFill>
              </a:defRPr>
            </a:lvl9pPr>
          </a:lstStyle>
          <a:p>
            <a:endParaRPr/>
          </a:p>
        </p:txBody>
      </p:sp>
      <p:sp>
        <p:nvSpPr>
          <p:cNvPr id="39" name="Google Shape;39;p6"/>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41842100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4691539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694021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912465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552607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endParaRPr lang="en-US" altLang="en-US">
              <a:solidFill>
                <a:srgbClr val="000000"/>
              </a:solidFill>
            </a:endParaRPr>
          </a:p>
        </p:txBody>
      </p:sp>
      <p:sp>
        <p:nvSpPr>
          <p:cNvPr id="5" name="מציין מיקום של כותרת תחתונה 4"/>
          <p:cNvSpPr>
            <a:spLocks noGrp="1"/>
          </p:cNvSpPr>
          <p:nvPr>
            <p:ph type="ftr" sz="quarter" idx="11"/>
          </p:nvPr>
        </p:nvSpPr>
        <p:spPr/>
        <p:txBody>
          <a:bodyPr/>
          <a:lstStyle/>
          <a:p>
            <a:endParaRPr lang="en-US" altLang="en-US">
              <a:solidFill>
                <a:srgbClr val="000000"/>
              </a:solidFill>
            </a:endParaRPr>
          </a:p>
        </p:txBody>
      </p:sp>
      <p:sp>
        <p:nvSpPr>
          <p:cNvPr id="6" name="מציין מיקום של מספר שקופית 5"/>
          <p:cNvSpPr>
            <a:spLocks noGrp="1"/>
          </p:cNvSpPr>
          <p:nvPr>
            <p:ph type="sldNum" sz="quarter" idx="12"/>
          </p:nvPr>
        </p:nvSpPr>
        <p:spPr/>
        <p:txBody>
          <a:bodyPr/>
          <a:lstStyle/>
          <a:p>
            <a:fld id="{052F04DC-3FAD-4C8A-803D-2631336811FE}" type="slidenum">
              <a:rPr lang="he-IL"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127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endParaRPr lang="en-US" altLang="en-US">
              <a:solidFill>
                <a:srgbClr val="000000"/>
              </a:solidFill>
            </a:endParaRPr>
          </a:p>
        </p:txBody>
      </p:sp>
      <p:sp>
        <p:nvSpPr>
          <p:cNvPr id="5" name="מציין מיקום של כותרת תחתונה 4"/>
          <p:cNvSpPr>
            <a:spLocks noGrp="1"/>
          </p:cNvSpPr>
          <p:nvPr>
            <p:ph type="ftr" sz="quarter" idx="11"/>
          </p:nvPr>
        </p:nvSpPr>
        <p:spPr/>
        <p:txBody>
          <a:bodyPr/>
          <a:lstStyle/>
          <a:p>
            <a:endParaRPr lang="en-US" altLang="en-US">
              <a:solidFill>
                <a:srgbClr val="000000"/>
              </a:solidFill>
            </a:endParaRPr>
          </a:p>
        </p:txBody>
      </p:sp>
      <p:sp>
        <p:nvSpPr>
          <p:cNvPr id="6" name="מציין מיקום של מספר שקופית 5"/>
          <p:cNvSpPr>
            <a:spLocks noGrp="1"/>
          </p:cNvSpPr>
          <p:nvPr>
            <p:ph type="sldNum" sz="quarter" idx="12"/>
          </p:nvPr>
        </p:nvSpPr>
        <p:spPr/>
        <p:txBody>
          <a:bodyPr/>
          <a:lstStyle/>
          <a:p>
            <a:fld id="{F8243A35-59E5-41A4-9150-63527CC2AEEF}" type="slidenum">
              <a:rPr lang="he-IL"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59398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endParaRPr lang="en-US" altLang="en-US">
              <a:solidFill>
                <a:srgbClr val="000000"/>
              </a:solidFill>
            </a:endParaRPr>
          </a:p>
        </p:txBody>
      </p:sp>
      <p:sp>
        <p:nvSpPr>
          <p:cNvPr id="5" name="מציין מיקום של כותרת תחתונה 4"/>
          <p:cNvSpPr>
            <a:spLocks noGrp="1"/>
          </p:cNvSpPr>
          <p:nvPr>
            <p:ph type="ftr" sz="quarter" idx="11"/>
          </p:nvPr>
        </p:nvSpPr>
        <p:spPr/>
        <p:txBody>
          <a:bodyPr/>
          <a:lstStyle/>
          <a:p>
            <a:endParaRPr lang="en-US" altLang="en-US">
              <a:solidFill>
                <a:srgbClr val="000000"/>
              </a:solidFill>
            </a:endParaRPr>
          </a:p>
        </p:txBody>
      </p:sp>
      <p:sp>
        <p:nvSpPr>
          <p:cNvPr id="6" name="מציין מיקום של מספר שקופית 5"/>
          <p:cNvSpPr>
            <a:spLocks noGrp="1"/>
          </p:cNvSpPr>
          <p:nvPr>
            <p:ph type="sldNum" sz="quarter" idx="12"/>
          </p:nvPr>
        </p:nvSpPr>
        <p:spPr/>
        <p:txBody>
          <a:bodyPr/>
          <a:lstStyle/>
          <a:p>
            <a:fld id="{1F1F6B1D-30B1-4A58-B97D-C00653B24BCA}" type="slidenum">
              <a:rPr lang="he-IL"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87965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endParaRPr lang="en-US" altLang="en-US">
              <a:solidFill>
                <a:srgbClr val="000000"/>
              </a:solidFill>
            </a:endParaRPr>
          </a:p>
        </p:txBody>
      </p:sp>
      <p:sp>
        <p:nvSpPr>
          <p:cNvPr id="6" name="מציין מיקום של כותרת תחתונה 5"/>
          <p:cNvSpPr>
            <a:spLocks noGrp="1"/>
          </p:cNvSpPr>
          <p:nvPr>
            <p:ph type="ftr" sz="quarter" idx="11"/>
          </p:nvPr>
        </p:nvSpPr>
        <p:spPr/>
        <p:txBody>
          <a:bodyPr/>
          <a:lstStyle/>
          <a:p>
            <a:endParaRPr lang="en-US" altLang="en-US">
              <a:solidFill>
                <a:srgbClr val="000000"/>
              </a:solidFill>
            </a:endParaRPr>
          </a:p>
        </p:txBody>
      </p:sp>
      <p:sp>
        <p:nvSpPr>
          <p:cNvPr id="7" name="מציין מיקום של מספר שקופית 6"/>
          <p:cNvSpPr>
            <a:spLocks noGrp="1"/>
          </p:cNvSpPr>
          <p:nvPr>
            <p:ph type="sldNum" sz="quarter" idx="12"/>
          </p:nvPr>
        </p:nvSpPr>
        <p:spPr/>
        <p:txBody>
          <a:bodyPr/>
          <a:lstStyle/>
          <a:p>
            <a:fld id="{76D5B43F-111B-49DA-81F8-9643FB00745F}" type="slidenum">
              <a:rPr lang="he-IL"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1175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endParaRPr lang="en-US" altLang="en-US">
              <a:solidFill>
                <a:srgbClr val="000000"/>
              </a:solidFill>
            </a:endParaRPr>
          </a:p>
        </p:txBody>
      </p:sp>
      <p:sp>
        <p:nvSpPr>
          <p:cNvPr id="8" name="מציין מיקום של כותרת תחתונה 7"/>
          <p:cNvSpPr>
            <a:spLocks noGrp="1"/>
          </p:cNvSpPr>
          <p:nvPr>
            <p:ph type="ftr" sz="quarter" idx="11"/>
          </p:nvPr>
        </p:nvSpPr>
        <p:spPr/>
        <p:txBody>
          <a:bodyPr/>
          <a:lstStyle/>
          <a:p>
            <a:endParaRPr lang="en-US" altLang="en-US">
              <a:solidFill>
                <a:srgbClr val="000000"/>
              </a:solidFill>
            </a:endParaRPr>
          </a:p>
        </p:txBody>
      </p:sp>
      <p:sp>
        <p:nvSpPr>
          <p:cNvPr id="9" name="מציין מיקום של מספר שקופית 8"/>
          <p:cNvSpPr>
            <a:spLocks noGrp="1"/>
          </p:cNvSpPr>
          <p:nvPr>
            <p:ph type="sldNum" sz="quarter" idx="12"/>
          </p:nvPr>
        </p:nvSpPr>
        <p:spPr/>
        <p:txBody>
          <a:bodyPr/>
          <a:lstStyle/>
          <a:p>
            <a:fld id="{78DCD866-9B26-48B3-9647-8ADF6DD04158}" type="slidenum">
              <a:rPr lang="he-IL"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13082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endParaRPr lang="en-US" altLang="en-US">
              <a:solidFill>
                <a:srgbClr val="000000"/>
              </a:solidFill>
            </a:endParaRPr>
          </a:p>
        </p:txBody>
      </p:sp>
      <p:sp>
        <p:nvSpPr>
          <p:cNvPr id="4" name="מציין מיקום של כותרת תחתונה 3"/>
          <p:cNvSpPr>
            <a:spLocks noGrp="1"/>
          </p:cNvSpPr>
          <p:nvPr>
            <p:ph type="ftr" sz="quarter" idx="11"/>
          </p:nvPr>
        </p:nvSpPr>
        <p:spPr/>
        <p:txBody>
          <a:bodyPr/>
          <a:lstStyle/>
          <a:p>
            <a:endParaRPr lang="en-US" altLang="en-US">
              <a:solidFill>
                <a:srgbClr val="000000"/>
              </a:solidFill>
            </a:endParaRPr>
          </a:p>
        </p:txBody>
      </p:sp>
      <p:sp>
        <p:nvSpPr>
          <p:cNvPr id="5" name="מציין מיקום של מספר שקופית 4"/>
          <p:cNvSpPr>
            <a:spLocks noGrp="1"/>
          </p:cNvSpPr>
          <p:nvPr>
            <p:ph type="sldNum" sz="quarter" idx="12"/>
          </p:nvPr>
        </p:nvSpPr>
        <p:spPr/>
        <p:txBody>
          <a:bodyPr/>
          <a:lstStyle/>
          <a:p>
            <a:fld id="{CB7B534C-2323-4C6F-887D-1C24BB581090}" type="slidenum">
              <a:rPr lang="he-IL"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893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r" rtl="1">
              <a:spcBef>
                <a:spcPts val="560"/>
              </a:spcBef>
              <a:spcAft>
                <a:spcPts val="0"/>
              </a:spcAft>
              <a:buClr>
                <a:schemeClr val="dk1"/>
              </a:buClr>
              <a:buSzPts val="2800"/>
              <a:buChar char="•"/>
              <a:defRPr sz="2800"/>
            </a:lvl1pPr>
            <a:lvl2pPr marL="914400" lvl="1" indent="-381000" algn="r" rtl="1">
              <a:spcBef>
                <a:spcPts val="480"/>
              </a:spcBef>
              <a:spcAft>
                <a:spcPts val="0"/>
              </a:spcAft>
              <a:buClr>
                <a:schemeClr val="dk1"/>
              </a:buClr>
              <a:buSzPts val="2400"/>
              <a:buChar char="–"/>
              <a:defRPr sz="2400"/>
            </a:lvl2pPr>
            <a:lvl3pPr marL="1371600" lvl="2" indent="-355600" algn="r" rtl="1">
              <a:spcBef>
                <a:spcPts val="400"/>
              </a:spcBef>
              <a:spcAft>
                <a:spcPts val="0"/>
              </a:spcAft>
              <a:buClr>
                <a:schemeClr val="dk1"/>
              </a:buClr>
              <a:buSzPts val="2000"/>
              <a:buChar char="•"/>
              <a:defRPr sz="2000"/>
            </a:lvl3pPr>
            <a:lvl4pPr marL="1828800" lvl="3" indent="-342900" algn="r" rtl="1">
              <a:spcBef>
                <a:spcPts val="360"/>
              </a:spcBef>
              <a:spcAft>
                <a:spcPts val="0"/>
              </a:spcAft>
              <a:buClr>
                <a:schemeClr val="dk1"/>
              </a:buClr>
              <a:buSzPts val="1800"/>
              <a:buChar char="–"/>
              <a:defRPr sz="1800"/>
            </a:lvl4pPr>
            <a:lvl5pPr marL="2286000" lvl="4" indent="-342900" algn="r" rtl="1">
              <a:spcBef>
                <a:spcPts val="360"/>
              </a:spcBef>
              <a:spcAft>
                <a:spcPts val="0"/>
              </a:spcAft>
              <a:buClr>
                <a:schemeClr val="dk1"/>
              </a:buClr>
              <a:buSzPts val="1800"/>
              <a:buChar char="»"/>
              <a:defRPr sz="1800"/>
            </a:lvl5pPr>
            <a:lvl6pPr marL="2743200" lvl="5" indent="-342900" algn="r" rtl="1">
              <a:spcBef>
                <a:spcPts val="360"/>
              </a:spcBef>
              <a:spcAft>
                <a:spcPts val="0"/>
              </a:spcAft>
              <a:buClr>
                <a:schemeClr val="dk1"/>
              </a:buClr>
              <a:buSzPts val="1800"/>
              <a:buChar char="•"/>
              <a:defRPr sz="1800"/>
            </a:lvl6pPr>
            <a:lvl7pPr marL="3200400" lvl="6" indent="-342900" algn="r" rtl="1">
              <a:spcBef>
                <a:spcPts val="360"/>
              </a:spcBef>
              <a:spcAft>
                <a:spcPts val="0"/>
              </a:spcAft>
              <a:buClr>
                <a:schemeClr val="dk1"/>
              </a:buClr>
              <a:buSzPts val="1800"/>
              <a:buChar char="•"/>
              <a:defRPr sz="1800"/>
            </a:lvl7pPr>
            <a:lvl8pPr marL="3657600" lvl="7" indent="-342900" algn="r" rtl="1">
              <a:spcBef>
                <a:spcPts val="360"/>
              </a:spcBef>
              <a:spcAft>
                <a:spcPts val="0"/>
              </a:spcAft>
              <a:buClr>
                <a:schemeClr val="dk1"/>
              </a:buClr>
              <a:buSzPts val="1800"/>
              <a:buChar char="•"/>
              <a:defRPr sz="1800"/>
            </a:lvl8pPr>
            <a:lvl9pPr marL="4114800" lvl="8" indent="-342900" algn="r" rtl="1">
              <a:spcBef>
                <a:spcPts val="360"/>
              </a:spcBef>
              <a:spcAft>
                <a:spcPts val="0"/>
              </a:spcAft>
              <a:buClr>
                <a:schemeClr val="dk1"/>
              </a:buClr>
              <a:buSzPts val="1800"/>
              <a:buChar char="•"/>
              <a:defRPr sz="1800"/>
            </a:lvl9pPr>
          </a:lstStyle>
          <a:p>
            <a:endParaRPr/>
          </a:p>
        </p:txBody>
      </p:sp>
      <p:sp>
        <p:nvSpPr>
          <p:cNvPr id="45" name="Google Shape;45;p7"/>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r" rtl="1">
              <a:spcBef>
                <a:spcPts val="560"/>
              </a:spcBef>
              <a:spcAft>
                <a:spcPts val="0"/>
              </a:spcAft>
              <a:buClr>
                <a:schemeClr val="dk1"/>
              </a:buClr>
              <a:buSzPts val="2800"/>
              <a:buChar char="•"/>
              <a:defRPr sz="2800"/>
            </a:lvl1pPr>
            <a:lvl2pPr marL="914400" lvl="1" indent="-381000" algn="r" rtl="1">
              <a:spcBef>
                <a:spcPts val="480"/>
              </a:spcBef>
              <a:spcAft>
                <a:spcPts val="0"/>
              </a:spcAft>
              <a:buClr>
                <a:schemeClr val="dk1"/>
              </a:buClr>
              <a:buSzPts val="2400"/>
              <a:buChar char="–"/>
              <a:defRPr sz="2400"/>
            </a:lvl2pPr>
            <a:lvl3pPr marL="1371600" lvl="2" indent="-355600" algn="r" rtl="1">
              <a:spcBef>
                <a:spcPts val="400"/>
              </a:spcBef>
              <a:spcAft>
                <a:spcPts val="0"/>
              </a:spcAft>
              <a:buClr>
                <a:schemeClr val="dk1"/>
              </a:buClr>
              <a:buSzPts val="2000"/>
              <a:buChar char="•"/>
              <a:defRPr sz="2000"/>
            </a:lvl3pPr>
            <a:lvl4pPr marL="1828800" lvl="3" indent="-342900" algn="r" rtl="1">
              <a:spcBef>
                <a:spcPts val="360"/>
              </a:spcBef>
              <a:spcAft>
                <a:spcPts val="0"/>
              </a:spcAft>
              <a:buClr>
                <a:schemeClr val="dk1"/>
              </a:buClr>
              <a:buSzPts val="1800"/>
              <a:buChar char="–"/>
              <a:defRPr sz="1800"/>
            </a:lvl4pPr>
            <a:lvl5pPr marL="2286000" lvl="4" indent="-342900" algn="r" rtl="1">
              <a:spcBef>
                <a:spcPts val="360"/>
              </a:spcBef>
              <a:spcAft>
                <a:spcPts val="0"/>
              </a:spcAft>
              <a:buClr>
                <a:schemeClr val="dk1"/>
              </a:buClr>
              <a:buSzPts val="1800"/>
              <a:buChar char="»"/>
              <a:defRPr sz="1800"/>
            </a:lvl5pPr>
            <a:lvl6pPr marL="2743200" lvl="5" indent="-342900" algn="r" rtl="1">
              <a:spcBef>
                <a:spcPts val="360"/>
              </a:spcBef>
              <a:spcAft>
                <a:spcPts val="0"/>
              </a:spcAft>
              <a:buClr>
                <a:schemeClr val="dk1"/>
              </a:buClr>
              <a:buSzPts val="1800"/>
              <a:buChar char="•"/>
              <a:defRPr sz="1800"/>
            </a:lvl6pPr>
            <a:lvl7pPr marL="3200400" lvl="6" indent="-342900" algn="r" rtl="1">
              <a:spcBef>
                <a:spcPts val="360"/>
              </a:spcBef>
              <a:spcAft>
                <a:spcPts val="0"/>
              </a:spcAft>
              <a:buClr>
                <a:schemeClr val="dk1"/>
              </a:buClr>
              <a:buSzPts val="1800"/>
              <a:buChar char="•"/>
              <a:defRPr sz="1800"/>
            </a:lvl7pPr>
            <a:lvl8pPr marL="3657600" lvl="7" indent="-342900" algn="r" rtl="1">
              <a:spcBef>
                <a:spcPts val="360"/>
              </a:spcBef>
              <a:spcAft>
                <a:spcPts val="0"/>
              </a:spcAft>
              <a:buClr>
                <a:schemeClr val="dk1"/>
              </a:buClr>
              <a:buSzPts val="1800"/>
              <a:buChar char="•"/>
              <a:defRPr sz="1800"/>
            </a:lvl8pPr>
            <a:lvl9pPr marL="4114800" lvl="8" indent="-342900" algn="r" rtl="1">
              <a:spcBef>
                <a:spcPts val="360"/>
              </a:spcBef>
              <a:spcAft>
                <a:spcPts val="0"/>
              </a:spcAft>
              <a:buClr>
                <a:schemeClr val="dk1"/>
              </a:buClr>
              <a:buSzPts val="1800"/>
              <a:buChar char="•"/>
              <a:defRPr sz="1800"/>
            </a:lvl9pPr>
          </a:lstStyle>
          <a:p>
            <a:endParaRPr/>
          </a:p>
        </p:txBody>
      </p:sp>
      <p:sp>
        <p:nvSpPr>
          <p:cNvPr id="46" name="Google Shape;46;p7"/>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27032726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endParaRPr lang="en-US" altLang="en-US">
              <a:solidFill>
                <a:srgbClr val="000000"/>
              </a:solidFill>
            </a:endParaRPr>
          </a:p>
        </p:txBody>
      </p:sp>
      <p:sp>
        <p:nvSpPr>
          <p:cNvPr id="3" name="מציין מיקום של כותרת תחתונה 2"/>
          <p:cNvSpPr>
            <a:spLocks noGrp="1"/>
          </p:cNvSpPr>
          <p:nvPr>
            <p:ph type="ftr" sz="quarter" idx="11"/>
          </p:nvPr>
        </p:nvSpPr>
        <p:spPr/>
        <p:txBody>
          <a:bodyPr/>
          <a:lstStyle/>
          <a:p>
            <a:endParaRPr lang="en-US" altLang="en-US">
              <a:solidFill>
                <a:srgbClr val="000000"/>
              </a:solidFill>
            </a:endParaRPr>
          </a:p>
        </p:txBody>
      </p:sp>
      <p:sp>
        <p:nvSpPr>
          <p:cNvPr id="4" name="מציין מיקום של מספר שקופית 3"/>
          <p:cNvSpPr>
            <a:spLocks noGrp="1"/>
          </p:cNvSpPr>
          <p:nvPr>
            <p:ph type="sldNum" sz="quarter" idx="12"/>
          </p:nvPr>
        </p:nvSpPr>
        <p:spPr/>
        <p:txBody>
          <a:bodyPr/>
          <a:lstStyle/>
          <a:p>
            <a:fld id="{AEC325E8-9F8B-41D4-B833-58D31FDEBE13}" type="slidenum">
              <a:rPr lang="he-IL"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51121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endParaRPr lang="en-US" altLang="en-US">
              <a:solidFill>
                <a:srgbClr val="000000"/>
              </a:solidFill>
            </a:endParaRPr>
          </a:p>
        </p:txBody>
      </p:sp>
      <p:sp>
        <p:nvSpPr>
          <p:cNvPr id="6" name="מציין מיקום של כותרת תחתונה 5"/>
          <p:cNvSpPr>
            <a:spLocks noGrp="1"/>
          </p:cNvSpPr>
          <p:nvPr>
            <p:ph type="ftr" sz="quarter" idx="11"/>
          </p:nvPr>
        </p:nvSpPr>
        <p:spPr/>
        <p:txBody>
          <a:bodyPr/>
          <a:lstStyle/>
          <a:p>
            <a:endParaRPr lang="en-US" altLang="en-US">
              <a:solidFill>
                <a:srgbClr val="000000"/>
              </a:solidFill>
            </a:endParaRPr>
          </a:p>
        </p:txBody>
      </p:sp>
      <p:sp>
        <p:nvSpPr>
          <p:cNvPr id="7" name="מציין מיקום של מספר שקופית 6"/>
          <p:cNvSpPr>
            <a:spLocks noGrp="1"/>
          </p:cNvSpPr>
          <p:nvPr>
            <p:ph type="sldNum" sz="quarter" idx="12"/>
          </p:nvPr>
        </p:nvSpPr>
        <p:spPr/>
        <p:txBody>
          <a:bodyPr/>
          <a:lstStyle/>
          <a:p>
            <a:fld id="{0CDFE687-067B-46F1-AFAE-D6626F7C647F}" type="slidenum">
              <a:rPr lang="he-IL"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23435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endParaRPr lang="en-US" altLang="en-US">
              <a:solidFill>
                <a:srgbClr val="000000"/>
              </a:solidFill>
            </a:endParaRPr>
          </a:p>
        </p:txBody>
      </p:sp>
      <p:sp>
        <p:nvSpPr>
          <p:cNvPr id="6" name="מציין מיקום של כותרת תחתונה 5"/>
          <p:cNvSpPr>
            <a:spLocks noGrp="1"/>
          </p:cNvSpPr>
          <p:nvPr>
            <p:ph type="ftr" sz="quarter" idx="11"/>
          </p:nvPr>
        </p:nvSpPr>
        <p:spPr/>
        <p:txBody>
          <a:bodyPr/>
          <a:lstStyle/>
          <a:p>
            <a:endParaRPr lang="en-US" altLang="en-US">
              <a:solidFill>
                <a:srgbClr val="000000"/>
              </a:solidFill>
            </a:endParaRPr>
          </a:p>
        </p:txBody>
      </p:sp>
      <p:sp>
        <p:nvSpPr>
          <p:cNvPr id="7" name="מציין מיקום של מספר שקופית 6"/>
          <p:cNvSpPr>
            <a:spLocks noGrp="1"/>
          </p:cNvSpPr>
          <p:nvPr>
            <p:ph type="sldNum" sz="quarter" idx="12"/>
          </p:nvPr>
        </p:nvSpPr>
        <p:spPr/>
        <p:txBody>
          <a:bodyPr/>
          <a:lstStyle/>
          <a:p>
            <a:fld id="{0F9D1045-B650-4A62-98E8-06B0A06A78C4}" type="slidenum">
              <a:rPr lang="he-IL"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9115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endParaRPr lang="en-US" altLang="en-US">
              <a:solidFill>
                <a:srgbClr val="000000"/>
              </a:solidFill>
            </a:endParaRPr>
          </a:p>
        </p:txBody>
      </p:sp>
      <p:sp>
        <p:nvSpPr>
          <p:cNvPr id="5" name="מציין מיקום של כותרת תחתונה 4"/>
          <p:cNvSpPr>
            <a:spLocks noGrp="1"/>
          </p:cNvSpPr>
          <p:nvPr>
            <p:ph type="ftr" sz="quarter" idx="11"/>
          </p:nvPr>
        </p:nvSpPr>
        <p:spPr/>
        <p:txBody>
          <a:bodyPr/>
          <a:lstStyle/>
          <a:p>
            <a:endParaRPr lang="en-US" altLang="en-US">
              <a:solidFill>
                <a:srgbClr val="000000"/>
              </a:solidFill>
            </a:endParaRPr>
          </a:p>
        </p:txBody>
      </p:sp>
      <p:sp>
        <p:nvSpPr>
          <p:cNvPr id="6" name="מציין מיקום של מספר שקופית 5"/>
          <p:cNvSpPr>
            <a:spLocks noGrp="1"/>
          </p:cNvSpPr>
          <p:nvPr>
            <p:ph type="sldNum" sz="quarter" idx="12"/>
          </p:nvPr>
        </p:nvSpPr>
        <p:spPr/>
        <p:txBody>
          <a:bodyPr/>
          <a:lstStyle/>
          <a:p>
            <a:fld id="{BB074384-1A58-4F82-AF93-8A088518F30E}" type="slidenum">
              <a:rPr lang="he-IL"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359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endParaRPr lang="en-US" altLang="en-US">
              <a:solidFill>
                <a:srgbClr val="000000"/>
              </a:solidFill>
            </a:endParaRPr>
          </a:p>
        </p:txBody>
      </p:sp>
      <p:sp>
        <p:nvSpPr>
          <p:cNvPr id="5" name="מציין מיקום של כותרת תחתונה 4"/>
          <p:cNvSpPr>
            <a:spLocks noGrp="1"/>
          </p:cNvSpPr>
          <p:nvPr>
            <p:ph type="ftr" sz="quarter" idx="11"/>
          </p:nvPr>
        </p:nvSpPr>
        <p:spPr/>
        <p:txBody>
          <a:bodyPr/>
          <a:lstStyle/>
          <a:p>
            <a:endParaRPr lang="en-US" altLang="en-US">
              <a:solidFill>
                <a:srgbClr val="000000"/>
              </a:solidFill>
            </a:endParaRPr>
          </a:p>
        </p:txBody>
      </p:sp>
      <p:sp>
        <p:nvSpPr>
          <p:cNvPr id="6" name="מציין מיקום של מספר שקופית 5"/>
          <p:cNvSpPr>
            <a:spLocks noGrp="1"/>
          </p:cNvSpPr>
          <p:nvPr>
            <p:ph type="sldNum" sz="quarter" idx="12"/>
          </p:nvPr>
        </p:nvSpPr>
        <p:spPr/>
        <p:txBody>
          <a:bodyPr/>
          <a:lstStyle/>
          <a:p>
            <a:fld id="{FE3F0B0B-1CD8-4DE6-BAD7-6BB2EF43D53A}" type="slidenum">
              <a:rPr lang="he-IL"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330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r" rtl="1">
              <a:spcBef>
                <a:spcPts val="480"/>
              </a:spcBef>
              <a:spcAft>
                <a:spcPts val="0"/>
              </a:spcAft>
              <a:buClr>
                <a:schemeClr val="dk1"/>
              </a:buClr>
              <a:buSzPts val="2400"/>
              <a:buNone/>
              <a:defRPr sz="2400" b="1"/>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r" rtl="1">
              <a:spcBef>
                <a:spcPts val="480"/>
              </a:spcBef>
              <a:spcAft>
                <a:spcPts val="0"/>
              </a:spcAft>
              <a:buClr>
                <a:schemeClr val="dk1"/>
              </a:buClr>
              <a:buSzPts val="2400"/>
              <a:buChar char="•"/>
              <a:defRPr sz="2400"/>
            </a:lvl1pPr>
            <a:lvl2pPr marL="914400" lvl="1" indent="-355600" algn="r" rtl="1">
              <a:spcBef>
                <a:spcPts val="400"/>
              </a:spcBef>
              <a:spcAft>
                <a:spcPts val="0"/>
              </a:spcAft>
              <a:buClr>
                <a:schemeClr val="dk1"/>
              </a:buClr>
              <a:buSzPts val="2000"/>
              <a:buChar char="–"/>
              <a:defRPr sz="2000"/>
            </a:lvl2pPr>
            <a:lvl3pPr marL="1371600" lvl="2" indent="-342900" algn="r" rtl="1">
              <a:spcBef>
                <a:spcPts val="36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53" name="Google Shape;53;p8"/>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r" rtl="1">
              <a:spcBef>
                <a:spcPts val="480"/>
              </a:spcBef>
              <a:spcAft>
                <a:spcPts val="0"/>
              </a:spcAft>
              <a:buClr>
                <a:schemeClr val="dk1"/>
              </a:buClr>
              <a:buSzPts val="2400"/>
              <a:buNone/>
              <a:defRPr sz="2400" b="1"/>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r" rtl="1">
              <a:spcBef>
                <a:spcPts val="480"/>
              </a:spcBef>
              <a:spcAft>
                <a:spcPts val="0"/>
              </a:spcAft>
              <a:buClr>
                <a:schemeClr val="dk1"/>
              </a:buClr>
              <a:buSzPts val="2400"/>
              <a:buChar char="•"/>
              <a:defRPr sz="2400"/>
            </a:lvl1pPr>
            <a:lvl2pPr marL="914400" lvl="1" indent="-355600" algn="r" rtl="1">
              <a:spcBef>
                <a:spcPts val="400"/>
              </a:spcBef>
              <a:spcAft>
                <a:spcPts val="0"/>
              </a:spcAft>
              <a:buClr>
                <a:schemeClr val="dk1"/>
              </a:buClr>
              <a:buSzPts val="2000"/>
              <a:buChar char="–"/>
              <a:defRPr sz="2000"/>
            </a:lvl2pPr>
            <a:lvl3pPr marL="1371600" lvl="2" indent="-342900" algn="r" rtl="1">
              <a:spcBef>
                <a:spcPts val="36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55" name="Google Shape;55;p8"/>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4119731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תוכן עם כיתוב" type="objTx">
  <p:cSld name="תוכן עם כיתוב">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r" rtl="1">
              <a:spcBef>
                <a:spcPts val="640"/>
              </a:spcBef>
              <a:spcAft>
                <a:spcPts val="0"/>
              </a:spcAft>
              <a:buClr>
                <a:schemeClr val="dk1"/>
              </a:buClr>
              <a:buSzPts val="3200"/>
              <a:buChar char="•"/>
              <a:defRPr sz="3200"/>
            </a:lvl1pPr>
            <a:lvl2pPr marL="914400" lvl="1" indent="-406400" algn="r" rtl="1">
              <a:spcBef>
                <a:spcPts val="560"/>
              </a:spcBef>
              <a:spcAft>
                <a:spcPts val="0"/>
              </a:spcAft>
              <a:buClr>
                <a:schemeClr val="dk1"/>
              </a:buClr>
              <a:buSzPts val="2800"/>
              <a:buChar char="–"/>
              <a:defRPr sz="2800"/>
            </a:lvl2pPr>
            <a:lvl3pPr marL="1371600" lvl="2" indent="-381000" algn="r" rtl="1">
              <a:spcBef>
                <a:spcPts val="480"/>
              </a:spcBef>
              <a:spcAft>
                <a:spcPts val="0"/>
              </a:spcAft>
              <a:buClr>
                <a:schemeClr val="dk1"/>
              </a:buClr>
              <a:buSzPts val="2400"/>
              <a:buChar char="•"/>
              <a:defRPr sz="2400"/>
            </a:lvl3pPr>
            <a:lvl4pPr marL="1828800" lvl="3" indent="-355600" algn="r" rtl="1">
              <a:spcBef>
                <a:spcPts val="400"/>
              </a:spcBef>
              <a:spcAft>
                <a:spcPts val="0"/>
              </a:spcAft>
              <a:buClr>
                <a:schemeClr val="dk1"/>
              </a:buClr>
              <a:buSzPts val="2000"/>
              <a:buChar char="–"/>
              <a:defRPr sz="2000"/>
            </a:lvl4pPr>
            <a:lvl5pPr marL="2286000" lvl="4" indent="-355600" algn="r" rtl="1">
              <a:spcBef>
                <a:spcPts val="400"/>
              </a:spcBef>
              <a:spcAft>
                <a:spcPts val="0"/>
              </a:spcAft>
              <a:buClr>
                <a:schemeClr val="dk1"/>
              </a:buClr>
              <a:buSzPts val="2000"/>
              <a:buChar char="»"/>
              <a:defRPr sz="2000"/>
            </a:lvl5pPr>
            <a:lvl6pPr marL="2743200" lvl="5" indent="-355600" algn="r" rtl="1">
              <a:spcBef>
                <a:spcPts val="400"/>
              </a:spcBef>
              <a:spcAft>
                <a:spcPts val="0"/>
              </a:spcAft>
              <a:buClr>
                <a:schemeClr val="dk1"/>
              </a:buClr>
              <a:buSzPts val="2000"/>
              <a:buChar char="•"/>
              <a:defRPr sz="2000"/>
            </a:lvl6pPr>
            <a:lvl7pPr marL="3200400" lvl="6" indent="-355600" algn="r" rtl="1">
              <a:spcBef>
                <a:spcPts val="400"/>
              </a:spcBef>
              <a:spcAft>
                <a:spcPts val="0"/>
              </a:spcAft>
              <a:buClr>
                <a:schemeClr val="dk1"/>
              </a:buClr>
              <a:buSzPts val="2000"/>
              <a:buChar char="•"/>
              <a:defRPr sz="2000"/>
            </a:lvl7pPr>
            <a:lvl8pPr marL="3657600" lvl="7" indent="-355600" algn="r" rtl="1">
              <a:spcBef>
                <a:spcPts val="400"/>
              </a:spcBef>
              <a:spcAft>
                <a:spcPts val="0"/>
              </a:spcAft>
              <a:buClr>
                <a:schemeClr val="dk1"/>
              </a:buClr>
              <a:buSzPts val="2000"/>
              <a:buChar char="•"/>
              <a:defRPr sz="2000"/>
            </a:lvl8pPr>
            <a:lvl9pPr marL="4114800" lvl="8" indent="-355600" algn="r" rtl="1">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r" rtl="1">
              <a:spcBef>
                <a:spcPts val="280"/>
              </a:spcBef>
              <a:spcAft>
                <a:spcPts val="0"/>
              </a:spcAft>
              <a:buClr>
                <a:schemeClr val="dk1"/>
              </a:buClr>
              <a:buSzPts val="1400"/>
              <a:buNone/>
              <a:defRPr sz="1400"/>
            </a:lvl1pPr>
            <a:lvl2pPr marL="914400" lvl="1" indent="-228600" algn="r" rtl="1">
              <a:spcBef>
                <a:spcPts val="240"/>
              </a:spcBef>
              <a:spcAft>
                <a:spcPts val="0"/>
              </a:spcAft>
              <a:buClr>
                <a:schemeClr val="dk1"/>
              </a:buClr>
              <a:buSzPts val="1200"/>
              <a:buNone/>
              <a:defRPr sz="1200"/>
            </a:lvl2pPr>
            <a:lvl3pPr marL="1371600" lvl="2" indent="-228600" algn="r" rtl="1">
              <a:spcBef>
                <a:spcPts val="200"/>
              </a:spcBef>
              <a:spcAft>
                <a:spcPts val="0"/>
              </a:spcAft>
              <a:buClr>
                <a:schemeClr val="dk1"/>
              </a:buClr>
              <a:buSzPts val="1000"/>
              <a:buNone/>
              <a:defRPr sz="1000"/>
            </a:lvl3pPr>
            <a:lvl4pPr marL="1828800" lvl="3" indent="-228600" algn="r" rtl="1">
              <a:spcBef>
                <a:spcPts val="180"/>
              </a:spcBef>
              <a:spcAft>
                <a:spcPts val="0"/>
              </a:spcAft>
              <a:buClr>
                <a:schemeClr val="dk1"/>
              </a:buClr>
              <a:buSzPts val="900"/>
              <a:buNone/>
              <a:defRPr sz="900"/>
            </a:lvl4pPr>
            <a:lvl5pPr marL="2286000" lvl="4" indent="-228600" algn="r" rtl="1">
              <a:spcBef>
                <a:spcPts val="180"/>
              </a:spcBef>
              <a:spcAft>
                <a:spcPts val="0"/>
              </a:spcAft>
              <a:buClr>
                <a:schemeClr val="dk1"/>
              </a:buClr>
              <a:buSzPts val="900"/>
              <a:buNone/>
              <a:defRPr sz="900"/>
            </a:lvl5pPr>
            <a:lvl6pPr marL="2743200" lvl="5" indent="-228600" algn="r" rtl="1">
              <a:spcBef>
                <a:spcPts val="180"/>
              </a:spcBef>
              <a:spcAft>
                <a:spcPts val="0"/>
              </a:spcAft>
              <a:buClr>
                <a:schemeClr val="dk1"/>
              </a:buClr>
              <a:buSzPts val="900"/>
              <a:buNone/>
              <a:defRPr sz="900"/>
            </a:lvl6pPr>
            <a:lvl7pPr marL="3200400" lvl="6" indent="-228600" algn="r" rtl="1">
              <a:spcBef>
                <a:spcPts val="180"/>
              </a:spcBef>
              <a:spcAft>
                <a:spcPts val="0"/>
              </a:spcAft>
              <a:buClr>
                <a:schemeClr val="dk1"/>
              </a:buClr>
              <a:buSzPts val="900"/>
              <a:buNone/>
              <a:defRPr sz="900"/>
            </a:lvl7pPr>
            <a:lvl8pPr marL="3657600" lvl="7" indent="-228600" algn="r" rtl="1">
              <a:spcBef>
                <a:spcPts val="180"/>
              </a:spcBef>
              <a:spcAft>
                <a:spcPts val="0"/>
              </a:spcAft>
              <a:buClr>
                <a:schemeClr val="dk1"/>
              </a:buClr>
              <a:buSzPts val="900"/>
              <a:buNone/>
              <a:defRPr sz="900"/>
            </a:lvl8pPr>
            <a:lvl9pPr marL="4114800" lvl="8" indent="-228600" algn="r" rtl="1">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282166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מונה עם כיתוב" type="picTx">
  <p:cSld name="תמונה עם כיתוב">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r" rtl="1">
              <a:spcBef>
                <a:spcPts val="280"/>
              </a:spcBef>
              <a:spcAft>
                <a:spcPts val="0"/>
              </a:spcAft>
              <a:buClr>
                <a:schemeClr val="dk1"/>
              </a:buClr>
              <a:buSzPts val="1400"/>
              <a:buNone/>
              <a:defRPr sz="1400"/>
            </a:lvl1pPr>
            <a:lvl2pPr marL="914400" lvl="1" indent="-228600" algn="r" rtl="1">
              <a:spcBef>
                <a:spcPts val="240"/>
              </a:spcBef>
              <a:spcAft>
                <a:spcPts val="0"/>
              </a:spcAft>
              <a:buClr>
                <a:schemeClr val="dk1"/>
              </a:buClr>
              <a:buSzPts val="1200"/>
              <a:buNone/>
              <a:defRPr sz="1200"/>
            </a:lvl2pPr>
            <a:lvl3pPr marL="1371600" lvl="2" indent="-228600" algn="r" rtl="1">
              <a:spcBef>
                <a:spcPts val="200"/>
              </a:spcBef>
              <a:spcAft>
                <a:spcPts val="0"/>
              </a:spcAft>
              <a:buClr>
                <a:schemeClr val="dk1"/>
              </a:buClr>
              <a:buSzPts val="1000"/>
              <a:buNone/>
              <a:defRPr sz="1000"/>
            </a:lvl3pPr>
            <a:lvl4pPr marL="1828800" lvl="3" indent="-228600" algn="r" rtl="1">
              <a:spcBef>
                <a:spcPts val="180"/>
              </a:spcBef>
              <a:spcAft>
                <a:spcPts val="0"/>
              </a:spcAft>
              <a:buClr>
                <a:schemeClr val="dk1"/>
              </a:buClr>
              <a:buSzPts val="900"/>
              <a:buNone/>
              <a:defRPr sz="900"/>
            </a:lvl4pPr>
            <a:lvl5pPr marL="2286000" lvl="4" indent="-228600" algn="r" rtl="1">
              <a:spcBef>
                <a:spcPts val="180"/>
              </a:spcBef>
              <a:spcAft>
                <a:spcPts val="0"/>
              </a:spcAft>
              <a:buClr>
                <a:schemeClr val="dk1"/>
              </a:buClr>
              <a:buSzPts val="900"/>
              <a:buNone/>
              <a:defRPr sz="900"/>
            </a:lvl5pPr>
            <a:lvl6pPr marL="2743200" lvl="5" indent="-228600" algn="r" rtl="1">
              <a:spcBef>
                <a:spcPts val="180"/>
              </a:spcBef>
              <a:spcAft>
                <a:spcPts val="0"/>
              </a:spcAft>
              <a:buClr>
                <a:schemeClr val="dk1"/>
              </a:buClr>
              <a:buSzPts val="900"/>
              <a:buNone/>
              <a:defRPr sz="900"/>
            </a:lvl6pPr>
            <a:lvl7pPr marL="3200400" lvl="6" indent="-228600" algn="r" rtl="1">
              <a:spcBef>
                <a:spcPts val="180"/>
              </a:spcBef>
              <a:spcAft>
                <a:spcPts val="0"/>
              </a:spcAft>
              <a:buClr>
                <a:schemeClr val="dk1"/>
              </a:buClr>
              <a:buSzPts val="900"/>
              <a:buNone/>
              <a:defRPr sz="900"/>
            </a:lvl7pPr>
            <a:lvl8pPr marL="3657600" lvl="7" indent="-228600" algn="r" rtl="1">
              <a:spcBef>
                <a:spcPts val="180"/>
              </a:spcBef>
              <a:spcAft>
                <a:spcPts val="0"/>
              </a:spcAft>
              <a:buClr>
                <a:schemeClr val="dk1"/>
              </a:buClr>
              <a:buSzPts val="900"/>
              <a:buNone/>
              <a:defRPr sz="900"/>
            </a:lvl8pPr>
            <a:lvl9pPr marL="4114800" lvl="8" indent="-228600" algn="r" rtl="1">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32455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כותרת וטקסט אנכי">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785493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4" name="Google Shape;14;p1"/>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x-none" kern="0"/>
              <a:pPr>
                <a:buClr>
                  <a:srgbClr val="000000"/>
                </a:buClr>
                <a:buFont typeface="Arial"/>
                <a:buNone/>
              </a:pPr>
              <a:t>‹#›</a:t>
            </a:fld>
            <a:endParaRPr kern="0"/>
          </a:p>
        </p:txBody>
      </p:sp>
    </p:spTree>
    <p:extLst>
      <p:ext uri="{BB962C8B-B14F-4D97-AF65-F5344CB8AC3E}">
        <p14:creationId xmlns:p14="http://schemas.microsoft.com/office/powerpoint/2010/main" val="78330982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38895310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5835059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24625297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buClr>
                <a:srgbClr val="000000"/>
              </a:buClr>
              <a:buFont typeface="Arial"/>
              <a:buNone/>
            </a:pPr>
            <a:endParaRPr lang="he-IL" kern="0"/>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buClr>
                <a:srgbClr val="000000"/>
              </a:buClr>
              <a:buFont typeface="Arial"/>
              <a:buNone/>
            </a:pPr>
            <a:endParaRPr lang="he-IL" kern="0"/>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buClr>
                <a:srgbClr val="000000"/>
              </a:buClr>
              <a:buFont typeface="Arial"/>
              <a:buNone/>
            </a:pPr>
            <a:fld id="{00000000-1234-1234-1234-123412341234}" type="slidenum">
              <a:rPr lang="x-none" kern="0" smtClean="0"/>
              <a:pPr>
                <a:buClr>
                  <a:srgbClr val="000000"/>
                </a:buClr>
                <a:buFont typeface="Arial"/>
                <a:buNone/>
              </a:pPr>
              <a:t>‹#›</a:t>
            </a:fld>
            <a:endParaRPr lang="x-none" kern="0"/>
          </a:p>
        </p:txBody>
      </p:sp>
    </p:spTree>
    <p:extLst>
      <p:ext uri="{BB962C8B-B14F-4D97-AF65-F5344CB8AC3E}">
        <p14:creationId xmlns:p14="http://schemas.microsoft.com/office/powerpoint/2010/main" val="177524349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4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4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bin"/><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2.bin"/><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45.xml"/><Relationship Id="rId5" Type="http://schemas.openxmlformats.org/officeDocument/2006/relationships/image" Target="../media/image7.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0.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solidFill>
                  <a:schemeClr val="bg1"/>
                </a:solidFill>
              </a:rPr>
              <a:t>שיעור 5</a:t>
            </a:r>
          </a:p>
        </p:txBody>
      </p:sp>
      <p:sp>
        <p:nvSpPr>
          <p:cNvPr id="3" name="מציין מיקום תוכן 2"/>
          <p:cNvSpPr>
            <a:spLocks noGrp="1"/>
          </p:cNvSpPr>
          <p:nvPr>
            <p:ph idx="1"/>
          </p:nvPr>
        </p:nvSpPr>
        <p:spPr/>
        <p:txBody>
          <a:bodyPr/>
          <a:lstStyle/>
          <a:p>
            <a:endParaRPr lang="he-IL" dirty="0">
              <a:solidFill>
                <a:schemeClr val="bg1"/>
              </a:solidFill>
            </a:endParaRPr>
          </a:p>
          <a:p>
            <a:endParaRPr lang="he-IL" dirty="0">
              <a:solidFill>
                <a:schemeClr val="bg1"/>
              </a:solidFill>
            </a:endParaRPr>
          </a:p>
          <a:p>
            <a:endParaRPr lang="he-IL" dirty="0">
              <a:solidFill>
                <a:schemeClr val="bg1"/>
              </a:solidFill>
            </a:endParaRPr>
          </a:p>
          <a:p>
            <a:endParaRPr lang="he-IL" dirty="0">
              <a:solidFill>
                <a:schemeClr val="bg1"/>
              </a:solidFill>
            </a:endParaRPr>
          </a:p>
          <a:p>
            <a:endParaRPr lang="he-IL" dirty="0">
              <a:solidFill>
                <a:schemeClr val="bg1"/>
              </a:solidFill>
            </a:endParaRPr>
          </a:p>
          <a:p>
            <a:endParaRPr lang="he-IL" dirty="0">
              <a:solidFill>
                <a:schemeClr val="bg1"/>
              </a:solidFill>
            </a:endParaRPr>
          </a:p>
          <a:p>
            <a:endParaRPr lang="he-IL" dirty="0">
              <a:solidFill>
                <a:schemeClr val="bg1"/>
              </a:solidFill>
            </a:endParaRPr>
          </a:p>
          <a:p>
            <a:pPr marL="0" indent="0" algn="ctr">
              <a:buNone/>
            </a:pPr>
            <a:r>
              <a:rPr lang="he-IL" dirty="0">
                <a:solidFill>
                  <a:schemeClr val="bg1"/>
                </a:solidFill>
              </a:rPr>
              <a:t>מצגת הילה </a:t>
            </a:r>
            <a:r>
              <a:rPr lang="he-IL" dirty="0" err="1">
                <a:solidFill>
                  <a:schemeClr val="bg1"/>
                </a:solidFill>
              </a:rPr>
              <a:t>אלקיים</a:t>
            </a:r>
            <a:endParaRPr lang="he-IL" dirty="0">
              <a:solidFill>
                <a:schemeClr val="bg1"/>
              </a:solidFill>
            </a:endParaRPr>
          </a:p>
          <a:p>
            <a:endParaRPr lang="he-IL" dirty="0"/>
          </a:p>
        </p:txBody>
      </p:sp>
    </p:spTree>
    <p:extLst>
      <p:ext uri="{BB962C8B-B14F-4D97-AF65-F5344CB8AC3E}">
        <p14:creationId xmlns:p14="http://schemas.microsoft.com/office/powerpoint/2010/main" val="29960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dirty="0">
                <a:solidFill>
                  <a:srgbClr val="5B9BD5">
                    <a:lumMod val="50000"/>
                  </a:srgbClr>
                </a:solidFill>
              </a:rPr>
              <a:t>תקשורת מגדלת/שפה מגדלת היא </a:t>
            </a:r>
            <a:r>
              <a:rPr lang="he-IL" sz="3600" dirty="0">
                <a:solidFill>
                  <a:schemeClr val="accent1">
                    <a:lumMod val="50000"/>
                  </a:schemeClr>
                </a:solidFill>
              </a:rPr>
              <a:t>בעלת 3 מאפיינים מרכזיים </a:t>
            </a:r>
          </a:p>
        </p:txBody>
      </p:sp>
      <p:sp>
        <p:nvSpPr>
          <p:cNvPr id="3" name="מציין מיקום תוכן 2"/>
          <p:cNvSpPr>
            <a:spLocks noGrp="1"/>
          </p:cNvSpPr>
          <p:nvPr>
            <p:ph idx="1"/>
          </p:nvPr>
        </p:nvSpPr>
        <p:spPr/>
        <p:txBody>
          <a:bodyPr/>
          <a:lstStyle/>
          <a:p>
            <a:r>
              <a:rPr lang="he-IL" dirty="0">
                <a:solidFill>
                  <a:schemeClr val="accent2">
                    <a:lumMod val="75000"/>
                  </a:schemeClr>
                </a:solidFill>
              </a:rPr>
              <a:t>בהירה</a:t>
            </a:r>
          </a:p>
          <a:p>
            <a:r>
              <a:rPr lang="he-IL" dirty="0">
                <a:solidFill>
                  <a:schemeClr val="accent2">
                    <a:lumMod val="75000"/>
                  </a:schemeClr>
                </a:solidFill>
              </a:rPr>
              <a:t>מכבדת</a:t>
            </a:r>
          </a:p>
          <a:p>
            <a:r>
              <a:rPr lang="he-IL" dirty="0">
                <a:solidFill>
                  <a:schemeClr val="accent2">
                    <a:lumMod val="75000"/>
                  </a:schemeClr>
                </a:solidFill>
              </a:rPr>
              <a:t>שומרת על האוטונומיה של השותפים לקשר</a:t>
            </a:r>
          </a:p>
        </p:txBody>
      </p:sp>
    </p:spTree>
    <p:extLst>
      <p:ext uri="{BB962C8B-B14F-4D97-AF65-F5344CB8AC3E}">
        <p14:creationId xmlns:p14="http://schemas.microsoft.com/office/powerpoint/2010/main" val="1891763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t="-17000" b="-17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solidFill>
                  <a:schemeClr val="accent2">
                    <a:lumMod val="75000"/>
                  </a:schemeClr>
                </a:solidFill>
                <a:latin typeface="+mn-lt"/>
              </a:rPr>
              <a:t> </a:t>
            </a:r>
            <a:r>
              <a:rPr lang="he-IL" dirty="0">
                <a:solidFill>
                  <a:schemeClr val="accent2"/>
                </a:solidFill>
                <a:latin typeface="+mn-lt"/>
              </a:rPr>
              <a:t>1. תקשורת בהירה</a:t>
            </a:r>
          </a:p>
        </p:txBody>
      </p:sp>
      <p:sp>
        <p:nvSpPr>
          <p:cNvPr id="3" name="מציין מיקום תוכן 2"/>
          <p:cNvSpPr>
            <a:spLocks noGrp="1"/>
          </p:cNvSpPr>
          <p:nvPr>
            <p:ph idx="1"/>
          </p:nvPr>
        </p:nvSpPr>
        <p:spPr/>
        <p:txBody>
          <a:bodyPr>
            <a:normAutofit/>
          </a:bodyPr>
          <a:lstStyle/>
          <a:p>
            <a:endParaRPr lang="he-IL" dirty="0">
              <a:solidFill>
                <a:schemeClr val="accent1">
                  <a:lumMod val="50000"/>
                </a:schemeClr>
              </a:solidFill>
            </a:endParaRPr>
          </a:p>
          <a:p>
            <a:endParaRPr lang="he-IL" dirty="0">
              <a:solidFill>
                <a:schemeClr val="accent1">
                  <a:lumMod val="50000"/>
                </a:schemeClr>
              </a:solidFill>
            </a:endParaRPr>
          </a:p>
          <a:p>
            <a:endParaRPr lang="he-IL" dirty="0">
              <a:solidFill>
                <a:schemeClr val="accent1">
                  <a:lumMod val="50000"/>
                </a:schemeClr>
              </a:solidFill>
            </a:endParaRPr>
          </a:p>
          <a:p>
            <a:endParaRPr lang="he-IL" dirty="0">
              <a:solidFill>
                <a:schemeClr val="accent1">
                  <a:lumMod val="50000"/>
                </a:schemeClr>
              </a:solidFill>
            </a:endParaRPr>
          </a:p>
          <a:p>
            <a:r>
              <a:rPr lang="he-IL" dirty="0">
                <a:solidFill>
                  <a:schemeClr val="accent1">
                    <a:lumMod val="50000"/>
                  </a:schemeClr>
                </a:solidFill>
              </a:rPr>
              <a:t>תנאי הכרחי לבהירות הוא שההורה יהיה בהיר קודם לעצמו. </a:t>
            </a:r>
          </a:p>
          <a:p>
            <a:endParaRPr lang="he-IL" dirty="0">
              <a:solidFill>
                <a:schemeClr val="accent1">
                  <a:lumMod val="50000"/>
                </a:schemeClr>
              </a:solidFill>
            </a:endParaRPr>
          </a:p>
          <a:p>
            <a:r>
              <a:rPr lang="he-IL" dirty="0">
                <a:solidFill>
                  <a:schemeClr val="accent1">
                    <a:lumMod val="50000"/>
                  </a:schemeClr>
                </a:solidFill>
              </a:rPr>
              <a:t>ההורה מגדיר את הערך ההתפתחותי/המגדל שהוא מעוניין לקדם ואת היכולת שהוא רוצה להזמין את הילד לפתח.</a:t>
            </a:r>
          </a:p>
          <a:p>
            <a:endParaRPr lang="he-IL" dirty="0"/>
          </a:p>
        </p:txBody>
      </p:sp>
      <p:pic>
        <p:nvPicPr>
          <p:cNvPr id="4" name="Google Shape;371;p53" descr="לוגו ללא שוליים.png"/>
          <p:cNvPicPr preferRelativeResize="0"/>
          <p:nvPr/>
        </p:nvPicPr>
        <p:blipFill rotWithShape="1">
          <a:blip r:embed="rId3">
            <a:alphaModFix/>
          </a:blip>
          <a:srcRect/>
          <a:stretch/>
        </p:blipFill>
        <p:spPr>
          <a:xfrm>
            <a:off x="9761271" y="230188"/>
            <a:ext cx="1980000" cy="576000"/>
          </a:xfrm>
          <a:prstGeom prst="rect">
            <a:avLst/>
          </a:prstGeom>
          <a:noFill/>
          <a:ln>
            <a:noFill/>
          </a:ln>
        </p:spPr>
      </p:pic>
      <p:pic>
        <p:nvPicPr>
          <p:cNvPr id="5" name="תמונה 4">
            <a:extLst>
              <a:ext uri="{FF2B5EF4-FFF2-40B4-BE49-F238E27FC236}">
                <a16:creationId xmlns:a16="http://schemas.microsoft.com/office/drawing/2014/main" id="{18C64D4D-2654-4F8C-888D-1EE5C7B879A7}"/>
              </a:ext>
            </a:extLst>
          </p:cNvPr>
          <p:cNvPicPr>
            <a:picLocks noChangeAspect="1"/>
          </p:cNvPicPr>
          <p:nvPr/>
        </p:nvPicPr>
        <p:blipFill>
          <a:blip r:embed="rId4"/>
          <a:stretch>
            <a:fillRect/>
          </a:stretch>
        </p:blipFill>
        <p:spPr>
          <a:xfrm>
            <a:off x="4208880" y="1690688"/>
            <a:ext cx="3774240" cy="1975811"/>
          </a:xfrm>
          <a:prstGeom prst="rect">
            <a:avLst/>
          </a:prstGeom>
          <a:ln w="19050">
            <a:solidFill>
              <a:schemeClr val="accent2"/>
            </a:solidFill>
          </a:ln>
        </p:spPr>
      </p:pic>
    </p:spTree>
    <p:extLst>
      <p:ext uri="{BB962C8B-B14F-4D97-AF65-F5344CB8AC3E}">
        <p14:creationId xmlns:p14="http://schemas.microsoft.com/office/powerpoint/2010/main" val="3598760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br>
              <a:rPr lang="he-IL" dirty="0"/>
            </a:br>
            <a:r>
              <a:rPr lang="he-IL" dirty="0">
                <a:solidFill>
                  <a:schemeClr val="accent1">
                    <a:lumMod val="50000"/>
                  </a:schemeClr>
                </a:solidFill>
              </a:rPr>
              <a:t>סרטון ילדה ואבא</a:t>
            </a:r>
          </a:p>
        </p:txBody>
      </p:sp>
      <p:sp>
        <p:nvSpPr>
          <p:cNvPr id="3" name="מציין מיקום תוכן 2"/>
          <p:cNvSpPr>
            <a:spLocks noGrp="1"/>
          </p:cNvSpPr>
          <p:nvPr>
            <p:ph idx="1"/>
          </p:nvPr>
        </p:nvSpPr>
        <p:spPr/>
        <p:txBody>
          <a:bodyPr/>
          <a:lstStyle/>
          <a:p>
            <a:endParaRPr lang="he-IL" dirty="0"/>
          </a:p>
        </p:txBody>
      </p:sp>
    </p:spTree>
    <p:extLst>
      <p:ext uri="{BB962C8B-B14F-4D97-AF65-F5344CB8AC3E}">
        <p14:creationId xmlns:p14="http://schemas.microsoft.com/office/powerpoint/2010/main" val="350126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solidFill>
                  <a:schemeClr val="accent1">
                    <a:lumMod val="50000"/>
                  </a:schemeClr>
                </a:solidFill>
              </a:rPr>
              <a:t>מצבים שמחבלים בבהירות המסר</a:t>
            </a:r>
          </a:p>
        </p:txBody>
      </p:sp>
      <p:sp>
        <p:nvSpPr>
          <p:cNvPr id="3" name="מציין מיקום תוכן 2"/>
          <p:cNvSpPr>
            <a:spLocks noGrp="1"/>
          </p:cNvSpPr>
          <p:nvPr>
            <p:ph idx="1"/>
          </p:nvPr>
        </p:nvSpPr>
        <p:spPr>
          <a:xfrm>
            <a:off x="838200" y="2506662"/>
            <a:ext cx="10515600" cy="4351338"/>
          </a:xfrm>
          <a:solidFill>
            <a:schemeClr val="bg1"/>
          </a:solidFill>
          <a:ln w="12700">
            <a:solidFill>
              <a:srgbClr val="F0DDA6"/>
            </a:solidFill>
          </a:ln>
        </p:spPr>
        <p:txBody>
          <a:bodyPr/>
          <a:lstStyle/>
          <a:p>
            <a:r>
              <a:rPr lang="he-IL" dirty="0">
                <a:solidFill>
                  <a:schemeClr val="accent1">
                    <a:lumMod val="50000"/>
                  </a:schemeClr>
                </a:solidFill>
              </a:rPr>
              <a:t>ניסוח לא ברור- </a:t>
            </a:r>
            <a:r>
              <a:rPr lang="he-IL" sz="1800" dirty="0">
                <a:solidFill>
                  <a:schemeClr val="accent1">
                    <a:lumMod val="50000"/>
                  </a:schemeClr>
                </a:solidFill>
              </a:rPr>
              <a:t>שאלות במקום אמירות או בקשות, דיבור מעורפל, הליכה מסביב לנושא, שפה לא מותאמת לגיל ...</a:t>
            </a:r>
          </a:p>
          <a:p>
            <a:endParaRPr lang="he-IL" sz="1800" dirty="0">
              <a:solidFill>
                <a:schemeClr val="accent1">
                  <a:lumMod val="50000"/>
                </a:schemeClr>
              </a:solidFill>
            </a:endParaRPr>
          </a:p>
          <a:p>
            <a:r>
              <a:rPr lang="he-IL" dirty="0">
                <a:solidFill>
                  <a:schemeClr val="accent1">
                    <a:lumMod val="50000"/>
                  </a:schemeClr>
                </a:solidFill>
              </a:rPr>
              <a:t>פער בין מילים ומעשים- </a:t>
            </a:r>
            <a:r>
              <a:rPr lang="he-IL" sz="1800" dirty="0">
                <a:solidFill>
                  <a:schemeClr val="accent1">
                    <a:lumMod val="50000"/>
                  </a:schemeClr>
                </a:solidFill>
              </a:rPr>
              <a:t>חשוב לי שתעזרו בבית (בפועל </a:t>
            </a:r>
            <a:r>
              <a:rPr lang="he-IL" sz="1800" dirty="0" err="1">
                <a:solidFill>
                  <a:schemeClr val="accent1">
                    <a:lumMod val="50000"/>
                  </a:schemeClr>
                </a:solidFill>
              </a:rPr>
              <a:t>אמא</a:t>
            </a:r>
            <a:r>
              <a:rPr lang="he-IL" sz="1800" dirty="0">
                <a:solidFill>
                  <a:schemeClr val="accent1">
                    <a:lumMod val="50000"/>
                  </a:schemeClr>
                </a:solidFill>
              </a:rPr>
              <a:t> עושה </a:t>
            </a:r>
            <a:r>
              <a:rPr lang="he-IL" sz="1800" dirty="0" err="1">
                <a:solidFill>
                  <a:schemeClr val="accent1">
                    <a:lumMod val="50000"/>
                  </a:schemeClr>
                </a:solidFill>
              </a:rPr>
              <a:t>הכל</a:t>
            </a:r>
            <a:r>
              <a:rPr lang="he-IL" sz="1800" dirty="0">
                <a:solidFill>
                  <a:schemeClr val="accent1">
                    <a:lumMod val="50000"/>
                  </a:schemeClr>
                </a:solidFill>
              </a:rPr>
              <a:t>). לא יפה להתחצף למורה (בחיוך כבוש)</a:t>
            </a:r>
          </a:p>
          <a:p>
            <a:endParaRPr lang="he-IL" sz="1800" dirty="0">
              <a:solidFill>
                <a:schemeClr val="accent1">
                  <a:lumMod val="50000"/>
                </a:schemeClr>
              </a:solidFill>
            </a:endParaRPr>
          </a:p>
          <a:p>
            <a:r>
              <a:rPr lang="he-IL" dirty="0">
                <a:solidFill>
                  <a:schemeClr val="accent1">
                    <a:lumMod val="50000"/>
                  </a:schemeClr>
                </a:solidFill>
              </a:rPr>
              <a:t>פער בין מילים וטון דיבור- </a:t>
            </a:r>
            <a:r>
              <a:rPr lang="he-IL" sz="1800" dirty="0">
                <a:solidFill>
                  <a:schemeClr val="accent1">
                    <a:lumMod val="50000"/>
                  </a:schemeClr>
                </a:solidFill>
              </a:rPr>
              <a:t>אני לא כועסת עלייך כשהטון כועס</a:t>
            </a:r>
          </a:p>
          <a:p>
            <a:endParaRPr lang="he-IL" sz="1800" dirty="0">
              <a:solidFill>
                <a:schemeClr val="accent1">
                  <a:lumMod val="50000"/>
                </a:schemeClr>
              </a:solidFill>
            </a:endParaRPr>
          </a:p>
          <a:p>
            <a:r>
              <a:rPr lang="he-IL" dirty="0">
                <a:solidFill>
                  <a:schemeClr val="accent1">
                    <a:lumMod val="50000"/>
                  </a:schemeClr>
                </a:solidFill>
              </a:rPr>
              <a:t>מסרים מנוגדים המועברים על ידי כל אחד מההורים</a:t>
            </a:r>
            <a:r>
              <a:rPr lang="he-IL" sz="1800" dirty="0">
                <a:solidFill>
                  <a:schemeClr val="accent1">
                    <a:lumMod val="50000"/>
                  </a:schemeClr>
                </a:solidFill>
              </a:rPr>
              <a:t>- </a:t>
            </a:r>
            <a:r>
              <a:rPr lang="he-IL" sz="1800" dirty="0" err="1">
                <a:solidFill>
                  <a:schemeClr val="accent1">
                    <a:lumMod val="50000"/>
                  </a:schemeClr>
                </a:solidFill>
              </a:rPr>
              <a:t>אמא</a:t>
            </a:r>
            <a:r>
              <a:rPr lang="he-IL" sz="1800" dirty="0">
                <a:solidFill>
                  <a:schemeClr val="accent1">
                    <a:lumMod val="50000"/>
                  </a:schemeClr>
                </a:solidFill>
              </a:rPr>
              <a:t>: אני לא רוצה שתשתמש באלימות  אבא: הוא התחיל </a:t>
            </a:r>
            <a:r>
              <a:rPr lang="he-IL" sz="1800" dirty="0" err="1">
                <a:solidFill>
                  <a:schemeClr val="accent1">
                    <a:lumMod val="50000"/>
                  </a:schemeClr>
                </a:solidFill>
              </a:rPr>
              <a:t>איתך</a:t>
            </a:r>
            <a:r>
              <a:rPr lang="he-IL" sz="1800" dirty="0">
                <a:solidFill>
                  <a:schemeClr val="accent1">
                    <a:lumMod val="50000"/>
                  </a:schemeClr>
                </a:solidFill>
              </a:rPr>
              <a:t> –תחזיר לו.</a:t>
            </a:r>
          </a:p>
        </p:txBody>
      </p:sp>
      <p:pic>
        <p:nvPicPr>
          <p:cNvPr id="4" name="Google Shape;371;p53" descr="לוגו ללא שוליים.png"/>
          <p:cNvPicPr preferRelativeResize="0"/>
          <p:nvPr/>
        </p:nvPicPr>
        <p:blipFill rotWithShape="1">
          <a:blip r:embed="rId3">
            <a:alphaModFix/>
          </a:blip>
          <a:srcRect/>
          <a:stretch/>
        </p:blipFill>
        <p:spPr>
          <a:xfrm>
            <a:off x="9722194" y="230188"/>
            <a:ext cx="1980000" cy="576000"/>
          </a:xfrm>
          <a:prstGeom prst="rect">
            <a:avLst/>
          </a:prstGeom>
          <a:noFill/>
          <a:ln>
            <a:noFill/>
          </a:ln>
        </p:spPr>
      </p:pic>
    </p:spTree>
    <p:extLst>
      <p:ext uri="{BB962C8B-B14F-4D97-AF65-F5344CB8AC3E}">
        <p14:creationId xmlns:p14="http://schemas.microsoft.com/office/powerpoint/2010/main" val="2831511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7000" b="-17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solidFill>
                  <a:schemeClr val="accent2"/>
                </a:solidFill>
              </a:rPr>
              <a:t>2. תקשורת מכבדת</a:t>
            </a:r>
          </a:p>
        </p:txBody>
      </p:sp>
      <p:sp>
        <p:nvSpPr>
          <p:cNvPr id="3" name="מציין מיקום תוכן 2"/>
          <p:cNvSpPr>
            <a:spLocks noGrp="1"/>
          </p:cNvSpPr>
          <p:nvPr>
            <p:ph idx="1"/>
          </p:nvPr>
        </p:nvSpPr>
        <p:spPr/>
        <p:txBody>
          <a:bodyPr/>
          <a:lstStyle/>
          <a:p>
            <a:r>
              <a:rPr lang="he-IL" dirty="0">
                <a:solidFill>
                  <a:schemeClr val="accent1">
                    <a:lumMod val="50000"/>
                  </a:schemeClr>
                </a:solidFill>
              </a:rPr>
              <a:t>תקשורת לא מתקיפה (ללא צעקות, נזיפות, השפלות, לעג, ציניות)</a:t>
            </a:r>
          </a:p>
          <a:p>
            <a:pPr marL="0" indent="0">
              <a:buNone/>
            </a:pPr>
            <a:endParaRPr lang="he-IL" dirty="0"/>
          </a:p>
        </p:txBody>
      </p:sp>
      <p:sp>
        <p:nvSpPr>
          <p:cNvPr id="4" name="AutoShape 2" descr="חינוך ילדים: מי שצועק הוא החלש - הידברות"/>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 name="AutoShape 4" descr="חינוך ילדים: מי שצועק הוא החלש - הידברות"/>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 name="AutoShape 8" descr="חינוך ילדים: מי שצועק הוא החלש - הידברות"/>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8" name="AutoShape 10" descr="חינוך ילדים: מי שצועק הוא החלש - הידברות"/>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0" name="AutoShape 12" descr="לגעור, הורים, מתבגר, ילד. בחור, לגעור, התמקד, son., רק, הורים, מתבגר. |  CanStoc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1" name="תמונה 10"/>
          <p:cNvPicPr>
            <a:picLocks noChangeAspect="1"/>
          </p:cNvPicPr>
          <p:nvPr/>
        </p:nvPicPr>
        <p:blipFill rotWithShape="1">
          <a:blip r:embed="rId3"/>
          <a:srcRect r="1281" b="8133"/>
          <a:stretch/>
        </p:blipFill>
        <p:spPr>
          <a:xfrm>
            <a:off x="3574298" y="3098655"/>
            <a:ext cx="3321026" cy="2215826"/>
          </a:xfrm>
          <a:prstGeom prst="rect">
            <a:avLst/>
          </a:prstGeom>
          <a:ln w="28575">
            <a:solidFill>
              <a:schemeClr val="accent1">
                <a:lumMod val="50000"/>
              </a:schemeClr>
            </a:solidFill>
          </a:ln>
        </p:spPr>
      </p:pic>
      <p:pic>
        <p:nvPicPr>
          <p:cNvPr id="12" name="Google Shape;371;p53" descr="לוגו ללא שוליים.png"/>
          <p:cNvPicPr preferRelativeResize="0"/>
          <p:nvPr/>
        </p:nvPicPr>
        <p:blipFill rotWithShape="1">
          <a:blip r:embed="rId4">
            <a:alphaModFix/>
          </a:blip>
          <a:srcRect/>
          <a:stretch/>
        </p:blipFill>
        <p:spPr>
          <a:xfrm>
            <a:off x="9612778" y="312737"/>
            <a:ext cx="1980000" cy="576000"/>
          </a:xfrm>
          <a:prstGeom prst="rect">
            <a:avLst/>
          </a:prstGeom>
          <a:noFill/>
          <a:ln>
            <a:noFill/>
          </a:ln>
        </p:spPr>
      </p:pic>
    </p:spTree>
    <p:extLst>
      <p:ext uri="{BB962C8B-B14F-4D97-AF65-F5344CB8AC3E}">
        <p14:creationId xmlns:p14="http://schemas.microsoft.com/office/powerpoint/2010/main" val="2575226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noFill/>
        </p:spPr>
        <p:txBody>
          <a:bodyPr/>
          <a:lstStyle/>
          <a:p>
            <a:pPr algn="ctr"/>
            <a:r>
              <a:rPr lang="he-IL" sz="4000" dirty="0">
                <a:solidFill>
                  <a:schemeClr val="accent2"/>
                </a:solidFill>
              </a:rPr>
              <a:t>3. שומרת על האוטונומיה של השותפים לקשר</a:t>
            </a:r>
          </a:p>
        </p:txBody>
      </p:sp>
      <p:sp>
        <p:nvSpPr>
          <p:cNvPr id="3" name="מציין מיקום תוכן 2"/>
          <p:cNvSpPr>
            <a:spLocks noGrp="1"/>
          </p:cNvSpPr>
          <p:nvPr>
            <p:ph idx="1"/>
          </p:nvPr>
        </p:nvSpPr>
        <p:spPr/>
        <p:txBody>
          <a:bodyPr/>
          <a:lstStyle/>
          <a:p>
            <a:r>
              <a:rPr lang="he-IL" dirty="0">
                <a:solidFill>
                  <a:schemeClr val="accent1">
                    <a:lumMod val="50000"/>
                  </a:schemeClr>
                </a:solidFill>
              </a:rPr>
              <a:t>כל אחד מהשותפים לקשר הוא בעל חופש להחליט על עצמו, לעשות בחירות, ולשאת בתוצאות של הבחירות שעשה.</a:t>
            </a:r>
          </a:p>
          <a:p>
            <a:pPr marL="0" indent="0">
              <a:buNone/>
            </a:pPr>
            <a:endParaRPr lang="he-IL" dirty="0">
              <a:solidFill>
                <a:schemeClr val="accent1">
                  <a:lumMod val="50000"/>
                </a:schemeClr>
              </a:solidFill>
            </a:endParaRPr>
          </a:p>
          <a:p>
            <a:r>
              <a:rPr lang="he-IL" dirty="0">
                <a:solidFill>
                  <a:schemeClr val="accent1">
                    <a:lumMod val="50000"/>
                  </a:schemeClr>
                </a:solidFill>
              </a:rPr>
              <a:t>החופש לעשות בחירות ולהתנסות בתוצאות שלהן כל עוד אינן מסכנות חיים (גם אם הבחירה לא הייתה מוצלחת והתוצאה לא הייתה נעימה) הוא תנאי הכרחי לפיתוח היכולת לקחת בעלות ואחריות על עצמך ועל בחירותיך.</a:t>
            </a:r>
          </a:p>
        </p:txBody>
      </p:sp>
      <p:pic>
        <p:nvPicPr>
          <p:cNvPr id="4" name="Google Shape;371;p53" descr="לוגו ללא שוליים.png"/>
          <p:cNvPicPr preferRelativeResize="0"/>
          <p:nvPr/>
        </p:nvPicPr>
        <p:blipFill rotWithShape="1">
          <a:blip r:embed="rId3">
            <a:alphaModFix/>
          </a:blip>
          <a:srcRect/>
          <a:stretch/>
        </p:blipFill>
        <p:spPr>
          <a:xfrm>
            <a:off x="10011363" y="136083"/>
            <a:ext cx="1980000" cy="576000"/>
          </a:xfrm>
          <a:prstGeom prst="rect">
            <a:avLst/>
          </a:prstGeom>
          <a:noFill/>
          <a:ln>
            <a:noFill/>
          </a:ln>
        </p:spPr>
      </p:pic>
    </p:spTree>
    <p:extLst>
      <p:ext uri="{BB962C8B-B14F-4D97-AF65-F5344CB8AC3E}">
        <p14:creationId xmlns:p14="http://schemas.microsoft.com/office/powerpoint/2010/main" val="930971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solidFill>
                  <a:schemeClr val="accent1">
                    <a:lumMod val="75000"/>
                  </a:schemeClr>
                </a:solidFill>
              </a:rPr>
              <a:t>אז איך עושים זאת בפועל?</a:t>
            </a:r>
          </a:p>
        </p:txBody>
      </p:sp>
      <p:sp>
        <p:nvSpPr>
          <p:cNvPr id="3" name="מציין מיקום תוכן 2"/>
          <p:cNvSpPr>
            <a:spLocks noGrp="1"/>
          </p:cNvSpPr>
          <p:nvPr>
            <p:ph idx="1"/>
          </p:nvPr>
        </p:nvSpPr>
        <p:spPr>
          <a:ln w="28575"/>
        </p:spPr>
        <p:style>
          <a:lnRef idx="2">
            <a:schemeClr val="accent6"/>
          </a:lnRef>
          <a:fillRef idx="1">
            <a:schemeClr val="lt1"/>
          </a:fillRef>
          <a:effectRef idx="0">
            <a:schemeClr val="accent6"/>
          </a:effectRef>
          <a:fontRef idx="minor">
            <a:schemeClr val="dk1"/>
          </a:fontRef>
        </p:style>
        <p:txBody>
          <a:bodyPr/>
          <a:lstStyle/>
          <a:p>
            <a:r>
              <a:rPr lang="he-IL" dirty="0">
                <a:solidFill>
                  <a:schemeClr val="accent1">
                    <a:lumMod val="75000"/>
                  </a:schemeClr>
                </a:solidFill>
              </a:rPr>
              <a:t>לאחר שההורה הגדיר לעצמו מה הערך ההתפתחותי או היכולת שהוא רוצה להזמין את הילד לפתח הוא מתרגם זאת </a:t>
            </a:r>
            <a:r>
              <a:rPr lang="he-IL" dirty="0">
                <a:solidFill>
                  <a:schemeClr val="accent6">
                    <a:lumMod val="75000"/>
                  </a:schemeClr>
                </a:solidFill>
              </a:rPr>
              <a:t>למסר מגדל</a:t>
            </a:r>
            <a:r>
              <a:rPr lang="he-IL" dirty="0">
                <a:solidFill>
                  <a:schemeClr val="accent1">
                    <a:lumMod val="75000"/>
                  </a:schemeClr>
                </a:solidFill>
              </a:rPr>
              <a:t>.</a:t>
            </a:r>
          </a:p>
          <a:p>
            <a:pPr marL="0" indent="0">
              <a:buNone/>
            </a:pPr>
            <a:endParaRPr lang="he-IL" dirty="0">
              <a:solidFill>
                <a:schemeClr val="accent1">
                  <a:lumMod val="75000"/>
                </a:schemeClr>
              </a:solidFill>
            </a:endParaRPr>
          </a:p>
          <a:p>
            <a:r>
              <a:rPr lang="he-IL" dirty="0">
                <a:solidFill>
                  <a:schemeClr val="accent1">
                    <a:lumMod val="75000"/>
                  </a:schemeClr>
                </a:solidFill>
              </a:rPr>
              <a:t>המסר מנוסח </a:t>
            </a:r>
            <a:r>
              <a:rPr lang="he-IL" dirty="0">
                <a:solidFill>
                  <a:schemeClr val="accent6">
                    <a:lumMod val="75000"/>
                  </a:schemeClr>
                </a:solidFill>
              </a:rPr>
              <a:t>בשפה קונקרטית </a:t>
            </a:r>
            <a:r>
              <a:rPr lang="he-IL" dirty="0">
                <a:solidFill>
                  <a:schemeClr val="accent1">
                    <a:lumMod val="75000"/>
                  </a:schemeClr>
                </a:solidFill>
              </a:rPr>
              <a:t>מותאמת לגיל הילד.</a:t>
            </a:r>
          </a:p>
          <a:p>
            <a:r>
              <a:rPr lang="he-IL" dirty="0">
                <a:solidFill>
                  <a:schemeClr val="accent1">
                    <a:lumMod val="75000"/>
                  </a:schemeClr>
                </a:solidFill>
              </a:rPr>
              <a:t>המסר מנוסח </a:t>
            </a:r>
            <a:r>
              <a:rPr lang="he-IL" dirty="0">
                <a:solidFill>
                  <a:schemeClr val="accent6">
                    <a:lumMod val="75000"/>
                  </a:schemeClr>
                </a:solidFill>
              </a:rPr>
              <a:t>בשפה חיובית </a:t>
            </a:r>
            <a:r>
              <a:rPr lang="he-IL" dirty="0">
                <a:solidFill>
                  <a:schemeClr val="accent1">
                    <a:lumMod val="75000"/>
                  </a:schemeClr>
                </a:solidFill>
              </a:rPr>
              <a:t>(מה כן ולא מה לא)</a:t>
            </a:r>
          </a:p>
          <a:p>
            <a:r>
              <a:rPr lang="he-IL" dirty="0">
                <a:solidFill>
                  <a:schemeClr val="accent1">
                    <a:lumMod val="75000"/>
                  </a:schemeClr>
                </a:solidFill>
              </a:rPr>
              <a:t>המסר מנוסח </a:t>
            </a:r>
            <a:r>
              <a:rPr lang="he-IL" dirty="0">
                <a:solidFill>
                  <a:schemeClr val="accent6">
                    <a:lumMod val="75000"/>
                  </a:schemeClr>
                </a:solidFill>
              </a:rPr>
              <a:t>בשפה של הגדרה עצמית</a:t>
            </a:r>
            <a:r>
              <a:rPr lang="he-IL" dirty="0">
                <a:solidFill>
                  <a:schemeClr val="accent1">
                    <a:lumMod val="75000"/>
                  </a:schemeClr>
                </a:solidFill>
              </a:rPr>
              <a:t>. מגדיר את ההורה ולא את הילד.</a:t>
            </a:r>
          </a:p>
        </p:txBody>
      </p:sp>
    </p:spTree>
    <p:extLst>
      <p:ext uri="{BB962C8B-B14F-4D97-AF65-F5344CB8AC3E}">
        <p14:creationId xmlns:p14="http://schemas.microsoft.com/office/powerpoint/2010/main" val="3166288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solidFill>
                  <a:srgbClr val="798E0E"/>
                </a:solidFill>
              </a:rPr>
              <a:t>המסר ינוסח בשפה של הגדרה עצמית </a:t>
            </a:r>
          </a:p>
        </p:txBody>
      </p:sp>
      <p:pic>
        <p:nvPicPr>
          <p:cNvPr id="4" name="תמונה 3"/>
          <p:cNvPicPr>
            <a:picLocks noChangeAspect="1"/>
          </p:cNvPicPr>
          <p:nvPr/>
        </p:nvPicPr>
        <p:blipFill>
          <a:blip r:embed="rId4"/>
          <a:stretch>
            <a:fillRect/>
          </a:stretch>
        </p:blipFill>
        <p:spPr>
          <a:xfrm>
            <a:off x="2792963" y="2065175"/>
            <a:ext cx="2700762" cy="3603048"/>
          </a:xfrm>
          <a:prstGeom prst="rect">
            <a:avLst/>
          </a:prstGeom>
        </p:spPr>
      </p:pic>
      <p:sp>
        <p:nvSpPr>
          <p:cNvPr id="3" name="TextBox 2"/>
          <p:cNvSpPr txBox="1"/>
          <p:nvPr/>
        </p:nvSpPr>
        <p:spPr>
          <a:xfrm>
            <a:off x="1211385" y="5517661"/>
            <a:ext cx="5548923" cy="646331"/>
          </a:xfrm>
          <a:prstGeom prst="rect">
            <a:avLst/>
          </a:prstGeom>
          <a:noFill/>
        </p:spPr>
        <p:txBody>
          <a:bodyPr wrap="square" rtlCol="1">
            <a:spAutoFit/>
          </a:bodyPr>
          <a:lstStyle/>
          <a:p>
            <a:r>
              <a:rPr lang="he-IL" dirty="0">
                <a:solidFill>
                  <a:srgbClr val="92D050"/>
                </a:solidFill>
              </a:rPr>
              <a:t>ההורה מגדיר את עצמו, את מה שחשוב </a:t>
            </a:r>
            <a:r>
              <a:rPr lang="he-IL" dirty="0">
                <a:solidFill>
                  <a:srgbClr val="92D050"/>
                </a:solidFill>
                <a:latin typeface="Calibri"/>
                <a:ea typeface="Calibri"/>
                <a:cs typeface="Calibri"/>
                <a:sym typeface="Calibri"/>
              </a:rPr>
              <a:t>לו, את מה שהוא רוצה, מבקש או את גבולות היכולת שלו. בכך הוא מאיר את עצמו.</a:t>
            </a:r>
          </a:p>
        </p:txBody>
      </p:sp>
    </p:spTree>
    <p:extLst>
      <p:ext uri="{BB962C8B-B14F-4D97-AF65-F5344CB8AC3E}">
        <p14:creationId xmlns:p14="http://schemas.microsoft.com/office/powerpoint/2010/main" val="765563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stretch>
            <a:fillRect t="-17000" b="-17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3200" dirty="0">
                <a:solidFill>
                  <a:srgbClr val="FF0000"/>
                </a:solidFill>
              </a:rPr>
              <a:t>תרגיל ניסוח מסר מגדל בשפה של הגדרה עצמית</a:t>
            </a:r>
          </a:p>
        </p:txBody>
      </p:sp>
      <p:sp>
        <p:nvSpPr>
          <p:cNvPr id="3" name="מציין מיקום טקסט 2"/>
          <p:cNvSpPr>
            <a:spLocks noGrp="1"/>
          </p:cNvSpPr>
          <p:nvPr>
            <p:ph type="body" idx="1"/>
          </p:nvPr>
        </p:nvSpPr>
        <p:spPr/>
        <p:txBody>
          <a:bodyPr/>
          <a:lstStyle/>
          <a:p>
            <a:pPr marL="114300" indent="0">
              <a:buNone/>
            </a:pPr>
            <a:r>
              <a:rPr lang="he-IL" sz="2400" dirty="0">
                <a:solidFill>
                  <a:schemeClr val="accent1">
                    <a:lumMod val="50000"/>
                  </a:schemeClr>
                </a:solidFill>
              </a:rPr>
              <a:t>חשבו על הקונפליקט שמלווה אותנו מתחילת הקורס</a:t>
            </a:r>
          </a:p>
          <a:p>
            <a:pPr marL="114300" indent="0">
              <a:buNone/>
            </a:pPr>
            <a:endParaRPr lang="he-IL" sz="2400" dirty="0">
              <a:solidFill>
                <a:schemeClr val="accent1">
                  <a:lumMod val="50000"/>
                </a:schemeClr>
              </a:solidFill>
            </a:endParaRPr>
          </a:p>
          <a:p>
            <a:pPr marL="114300" indent="0">
              <a:buNone/>
            </a:pPr>
            <a:r>
              <a:rPr lang="he-IL" sz="2400" dirty="0">
                <a:solidFill>
                  <a:schemeClr val="accent1">
                    <a:lumMod val="50000"/>
                  </a:schemeClr>
                </a:solidFill>
              </a:rPr>
              <a:t>מה הערך המגדל /היכולת שאני רוצה להזמין את הילד לפתח</a:t>
            </a:r>
          </a:p>
          <a:p>
            <a:pPr marL="114300" indent="0">
              <a:buNone/>
            </a:pPr>
            <a:endParaRPr lang="he-IL" sz="2400" dirty="0">
              <a:solidFill>
                <a:schemeClr val="accent1">
                  <a:lumMod val="50000"/>
                </a:schemeClr>
              </a:solidFill>
            </a:endParaRPr>
          </a:p>
          <a:p>
            <a:pPr marL="114300" indent="0">
              <a:buNone/>
            </a:pPr>
            <a:r>
              <a:rPr lang="he-IL" sz="2400" dirty="0">
                <a:solidFill>
                  <a:schemeClr val="accent1">
                    <a:lumMod val="50000"/>
                  </a:schemeClr>
                </a:solidFill>
              </a:rPr>
              <a:t>נסחו את המסר המגדל בכתב (בלשון של הגדרה עצמית , חיובית, מותאמת לגיל הילד) </a:t>
            </a:r>
          </a:p>
        </p:txBody>
      </p:sp>
      <p:pic>
        <p:nvPicPr>
          <p:cNvPr id="5" name="Google Shape;371;p53" descr="לוגו ללא שוליים.png"/>
          <p:cNvPicPr preferRelativeResize="0"/>
          <p:nvPr/>
        </p:nvPicPr>
        <p:blipFill rotWithShape="1">
          <a:blip r:embed="rId4">
            <a:alphaModFix/>
          </a:blip>
          <a:srcRect/>
          <a:stretch/>
        </p:blipFill>
        <p:spPr>
          <a:xfrm>
            <a:off x="9862871" y="92075"/>
            <a:ext cx="2047775" cy="576000"/>
          </a:xfrm>
          <a:prstGeom prst="rect">
            <a:avLst/>
          </a:prstGeom>
          <a:noFill/>
          <a:ln>
            <a:noFill/>
          </a:ln>
        </p:spPr>
      </p:pic>
    </p:spTree>
    <p:extLst>
      <p:ext uri="{BB962C8B-B14F-4D97-AF65-F5344CB8AC3E}">
        <p14:creationId xmlns:p14="http://schemas.microsoft.com/office/powerpoint/2010/main" val="1184403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solidFill>
                  <a:schemeClr val="accent6">
                    <a:lumMod val="75000"/>
                  </a:schemeClr>
                </a:solidFill>
                <a:cs typeface="+mn-cs"/>
              </a:rPr>
              <a:t>בהתנהגויות שהן דפוס מטפלים על קר</a:t>
            </a:r>
          </a:p>
        </p:txBody>
      </p:sp>
      <p:pic>
        <p:nvPicPr>
          <p:cNvPr id="1028" name="Picture 4" descr="http://www.shpondra.com/wp-content/uploads/2010/04/IMG_3037.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398764" y="1600201"/>
            <a:ext cx="3394472" cy="4525963"/>
          </a:xfrm>
          <a:prstGeom prst="rect">
            <a:avLst/>
          </a:prstGeom>
          <a:ln w="88900" cap="sq" cmpd="thickThin">
            <a:solidFill>
              <a:schemeClr val="tx2">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724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919536" y="989856"/>
            <a:ext cx="8229600" cy="1647056"/>
          </a:xfrm>
        </p:spPr>
        <p:txBody>
          <a:bodyPr>
            <a:normAutofit/>
          </a:bodyPr>
          <a:lstStyle/>
          <a:p>
            <a:pPr algn="ctr"/>
            <a:r>
              <a:rPr lang="he-IL" sz="3600" dirty="0">
                <a:solidFill>
                  <a:srgbClr val="FF0000"/>
                </a:solidFill>
                <a:cs typeface="+mn-cs"/>
              </a:rPr>
              <a:t>התקשורת המגדלת בנויה מהנחיות ברורות </a:t>
            </a:r>
            <a:endParaRPr lang="en-US" sz="3600" dirty="0">
              <a:solidFill>
                <a:srgbClr val="FF0000"/>
              </a:solidFill>
              <a:cs typeface="+mn-cs"/>
            </a:endParaRPr>
          </a:p>
        </p:txBody>
      </p:sp>
      <p:sp>
        <p:nvSpPr>
          <p:cNvPr id="3" name="מציין מיקום תוכן 2"/>
          <p:cNvSpPr>
            <a:spLocks noGrp="1"/>
          </p:cNvSpPr>
          <p:nvPr>
            <p:ph idx="1"/>
          </p:nvPr>
        </p:nvSpPr>
        <p:spPr>
          <a:xfrm>
            <a:off x="1991544" y="2503439"/>
            <a:ext cx="8229600" cy="4354562"/>
          </a:xfrm>
        </p:spPr>
        <p:txBody>
          <a:bodyPr/>
          <a:lstStyle/>
          <a:p>
            <a:r>
              <a:rPr lang="he-IL" dirty="0">
                <a:solidFill>
                  <a:schemeClr val="tx2"/>
                </a:solidFill>
              </a:rPr>
              <a:t>הנחיות אל תעשה: ממה מתבקש ההורה/המחנך להימנע בתקשורת שלו עם הילד.</a:t>
            </a:r>
          </a:p>
          <a:p>
            <a:endParaRPr lang="he-IL" sz="4000" dirty="0"/>
          </a:p>
          <a:p>
            <a:endParaRPr lang="en-US" sz="4000" dirty="0"/>
          </a:p>
          <a:p>
            <a:r>
              <a:rPr lang="he-IL" dirty="0">
                <a:solidFill>
                  <a:schemeClr val="tx2"/>
                </a:solidFill>
              </a:rPr>
              <a:t>הנחיות עשה: כיצד לפנות אל הילד על מנת לסמן לו את כיוון ההתפתחות הרצוי.</a:t>
            </a:r>
          </a:p>
        </p:txBody>
      </p:sp>
      <p:pic>
        <p:nvPicPr>
          <p:cNvPr id="4" name="תמונה 3" descr="לוגו ללא שוליים.png"/>
          <p:cNvPicPr>
            <a:picLocks noChangeAspect="1"/>
          </p:cNvPicPr>
          <p:nvPr/>
        </p:nvPicPr>
        <p:blipFill>
          <a:blip r:embed="rId4" cstate="print"/>
          <a:stretch>
            <a:fillRect/>
          </a:stretch>
        </p:blipFill>
        <p:spPr>
          <a:xfrm>
            <a:off x="8112224" y="188640"/>
            <a:ext cx="2322188" cy="796695"/>
          </a:xfrm>
          <a:prstGeom prst="rect">
            <a:avLst/>
          </a:prstGeom>
        </p:spPr>
      </p:pic>
      <p:pic>
        <p:nvPicPr>
          <p:cNvPr id="7170" name="Picture 2" descr="C:\Users\owner\Desktop\Israeli_Stop_Sign.png"/>
          <p:cNvPicPr>
            <a:picLocks noChangeAspect="1" noChangeArrowheads="1"/>
          </p:cNvPicPr>
          <p:nvPr/>
        </p:nvPicPr>
        <p:blipFill>
          <a:blip r:embed="rId5" cstate="print"/>
          <a:srcRect/>
          <a:stretch>
            <a:fillRect/>
          </a:stretch>
        </p:blipFill>
        <p:spPr bwMode="auto">
          <a:xfrm>
            <a:off x="3193244" y="3070375"/>
            <a:ext cx="1075377" cy="1080120"/>
          </a:xfrm>
          <a:prstGeom prst="rect">
            <a:avLst/>
          </a:prstGeom>
          <a:noFill/>
        </p:spPr>
      </p:pic>
      <p:pic>
        <p:nvPicPr>
          <p:cNvPr id="7171" name="Picture 3" descr="C:\Users\owner\Desktop\571px-Cyprus_road_sign_one_way_road.svg.png"/>
          <p:cNvPicPr>
            <a:picLocks noChangeAspect="1" noChangeArrowheads="1"/>
          </p:cNvPicPr>
          <p:nvPr/>
        </p:nvPicPr>
        <p:blipFill>
          <a:blip r:embed="rId6" cstate="print"/>
          <a:srcRect/>
          <a:stretch>
            <a:fillRect/>
          </a:stretch>
        </p:blipFill>
        <p:spPr bwMode="auto">
          <a:xfrm>
            <a:off x="3193244" y="5356909"/>
            <a:ext cx="938189" cy="1080120"/>
          </a:xfrm>
          <a:prstGeom prst="rect">
            <a:avLst/>
          </a:prstGeom>
          <a:noFill/>
        </p:spPr>
      </p:pic>
    </p:spTree>
    <p:extLst>
      <p:ext uri="{BB962C8B-B14F-4D97-AF65-F5344CB8AC3E}">
        <p14:creationId xmlns:p14="http://schemas.microsoft.com/office/powerpoint/2010/main" val="2037882227"/>
      </p:ext>
    </p:extLst>
  </p:cSld>
  <p:clrMapOvr>
    <a:masterClrMapping/>
  </p:clrMapOvr>
  <p:transition>
    <p:pull dir="l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t="-17000" b="-17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solidFill>
                  <a:schemeClr val="bg2"/>
                </a:solidFill>
              </a:rPr>
              <a:t>מאפייני המסר המגדל: </a:t>
            </a:r>
            <a:r>
              <a:rPr lang="he-IL" b="1" dirty="0">
                <a:solidFill>
                  <a:schemeClr val="accent6">
                    <a:lumMod val="75000"/>
                  </a:schemeClr>
                </a:solidFill>
              </a:rPr>
              <a:t>אב עם פסע</a:t>
            </a:r>
          </a:p>
        </p:txBody>
      </p:sp>
      <p:sp>
        <p:nvSpPr>
          <p:cNvPr id="3" name="מציין מיקום טקסט 2"/>
          <p:cNvSpPr>
            <a:spLocks noGrp="1"/>
          </p:cNvSpPr>
          <p:nvPr>
            <p:ph type="body" idx="1"/>
          </p:nvPr>
        </p:nvSpPr>
        <p:spPr/>
        <p:txBody>
          <a:bodyPr/>
          <a:lstStyle/>
          <a:p>
            <a:pPr marL="114300" indent="0" algn="ctr">
              <a:buNone/>
            </a:pPr>
            <a:endParaRPr lang="he-IL" b="1" dirty="0">
              <a:solidFill>
                <a:schemeClr val="accent6">
                  <a:lumMod val="75000"/>
                </a:schemeClr>
              </a:solidFill>
            </a:endParaRPr>
          </a:p>
          <a:p>
            <a:pPr marL="114300" indent="0" algn="ctr">
              <a:buNone/>
            </a:pPr>
            <a:r>
              <a:rPr lang="he-IL" b="1" dirty="0">
                <a:solidFill>
                  <a:schemeClr val="accent6">
                    <a:lumMod val="75000"/>
                  </a:schemeClr>
                </a:solidFill>
              </a:rPr>
              <a:t>א</a:t>
            </a:r>
            <a:r>
              <a:rPr lang="he-IL" dirty="0">
                <a:solidFill>
                  <a:schemeClr val="bg2"/>
                </a:solidFill>
              </a:rPr>
              <a:t>והב</a:t>
            </a:r>
          </a:p>
          <a:p>
            <a:pPr marL="114300" indent="0" algn="ctr">
              <a:buNone/>
            </a:pPr>
            <a:r>
              <a:rPr lang="he-IL" b="1" dirty="0">
                <a:solidFill>
                  <a:schemeClr val="accent6">
                    <a:lumMod val="75000"/>
                  </a:schemeClr>
                </a:solidFill>
              </a:rPr>
              <a:t>ב</a:t>
            </a:r>
            <a:r>
              <a:rPr lang="he-IL" dirty="0">
                <a:solidFill>
                  <a:schemeClr val="bg2"/>
                </a:solidFill>
              </a:rPr>
              <a:t>היר</a:t>
            </a:r>
          </a:p>
          <a:p>
            <a:pPr marL="114300" indent="0" algn="ctr">
              <a:buNone/>
            </a:pPr>
            <a:r>
              <a:rPr lang="he-IL" b="1" dirty="0">
                <a:solidFill>
                  <a:schemeClr val="accent6">
                    <a:lumMod val="75000"/>
                  </a:schemeClr>
                </a:solidFill>
              </a:rPr>
              <a:t>                      ע</a:t>
            </a:r>
            <a:r>
              <a:rPr lang="he-IL" dirty="0">
                <a:solidFill>
                  <a:schemeClr val="bg2"/>
                </a:solidFill>
              </a:rPr>
              <a:t>רכי</a:t>
            </a:r>
            <a:r>
              <a:rPr lang="he-IL" sz="2400" dirty="0">
                <a:solidFill>
                  <a:schemeClr val="bg2"/>
                </a:solidFill>
              </a:rPr>
              <a:t> (מעוגן בערך מגדל</a:t>
            </a:r>
            <a:r>
              <a:rPr lang="he-IL" dirty="0">
                <a:solidFill>
                  <a:schemeClr val="bg2"/>
                </a:solidFill>
              </a:rPr>
              <a:t>)</a:t>
            </a:r>
          </a:p>
          <a:p>
            <a:pPr marL="114300" indent="0" algn="ctr">
              <a:buNone/>
            </a:pPr>
            <a:r>
              <a:rPr lang="he-IL" b="1" dirty="0">
                <a:solidFill>
                  <a:schemeClr val="accent6">
                    <a:lumMod val="75000"/>
                  </a:schemeClr>
                </a:solidFill>
              </a:rPr>
              <a:t>מ</a:t>
            </a:r>
            <a:r>
              <a:rPr lang="he-IL" dirty="0">
                <a:solidFill>
                  <a:schemeClr val="bg2"/>
                </a:solidFill>
              </a:rPr>
              <a:t>כבד</a:t>
            </a:r>
          </a:p>
          <a:p>
            <a:pPr marL="114300" indent="0" algn="ctr">
              <a:buNone/>
            </a:pPr>
            <a:r>
              <a:rPr lang="he-IL" b="1" dirty="0">
                <a:solidFill>
                  <a:schemeClr val="bg2"/>
                </a:solidFill>
              </a:rPr>
              <a:t>        </a:t>
            </a:r>
            <a:r>
              <a:rPr lang="he-IL" b="1" dirty="0">
                <a:solidFill>
                  <a:schemeClr val="accent6">
                    <a:lumMod val="75000"/>
                  </a:schemeClr>
                </a:solidFill>
              </a:rPr>
              <a:t>פ</a:t>
            </a:r>
            <a:r>
              <a:rPr lang="he-IL" dirty="0">
                <a:solidFill>
                  <a:schemeClr val="bg2"/>
                </a:solidFill>
              </a:rPr>
              <a:t>רואקטיבי</a:t>
            </a:r>
            <a:r>
              <a:rPr lang="he-IL" b="1" dirty="0">
                <a:solidFill>
                  <a:schemeClr val="accent6">
                    <a:lumMod val="75000"/>
                  </a:schemeClr>
                </a:solidFill>
              </a:rPr>
              <a:t> </a:t>
            </a:r>
          </a:p>
          <a:p>
            <a:pPr marL="114300" indent="0" algn="ctr">
              <a:buNone/>
            </a:pPr>
            <a:r>
              <a:rPr lang="he-IL" b="1" dirty="0">
                <a:solidFill>
                  <a:schemeClr val="accent6">
                    <a:lumMod val="75000"/>
                  </a:schemeClr>
                </a:solidFill>
              </a:rPr>
              <a:t>         ס</a:t>
            </a:r>
            <a:r>
              <a:rPr lang="he-IL" dirty="0">
                <a:solidFill>
                  <a:schemeClr val="bg2"/>
                </a:solidFill>
              </a:rPr>
              <a:t>ובייקטיבי</a:t>
            </a:r>
          </a:p>
          <a:p>
            <a:pPr marL="114300" indent="0" algn="ctr">
              <a:buNone/>
            </a:pPr>
            <a:r>
              <a:rPr lang="he-IL" b="1" dirty="0">
                <a:solidFill>
                  <a:schemeClr val="accent6">
                    <a:lumMod val="75000"/>
                  </a:schemeClr>
                </a:solidFill>
              </a:rPr>
              <a:t>                    ע</a:t>
            </a:r>
            <a:r>
              <a:rPr lang="he-IL" dirty="0">
                <a:solidFill>
                  <a:schemeClr val="bg2"/>
                </a:solidFill>
              </a:rPr>
              <a:t>צמי </a:t>
            </a:r>
            <a:r>
              <a:rPr lang="he-IL" sz="2400" dirty="0">
                <a:solidFill>
                  <a:schemeClr val="bg2"/>
                </a:solidFill>
              </a:rPr>
              <a:t>(הגדרה עצמית)</a:t>
            </a:r>
          </a:p>
        </p:txBody>
      </p:sp>
      <p:pic>
        <p:nvPicPr>
          <p:cNvPr id="4" name="Google Shape;371;p53" descr="לוגו ללא שוליים.png"/>
          <p:cNvPicPr preferRelativeResize="0"/>
          <p:nvPr/>
        </p:nvPicPr>
        <p:blipFill rotWithShape="1">
          <a:blip r:embed="rId3">
            <a:alphaModFix/>
          </a:blip>
          <a:srcRect/>
          <a:stretch/>
        </p:blipFill>
        <p:spPr>
          <a:xfrm>
            <a:off x="9801065" y="0"/>
            <a:ext cx="2322188" cy="796695"/>
          </a:xfrm>
          <a:prstGeom prst="rect">
            <a:avLst/>
          </a:prstGeom>
          <a:noFill/>
          <a:ln>
            <a:noFill/>
          </a:ln>
        </p:spPr>
      </p:pic>
      <p:pic>
        <p:nvPicPr>
          <p:cNvPr id="4098" name="Picture 2" descr="5 תמונות סטוק שיש להוציא מחוץ לחוק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8746" y="2981182"/>
            <a:ext cx="2637205" cy="1764000"/>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758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A29FD9-7936-460F-9AA5-0D34204AA511}"/>
              </a:ext>
            </a:extLst>
          </p:cNvPr>
          <p:cNvSpPr>
            <a:spLocks noGrp="1"/>
          </p:cNvSpPr>
          <p:nvPr>
            <p:ph type="ctrTitle"/>
          </p:nvPr>
        </p:nvSpPr>
        <p:spPr>
          <a:xfrm>
            <a:off x="750804" y="762000"/>
            <a:ext cx="10363200" cy="2205789"/>
          </a:xfrm>
        </p:spPr>
        <p:txBody>
          <a:bodyPr>
            <a:normAutofit fontScale="90000"/>
          </a:bodyPr>
          <a:lstStyle/>
          <a:p>
            <a:pPr>
              <a:spcBef>
                <a:spcPts val="0"/>
              </a:spcBef>
              <a:spcAft>
                <a:spcPts val="800"/>
              </a:spcAft>
            </a:pPr>
            <a:br>
              <a:rPr lang="he-IL" dirty="0">
                <a:solidFill>
                  <a:schemeClr val="tx2"/>
                </a:solidFill>
                <a:latin typeface="David Libre"/>
              </a:rPr>
            </a:br>
            <a:br>
              <a:rPr lang="he-IL" dirty="0">
                <a:solidFill>
                  <a:schemeClr val="tx2"/>
                </a:solidFill>
                <a:latin typeface="David Libre"/>
              </a:rPr>
            </a:br>
            <a:r>
              <a:rPr lang="he-IL" dirty="0">
                <a:solidFill>
                  <a:schemeClr val="tx2"/>
                </a:solidFill>
                <a:latin typeface="David Libre"/>
                <a:cs typeface="+mn-cs"/>
              </a:rPr>
              <a:t>צורת הפנייה של ההורה אל הילד תהיה מותאמת לעמדת היחס בה הילד נמצא כלפיו בנוגע לבעיה שבשלה ההורה פונה אליו. </a:t>
            </a:r>
            <a:br>
              <a:rPr lang="he-IL" dirty="0">
                <a:solidFill>
                  <a:schemeClr val="tx2"/>
                </a:solidFill>
                <a:cs typeface="+mn-cs"/>
              </a:rPr>
            </a:br>
            <a:br>
              <a:rPr lang="he-IL" dirty="0">
                <a:solidFill>
                  <a:schemeClr val="tx2"/>
                </a:solidFill>
                <a:cs typeface="+mn-cs"/>
              </a:rPr>
            </a:br>
            <a:endParaRPr lang="he-IL" dirty="0">
              <a:solidFill>
                <a:schemeClr val="tx2"/>
              </a:solidFill>
              <a:cs typeface="+mn-cs"/>
            </a:endParaRPr>
          </a:p>
        </p:txBody>
      </p:sp>
      <p:pic>
        <p:nvPicPr>
          <p:cNvPr id="3" name="Google Shape;371;p53" descr="לוגו ללא שוליים.png"/>
          <p:cNvPicPr preferRelativeResize="0"/>
          <p:nvPr/>
        </p:nvPicPr>
        <p:blipFill rotWithShape="1">
          <a:blip r:embed="rId4">
            <a:alphaModFix/>
          </a:blip>
          <a:srcRect/>
          <a:stretch/>
        </p:blipFill>
        <p:spPr>
          <a:xfrm>
            <a:off x="9362686" y="245499"/>
            <a:ext cx="1980000" cy="576000"/>
          </a:xfrm>
          <a:prstGeom prst="rect">
            <a:avLst/>
          </a:prstGeom>
          <a:noFill/>
          <a:ln>
            <a:noFill/>
          </a:ln>
        </p:spPr>
      </p:pic>
      <p:pic>
        <p:nvPicPr>
          <p:cNvPr id="4" name="Picture 2" descr="מדוע בני אדם לוחצים ידיים זה לזה? | ישראל היום">
            <a:extLst>
              <a:ext uri="{FF2B5EF4-FFF2-40B4-BE49-F238E27FC236}">
                <a16:creationId xmlns:a16="http://schemas.microsoft.com/office/drawing/2014/main" id="{54D90FE9-A14B-4847-89D8-A011267053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4577" y="4983103"/>
            <a:ext cx="2915653" cy="1530718"/>
          </a:xfrm>
          <a:prstGeom prst="rect">
            <a:avLst/>
          </a:prstGeom>
          <a:noFill/>
          <a:ln w="28575">
            <a:solidFill>
              <a:srgbClr val="F0DDA6"/>
            </a:solidFill>
          </a:ln>
          <a:extLst>
            <a:ext uri="{909E8E84-426E-40DD-AFC4-6F175D3DCCD1}">
              <a14:hiddenFill xmlns:a14="http://schemas.microsoft.com/office/drawing/2010/main">
                <a:solidFill>
                  <a:srgbClr val="FFFFFF"/>
                </a:solidFill>
              </a14:hiddenFill>
            </a:ext>
          </a:extLst>
        </p:spPr>
      </p:pic>
      <p:pic>
        <p:nvPicPr>
          <p:cNvPr id="5" name="Picture 14" descr="Hand Gestures, Fist, Threat Stock Image - Image of finger, index: 11968991">
            <a:extLst>
              <a:ext uri="{FF2B5EF4-FFF2-40B4-BE49-F238E27FC236}">
                <a16:creationId xmlns:a16="http://schemas.microsoft.com/office/drawing/2014/main" id="{B9F24BA6-DF58-474D-AA85-85F4F07448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804" y="4695563"/>
            <a:ext cx="1205584" cy="1818258"/>
          </a:xfrm>
          <a:prstGeom prst="rect">
            <a:avLst/>
          </a:prstGeom>
          <a:noFill/>
          <a:ln w="28575">
            <a:solidFill>
              <a:srgbClr val="F0DDA6"/>
            </a:solidFill>
          </a:ln>
          <a:extLst>
            <a:ext uri="{909E8E84-426E-40DD-AFC4-6F175D3DCCD1}">
              <a14:hiddenFill xmlns:a14="http://schemas.microsoft.com/office/drawing/2010/main">
                <a:solidFill>
                  <a:srgbClr val="FFFFFF"/>
                </a:solidFill>
              </a14:hiddenFill>
            </a:ext>
          </a:extLst>
        </p:spPr>
      </p:pic>
      <p:pic>
        <p:nvPicPr>
          <p:cNvPr id="5122" name="Picture 2" descr="קשה היא הפרידה...על פרידה נכונה בגן - עדי הרפז"/>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1223" y="4893821"/>
            <a:ext cx="2162781" cy="1620000"/>
          </a:xfrm>
          <a:prstGeom prst="rect">
            <a:avLst/>
          </a:prstGeom>
          <a:noFill/>
          <a:ln w="28575">
            <a:solidFill>
              <a:srgbClr val="F0DDA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98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solidFill>
                  <a:schemeClr val="tx2"/>
                </a:solidFill>
              </a:rPr>
              <a:t>שושנת יחסים בסיסית</a:t>
            </a:r>
          </a:p>
        </p:txBody>
      </p:sp>
      <p:graphicFrame>
        <p:nvGraphicFramePr>
          <p:cNvPr id="4" name="מציין מיקום תוכן 3"/>
          <p:cNvGraphicFramePr>
            <a:graphicFrameLocks noGrp="1" noChangeAspect="1"/>
          </p:cNvGraphicFramePr>
          <p:nvPr>
            <p:ph idx="1"/>
            <p:extLst>
              <p:ext uri="{D42A27DB-BD31-4B8C-83A1-F6EECF244321}">
                <p14:modId xmlns:p14="http://schemas.microsoft.com/office/powerpoint/2010/main" val="576355665"/>
              </p:ext>
            </p:extLst>
          </p:nvPr>
        </p:nvGraphicFramePr>
        <p:xfrm>
          <a:off x="3214714" y="1417638"/>
          <a:ext cx="6308433" cy="4731741"/>
        </p:xfrm>
        <a:graphic>
          <a:graphicData uri="http://schemas.openxmlformats.org/presentationml/2006/ole">
            <mc:AlternateContent xmlns:mc="http://schemas.openxmlformats.org/markup-compatibility/2006">
              <mc:Choice xmlns:v="urn:schemas-microsoft-com:vml" Requires="v">
                <p:oleObj name="Acrobat Document" r:id="rId2" imgW="6857824" imgH="5143500" progId="AcroExch.Document.DC">
                  <p:embed/>
                </p:oleObj>
              </mc:Choice>
              <mc:Fallback>
                <p:oleObj name="Acrobat Document" r:id="rId2" imgW="6857824" imgH="5143500" progId="AcroExch.Document.DC">
                  <p:embed/>
                  <p:pic>
                    <p:nvPicPr>
                      <p:cNvPr id="0" name=""/>
                      <p:cNvPicPr/>
                      <p:nvPr/>
                    </p:nvPicPr>
                    <p:blipFill>
                      <a:blip r:embed="rId3"/>
                      <a:stretch>
                        <a:fillRect/>
                      </a:stretch>
                    </p:blipFill>
                    <p:spPr>
                      <a:xfrm>
                        <a:off x="3214714" y="1417638"/>
                        <a:ext cx="6308433" cy="4731741"/>
                      </a:xfrm>
                      <a:prstGeom prst="rect">
                        <a:avLst/>
                      </a:prstGeom>
                    </p:spPr>
                  </p:pic>
                </p:oleObj>
              </mc:Fallback>
            </mc:AlternateContent>
          </a:graphicData>
        </a:graphic>
      </p:graphicFrame>
      <p:pic>
        <p:nvPicPr>
          <p:cNvPr id="5" name="Google Shape;371;p53" descr="לוגו ללא שוליים.png"/>
          <p:cNvPicPr preferRelativeResize="0"/>
          <p:nvPr/>
        </p:nvPicPr>
        <p:blipFill rotWithShape="1">
          <a:blip r:embed="rId4">
            <a:alphaModFix/>
          </a:blip>
          <a:srcRect/>
          <a:stretch/>
        </p:blipFill>
        <p:spPr>
          <a:xfrm>
            <a:off x="9362686" y="245499"/>
            <a:ext cx="1980000" cy="576000"/>
          </a:xfrm>
          <a:prstGeom prst="rect">
            <a:avLst/>
          </a:prstGeom>
          <a:noFill/>
          <a:ln>
            <a:noFill/>
          </a:ln>
        </p:spPr>
      </p:pic>
    </p:spTree>
    <p:extLst>
      <p:ext uri="{BB962C8B-B14F-4D97-AF65-F5344CB8AC3E}">
        <p14:creationId xmlns:p14="http://schemas.microsoft.com/office/powerpoint/2010/main" val="2107657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solidFill>
                  <a:schemeClr val="tx2"/>
                </a:solidFill>
              </a:rPr>
              <a:t>שושנת יחסים מפורטת</a:t>
            </a:r>
          </a:p>
        </p:txBody>
      </p:sp>
      <p:graphicFrame>
        <p:nvGraphicFramePr>
          <p:cNvPr id="5" name="מציין מיקום תוכן 4"/>
          <p:cNvGraphicFramePr>
            <a:graphicFrameLocks noGrp="1" noChangeAspect="1"/>
          </p:cNvGraphicFramePr>
          <p:nvPr>
            <p:ph idx="1"/>
            <p:extLst>
              <p:ext uri="{D42A27DB-BD31-4B8C-83A1-F6EECF244321}">
                <p14:modId xmlns:p14="http://schemas.microsoft.com/office/powerpoint/2010/main" val="3768531724"/>
              </p:ext>
            </p:extLst>
          </p:nvPr>
        </p:nvGraphicFramePr>
        <p:xfrm>
          <a:off x="2073275" y="1600200"/>
          <a:ext cx="8045450" cy="4525963"/>
        </p:xfrm>
        <a:graphic>
          <a:graphicData uri="http://schemas.openxmlformats.org/presentationml/2006/ole">
            <mc:AlternateContent xmlns:mc="http://schemas.openxmlformats.org/markup-compatibility/2006">
              <mc:Choice xmlns:v="urn:schemas-microsoft-com:vml" Requires="v">
                <p:oleObj name="Acrobat Document" r:id="rId2" imgW="9144000" imgH="5143500" progId="AcroExch.Document.DC">
                  <p:embed/>
                </p:oleObj>
              </mc:Choice>
              <mc:Fallback>
                <p:oleObj name="Acrobat Document" r:id="rId2" imgW="9144000" imgH="5143500" progId="AcroExch.Document.DC">
                  <p:embed/>
                  <p:pic>
                    <p:nvPicPr>
                      <p:cNvPr id="0" name=""/>
                      <p:cNvPicPr/>
                      <p:nvPr/>
                    </p:nvPicPr>
                    <p:blipFill>
                      <a:blip r:embed="rId3"/>
                      <a:stretch>
                        <a:fillRect/>
                      </a:stretch>
                    </p:blipFill>
                    <p:spPr>
                      <a:xfrm>
                        <a:off x="2073275" y="1600200"/>
                        <a:ext cx="8045450" cy="4525963"/>
                      </a:xfrm>
                      <a:prstGeom prst="rect">
                        <a:avLst/>
                      </a:prstGeom>
                    </p:spPr>
                  </p:pic>
                </p:oleObj>
              </mc:Fallback>
            </mc:AlternateContent>
          </a:graphicData>
        </a:graphic>
      </p:graphicFrame>
    </p:spTree>
    <p:extLst>
      <p:ext uri="{BB962C8B-B14F-4D97-AF65-F5344CB8AC3E}">
        <p14:creationId xmlns:p14="http://schemas.microsoft.com/office/powerpoint/2010/main" val="973372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98578"/>
            <a:ext cx="10515600" cy="1325563"/>
          </a:xfrm>
        </p:spPr>
        <p:txBody>
          <a:bodyPr/>
          <a:lstStyle/>
          <a:p>
            <a:pPr algn="ctr"/>
            <a:r>
              <a:rPr lang="he-IL" dirty="0">
                <a:solidFill>
                  <a:schemeClr val="tx2"/>
                </a:solidFill>
                <a:cs typeface="+mn-cs"/>
              </a:rPr>
              <a:t>ה"</a:t>
            </a:r>
            <a:r>
              <a:rPr lang="he-IL" dirty="0">
                <a:solidFill>
                  <a:schemeClr val="accent2">
                    <a:lumMod val="75000"/>
                  </a:schemeClr>
                </a:solidFill>
                <a:cs typeface="+mn-cs"/>
              </a:rPr>
              <a:t>איך</a:t>
            </a:r>
            <a:r>
              <a:rPr lang="he-IL" dirty="0">
                <a:solidFill>
                  <a:schemeClr val="tx2"/>
                </a:solidFill>
                <a:cs typeface="+mn-cs"/>
              </a:rPr>
              <a:t>" חשוב יותר מה-"</a:t>
            </a:r>
            <a:r>
              <a:rPr lang="he-IL" dirty="0">
                <a:solidFill>
                  <a:schemeClr val="accent2">
                    <a:lumMod val="75000"/>
                  </a:schemeClr>
                </a:solidFill>
                <a:cs typeface="+mn-cs"/>
              </a:rPr>
              <a:t>מה</a:t>
            </a:r>
            <a:r>
              <a:rPr lang="he-IL" dirty="0">
                <a:solidFill>
                  <a:schemeClr val="tx2"/>
                </a:solidFill>
                <a:cs typeface="+mn-cs"/>
              </a:rPr>
              <a:t>"</a:t>
            </a:r>
          </a:p>
        </p:txBody>
      </p:sp>
      <p:sp>
        <p:nvSpPr>
          <p:cNvPr id="3" name="מציין מיקום תוכן 2"/>
          <p:cNvSpPr>
            <a:spLocks noGrp="1"/>
          </p:cNvSpPr>
          <p:nvPr>
            <p:ph idx="1"/>
          </p:nvPr>
        </p:nvSpPr>
        <p:spPr>
          <a:noFill/>
        </p:spPr>
        <p:txBody>
          <a:bodyPr>
            <a:normAutofit/>
          </a:bodyPr>
          <a:lstStyle/>
          <a:p>
            <a:pPr algn="ctr"/>
            <a:r>
              <a:rPr lang="he-IL" sz="3600" dirty="0">
                <a:solidFill>
                  <a:schemeClr val="accent2">
                    <a:lumMod val="75000"/>
                  </a:schemeClr>
                </a:solidFill>
              </a:rPr>
              <a:t>האופן</a:t>
            </a:r>
            <a:r>
              <a:rPr lang="he-IL" sz="3600" dirty="0">
                <a:solidFill>
                  <a:schemeClr val="tx2"/>
                </a:solidFill>
              </a:rPr>
              <a:t> בו המסר המגדל מועבר חשוב יותר מתוכנו</a:t>
            </a:r>
          </a:p>
        </p:txBody>
      </p:sp>
      <p:pic>
        <p:nvPicPr>
          <p:cNvPr id="4" name="Google Shape;378;p54" descr="לוגו ללא שוליים.png"/>
          <p:cNvPicPr preferRelativeResize="0"/>
          <p:nvPr/>
        </p:nvPicPr>
        <p:blipFill rotWithShape="1">
          <a:blip r:embed="rId3">
            <a:alphaModFix/>
          </a:blip>
          <a:srcRect/>
          <a:stretch/>
        </p:blipFill>
        <p:spPr>
          <a:xfrm>
            <a:off x="9753600" y="92075"/>
            <a:ext cx="2164862" cy="666017"/>
          </a:xfrm>
          <a:prstGeom prst="rect">
            <a:avLst/>
          </a:prstGeom>
          <a:noFill/>
          <a:ln>
            <a:noFill/>
          </a:ln>
        </p:spPr>
      </p:pic>
    </p:spTree>
    <p:extLst>
      <p:ext uri="{BB962C8B-B14F-4D97-AF65-F5344CB8AC3E}">
        <p14:creationId xmlns:p14="http://schemas.microsoft.com/office/powerpoint/2010/main" val="2946128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dirty="0">
                <a:solidFill>
                  <a:srgbClr val="FF0000"/>
                </a:solidFill>
              </a:rPr>
              <a:t>האתגר איך לתת כיוון להתפתחות מבלי לשלם את המחירים של הורות דגם אב </a:t>
            </a:r>
            <a:br>
              <a:rPr lang="he-IL" sz="2800" dirty="0">
                <a:solidFill>
                  <a:srgbClr val="FF0000"/>
                </a:solidFill>
              </a:rPr>
            </a:br>
            <a:r>
              <a:rPr lang="he-IL" sz="2400" dirty="0">
                <a:solidFill>
                  <a:srgbClr val="FF0000"/>
                </a:solidFill>
              </a:rPr>
              <a:t>(תחושות ניכור, חוסר ערך, אבדן האוטנטיות, אימפוטנטיות, תחושת רדיפה)</a:t>
            </a:r>
          </a:p>
        </p:txBody>
      </p:sp>
      <p:pic>
        <p:nvPicPr>
          <p:cNvPr id="1046" name="Picture 22" descr="איור וקטורי של נערה צעירה | וקטורים לשימוש ציבורי"/>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ackgroundRemoval t="2759" b="100000" l="8621" r="88506"/>
                    </a14:imgEffect>
                  </a14:imgLayer>
                </a14:imgProps>
              </a:ext>
              <a:ext uri="{28A0092B-C50C-407E-A947-70E740481C1C}">
                <a14:useLocalDpi xmlns:a14="http://schemas.microsoft.com/office/drawing/2010/main" val="0"/>
              </a:ext>
            </a:extLst>
          </a:blip>
          <a:srcRect/>
          <a:stretch>
            <a:fillRect/>
          </a:stretch>
        </p:blipFill>
        <p:spPr bwMode="auto">
          <a:xfrm>
            <a:off x="4138554" y="3956464"/>
            <a:ext cx="1425600"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אישה עומדת אמוג'י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9" y="3154281"/>
            <a:ext cx="2732546" cy="3339548"/>
          </a:xfrm>
          <a:prstGeom prst="rect">
            <a:avLst/>
          </a:prstGeom>
          <a:noFill/>
          <a:extLst>
            <a:ext uri="{909E8E84-426E-40DD-AFC4-6F175D3DCCD1}">
              <a14:hiddenFill xmlns:a14="http://schemas.microsoft.com/office/drawing/2010/main">
                <a:solidFill>
                  <a:srgbClr val="FFFFFF"/>
                </a:solidFill>
              </a14:hiddenFill>
            </a:ext>
          </a:extLst>
        </p:spPr>
      </p:pic>
      <p:sp>
        <p:nvSpPr>
          <p:cNvPr id="19" name="מלבן 18"/>
          <p:cNvSpPr/>
          <p:nvPr/>
        </p:nvSpPr>
        <p:spPr>
          <a:xfrm>
            <a:off x="6953388" y="2466040"/>
            <a:ext cx="1017767" cy="706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solidFill>
                  <a:prstClr val="white"/>
                </a:solidFill>
              </a:rPr>
              <a:t>אחריות להתפתחות</a:t>
            </a:r>
          </a:p>
        </p:txBody>
      </p:sp>
      <p:sp>
        <p:nvSpPr>
          <p:cNvPr id="8" name="חץ שמאלה-ימינה 7"/>
          <p:cNvSpPr/>
          <p:nvPr/>
        </p:nvSpPr>
        <p:spPr>
          <a:xfrm>
            <a:off x="5332674" y="4044827"/>
            <a:ext cx="1526651" cy="7792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solidFill>
                  <a:prstClr val="white"/>
                </a:solidFill>
              </a:rPr>
              <a:t>הדדיות</a:t>
            </a:r>
          </a:p>
        </p:txBody>
      </p:sp>
      <p:sp>
        <p:nvSpPr>
          <p:cNvPr id="15" name="אליפסה 14"/>
          <p:cNvSpPr/>
          <p:nvPr/>
        </p:nvSpPr>
        <p:spPr>
          <a:xfrm>
            <a:off x="2606350" y="1813613"/>
            <a:ext cx="6979298" cy="4926563"/>
          </a:xfrm>
          <a:prstGeom prst="ellipse">
            <a:avLst/>
          </a:prstGeom>
          <a:solidFill>
            <a:schemeClr val="accent1">
              <a:alpha val="19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3" name="מלבן 2"/>
          <p:cNvSpPr/>
          <p:nvPr/>
        </p:nvSpPr>
        <p:spPr>
          <a:xfrm>
            <a:off x="5971607" y="3244334"/>
            <a:ext cx="248786" cy="369332"/>
          </a:xfrm>
          <a:prstGeom prst="rect">
            <a:avLst/>
          </a:prstGeom>
        </p:spPr>
        <p:txBody>
          <a:bodyPr wrap="none">
            <a:spAutoFit/>
          </a:bodyPr>
          <a:lstStyle/>
          <a:p>
            <a:r>
              <a:rPr lang="he-IL" dirty="0">
                <a:solidFill>
                  <a:prstClr val="black"/>
                </a:solidFill>
              </a:rPr>
              <a:t> </a:t>
            </a:r>
          </a:p>
        </p:txBody>
      </p:sp>
      <p:sp>
        <p:nvSpPr>
          <p:cNvPr id="4" name="מלבן 3"/>
          <p:cNvSpPr/>
          <p:nvPr/>
        </p:nvSpPr>
        <p:spPr>
          <a:xfrm>
            <a:off x="5971607" y="3244334"/>
            <a:ext cx="248786" cy="369332"/>
          </a:xfrm>
          <a:prstGeom prst="rect">
            <a:avLst/>
          </a:prstGeom>
        </p:spPr>
        <p:txBody>
          <a:bodyPr wrap="none">
            <a:spAutoFit/>
          </a:bodyPr>
          <a:lstStyle/>
          <a:p>
            <a:r>
              <a:rPr lang="he-IL" dirty="0">
                <a:solidFill>
                  <a:prstClr val="black"/>
                </a:solidFill>
              </a:rPr>
              <a:t> </a:t>
            </a:r>
          </a:p>
        </p:txBody>
      </p:sp>
      <p:sp>
        <p:nvSpPr>
          <p:cNvPr id="5" name="מלבן 4"/>
          <p:cNvSpPr/>
          <p:nvPr/>
        </p:nvSpPr>
        <p:spPr>
          <a:xfrm>
            <a:off x="5971607" y="3244334"/>
            <a:ext cx="248786" cy="369332"/>
          </a:xfrm>
          <a:prstGeom prst="rect">
            <a:avLst/>
          </a:prstGeom>
        </p:spPr>
        <p:txBody>
          <a:bodyPr wrap="none">
            <a:spAutoFit/>
          </a:bodyPr>
          <a:lstStyle/>
          <a:p>
            <a:r>
              <a:rPr lang="he-IL" dirty="0">
                <a:solidFill>
                  <a:prstClr val="black"/>
                </a:solidFill>
              </a:rPr>
              <a:t> </a:t>
            </a:r>
          </a:p>
        </p:txBody>
      </p:sp>
      <p:sp>
        <p:nvSpPr>
          <p:cNvPr id="6" name="מלבן 5"/>
          <p:cNvSpPr/>
          <p:nvPr/>
        </p:nvSpPr>
        <p:spPr>
          <a:xfrm>
            <a:off x="5971607" y="3244334"/>
            <a:ext cx="248786" cy="369332"/>
          </a:xfrm>
          <a:prstGeom prst="rect">
            <a:avLst/>
          </a:prstGeom>
        </p:spPr>
        <p:txBody>
          <a:bodyPr wrap="none">
            <a:spAutoFit/>
          </a:bodyPr>
          <a:lstStyle/>
          <a:p>
            <a:r>
              <a:rPr lang="he-IL" dirty="0">
                <a:solidFill>
                  <a:prstClr val="black"/>
                </a:solidFill>
              </a:rPr>
              <a:t> </a:t>
            </a:r>
          </a:p>
        </p:txBody>
      </p:sp>
    </p:spTree>
    <p:extLst>
      <p:ext uri="{BB962C8B-B14F-4D97-AF65-F5344CB8AC3E}">
        <p14:creationId xmlns:p14="http://schemas.microsoft.com/office/powerpoint/2010/main" val="1989838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17000" b="-17000"/>
          </a:stretch>
        </a:blipFill>
        <a:effectLst/>
      </p:bgPr>
    </p:bg>
    <p:spTree>
      <p:nvGrpSpPr>
        <p:cNvPr id="1" name="Shape 369"/>
        <p:cNvGrpSpPr/>
        <p:nvPr/>
      </p:nvGrpSpPr>
      <p:grpSpPr>
        <a:xfrm>
          <a:off x="0" y="0"/>
          <a:ext cx="0" cy="0"/>
          <a:chOff x="0" y="0"/>
          <a:chExt cx="0" cy="0"/>
        </a:xfrm>
      </p:grpSpPr>
      <p:sp>
        <p:nvSpPr>
          <p:cNvPr id="370" name="Google Shape;370;p53"/>
          <p:cNvSpPr txBox="1">
            <a:spLocks noGrp="1"/>
          </p:cNvSpPr>
          <p:nvPr>
            <p:ph type="body" idx="1"/>
          </p:nvPr>
        </p:nvSpPr>
        <p:spPr>
          <a:xfrm>
            <a:off x="1847528" y="2179782"/>
            <a:ext cx="8363272" cy="3801140"/>
          </a:xfrm>
          <a:prstGeom prst="rect">
            <a:avLst/>
          </a:prstGeom>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t" anchorCtr="0">
            <a:noAutofit/>
          </a:bodyPr>
          <a:lstStyle/>
          <a:p>
            <a:pPr marL="342900">
              <a:spcBef>
                <a:spcPts val="0"/>
              </a:spcBef>
              <a:buSzPts val="3200"/>
              <a:buNone/>
            </a:pPr>
            <a:r>
              <a:rPr lang="x-none" dirty="0"/>
              <a:t>	</a:t>
            </a:r>
            <a:r>
              <a:rPr lang="x-none" sz="2800" dirty="0">
                <a:solidFill>
                  <a:schemeClr val="dk2"/>
                </a:solidFill>
              </a:rPr>
              <a:t>	</a:t>
            </a:r>
            <a:endParaRPr sz="2800" dirty="0">
              <a:solidFill>
                <a:schemeClr val="dk2"/>
              </a:solidFill>
            </a:endParaRPr>
          </a:p>
          <a:p>
            <a:pPr marL="342900">
              <a:spcBef>
                <a:spcPts val="720"/>
              </a:spcBef>
              <a:buClr>
                <a:schemeClr val="dk2"/>
              </a:buClr>
              <a:buSzPts val="3600"/>
              <a:buNone/>
            </a:pPr>
            <a:r>
              <a:rPr lang="x-none" sz="3600" dirty="0">
                <a:solidFill>
                  <a:schemeClr val="dk2"/>
                </a:solidFill>
              </a:rPr>
              <a:t>   </a:t>
            </a:r>
            <a:r>
              <a:rPr lang="he-IL" sz="3600" dirty="0">
                <a:solidFill>
                  <a:schemeClr val="dk2"/>
                </a:solidFill>
              </a:rPr>
              <a:t> </a:t>
            </a:r>
            <a:r>
              <a:rPr lang="x-none" sz="3600" dirty="0">
                <a:solidFill>
                  <a:schemeClr val="dk2"/>
                </a:solidFill>
              </a:rPr>
              <a:t>ההורה/המחנך נותן כיוון לילד בהתאם </a:t>
            </a:r>
            <a:r>
              <a:rPr lang="x-none" sz="3600" b="1" u="sng" dirty="0">
                <a:solidFill>
                  <a:schemeClr val="dk2"/>
                </a:solidFill>
              </a:rPr>
              <a:t>לערכים</a:t>
            </a:r>
            <a:endParaRPr b="1" u="sng" dirty="0"/>
          </a:p>
          <a:p>
            <a:pPr marL="342900">
              <a:spcBef>
                <a:spcPts val="720"/>
              </a:spcBef>
              <a:buClr>
                <a:schemeClr val="dk2"/>
              </a:buClr>
              <a:buSzPts val="3600"/>
              <a:buNone/>
            </a:pPr>
            <a:r>
              <a:rPr lang="x-none" sz="3600" b="1" dirty="0">
                <a:solidFill>
                  <a:schemeClr val="dk2"/>
                </a:solidFill>
              </a:rPr>
              <a:t>    </a:t>
            </a:r>
            <a:r>
              <a:rPr lang="x-none" sz="3600" b="1" u="sng" dirty="0">
                <a:solidFill>
                  <a:schemeClr val="dk2"/>
                </a:solidFill>
              </a:rPr>
              <a:t>ההתפתחותיים</a:t>
            </a:r>
            <a:r>
              <a:rPr lang="x-none" sz="3600" dirty="0">
                <a:solidFill>
                  <a:schemeClr val="dk2"/>
                </a:solidFill>
              </a:rPr>
              <a:t> בהם הוא מאמין</a:t>
            </a:r>
            <a:r>
              <a:rPr lang="he-IL" sz="3600" dirty="0">
                <a:solidFill>
                  <a:schemeClr val="dk2"/>
                </a:solidFill>
              </a:rPr>
              <a:t>.</a:t>
            </a:r>
          </a:p>
          <a:p>
            <a:pPr marL="342900">
              <a:spcBef>
                <a:spcPts val="720"/>
              </a:spcBef>
              <a:buClr>
                <a:schemeClr val="dk2"/>
              </a:buClr>
              <a:buSzPts val="3600"/>
              <a:buNone/>
            </a:pPr>
            <a:r>
              <a:rPr lang="he-IL" sz="3600" dirty="0">
                <a:solidFill>
                  <a:schemeClr val="dk2"/>
                </a:solidFill>
              </a:rPr>
              <a:t>    </a:t>
            </a:r>
          </a:p>
          <a:p>
            <a:pPr marL="342900">
              <a:spcBef>
                <a:spcPts val="720"/>
              </a:spcBef>
              <a:buClr>
                <a:schemeClr val="dk2"/>
              </a:buClr>
              <a:buSzPts val="3600"/>
              <a:buNone/>
            </a:pPr>
            <a:r>
              <a:rPr lang="he-IL" sz="3600" dirty="0">
                <a:solidFill>
                  <a:schemeClr val="dk2"/>
                </a:solidFill>
              </a:rPr>
              <a:t>   הוא עושה זאת</a:t>
            </a:r>
            <a:r>
              <a:rPr lang="x-none" sz="3600" dirty="0">
                <a:solidFill>
                  <a:schemeClr val="dk2"/>
                </a:solidFill>
              </a:rPr>
              <a:t> באמצעות </a:t>
            </a:r>
            <a:r>
              <a:rPr lang="x-none" sz="3600" b="1" u="sng" dirty="0">
                <a:solidFill>
                  <a:schemeClr val="dk2"/>
                </a:solidFill>
              </a:rPr>
              <a:t>מסר מגדל</a:t>
            </a:r>
            <a:r>
              <a:rPr lang="he-IL" sz="3600" b="1" u="sng" dirty="0">
                <a:solidFill>
                  <a:schemeClr val="dk2"/>
                </a:solidFill>
              </a:rPr>
              <a:t>,</a:t>
            </a:r>
            <a:r>
              <a:rPr lang="he-IL" sz="3600" b="1" dirty="0">
                <a:solidFill>
                  <a:schemeClr val="dk2"/>
                </a:solidFill>
              </a:rPr>
              <a:t> </a:t>
            </a:r>
            <a:r>
              <a:rPr lang="he-IL" sz="3600" dirty="0">
                <a:solidFill>
                  <a:schemeClr val="dk2"/>
                </a:solidFill>
              </a:rPr>
              <a:t>המועבר באמצעות מילים או מעשים.</a:t>
            </a:r>
            <a:endParaRPr b="1" dirty="0"/>
          </a:p>
          <a:p>
            <a:pPr marL="342900">
              <a:spcBef>
                <a:spcPts val="720"/>
              </a:spcBef>
              <a:buSzPts val="3600"/>
              <a:buNone/>
            </a:pPr>
            <a:endParaRPr sz="3600" b="1" dirty="0"/>
          </a:p>
          <a:p>
            <a:pPr marL="342900">
              <a:spcBef>
                <a:spcPts val="720"/>
              </a:spcBef>
              <a:buSzPts val="3600"/>
              <a:buNone/>
            </a:pPr>
            <a:r>
              <a:rPr lang="x-none" sz="3600" dirty="0"/>
              <a:t>	</a:t>
            </a:r>
            <a:endParaRPr sz="3600" dirty="0"/>
          </a:p>
        </p:txBody>
      </p:sp>
      <p:sp>
        <p:nvSpPr>
          <p:cNvPr id="2" name="אליפסה 1"/>
          <p:cNvSpPr/>
          <p:nvPr/>
        </p:nvSpPr>
        <p:spPr>
          <a:xfrm>
            <a:off x="1911211" y="2262909"/>
            <a:ext cx="8229600" cy="2336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71" name="Google Shape;371;p53" descr="לוגו ללא שוליים.png"/>
          <p:cNvPicPr preferRelativeResize="0"/>
          <p:nvPr/>
        </p:nvPicPr>
        <p:blipFill rotWithShape="1">
          <a:blip r:embed="rId4">
            <a:alphaModFix/>
          </a:blip>
          <a:srcRect/>
          <a:stretch/>
        </p:blipFill>
        <p:spPr>
          <a:xfrm>
            <a:off x="9362686" y="245499"/>
            <a:ext cx="1980000" cy="576000"/>
          </a:xfrm>
          <a:prstGeom prst="rect">
            <a:avLst/>
          </a:prstGeom>
          <a:noFill/>
          <a:ln>
            <a:noFill/>
          </a:ln>
        </p:spPr>
      </p:pic>
      <p:sp>
        <p:nvSpPr>
          <p:cNvPr id="372" name="Google Shape;372;p53"/>
          <p:cNvSpPr txBox="1"/>
          <p:nvPr/>
        </p:nvSpPr>
        <p:spPr>
          <a:xfrm>
            <a:off x="1911211" y="1088740"/>
            <a:ext cx="8229600" cy="648072"/>
          </a:xfrm>
          <a:prstGeom prst="rect">
            <a:avLst/>
          </a:prstGeom>
          <a:noFill/>
          <a:ln>
            <a:noFill/>
          </a:ln>
        </p:spPr>
        <p:txBody>
          <a:bodyPr spcFirstLastPara="1" wrap="square" lIns="91425" tIns="45700" rIns="91425" bIns="45700" anchor="ctr" anchorCtr="0">
            <a:noAutofit/>
          </a:bodyPr>
          <a:lstStyle/>
          <a:p>
            <a:pPr algn="ctr">
              <a:buClr>
                <a:srgbClr val="000000"/>
              </a:buClr>
              <a:buSzPts val="4400"/>
              <a:buFont typeface="Calibri"/>
              <a:buNone/>
            </a:pPr>
            <a:endParaRPr sz="4400" kern="0" dirty="0">
              <a:solidFill>
                <a:srgbClr val="1F497D"/>
              </a:solidFill>
              <a:latin typeface="Calibri"/>
              <a:ea typeface="Calibri"/>
              <a:cs typeface="Calibri"/>
              <a:sym typeface="Calibri"/>
            </a:endParaRPr>
          </a:p>
          <a:p>
            <a:pPr algn="ctr">
              <a:buClr>
                <a:srgbClr val="1F497D"/>
              </a:buClr>
              <a:buSzPts val="4400"/>
              <a:buFont typeface="Calibri"/>
              <a:buNone/>
            </a:pPr>
            <a:r>
              <a:rPr lang="x-none" sz="4400" kern="0" dirty="0">
                <a:solidFill>
                  <a:schemeClr val="accent6">
                    <a:lumMod val="75000"/>
                  </a:schemeClr>
                </a:solidFill>
                <a:latin typeface="Calibri"/>
                <a:ea typeface="Calibri"/>
                <a:cs typeface="Calibri"/>
                <a:sym typeface="Calibri"/>
              </a:rPr>
              <a:t>התקשורת המגדלת</a:t>
            </a:r>
            <a:r>
              <a:rPr lang="he-IL" sz="4400" kern="0" dirty="0">
                <a:solidFill>
                  <a:schemeClr val="accent6">
                    <a:lumMod val="75000"/>
                  </a:schemeClr>
                </a:solidFill>
                <a:latin typeface="Calibri"/>
                <a:ea typeface="Calibri"/>
                <a:cs typeface="Calibri"/>
                <a:sym typeface="Calibri"/>
              </a:rPr>
              <a:t> הנחיות עשה </a:t>
            </a:r>
            <a:br>
              <a:rPr lang="x-none" sz="4400" b="1" kern="0" dirty="0">
                <a:solidFill>
                  <a:srgbClr val="1F497D"/>
                </a:solidFill>
                <a:latin typeface="Calibri"/>
                <a:ea typeface="Calibri"/>
                <a:cs typeface="Calibri"/>
                <a:sym typeface="Calibri"/>
              </a:rPr>
            </a:br>
            <a:endParaRPr sz="4400" b="1" kern="0" dirty="0">
              <a:solidFill>
                <a:srgbClr val="1F497D"/>
              </a:solidFill>
              <a:latin typeface="Calibri"/>
              <a:ea typeface="Calibri"/>
              <a:cs typeface="Calibri"/>
              <a:sym typeface="Calibri"/>
            </a:endParaRPr>
          </a:p>
        </p:txBody>
      </p:sp>
    </p:spTree>
    <p:extLst>
      <p:ext uri="{BB962C8B-B14F-4D97-AF65-F5344CB8AC3E}">
        <p14:creationId xmlns:p14="http://schemas.microsoft.com/office/powerpoint/2010/main" val="275605552"/>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145718" y="445547"/>
            <a:ext cx="10471867" cy="5890426"/>
          </a:xfrm>
          <a:prstGeom prst="rect">
            <a:avLst/>
          </a:prstGeom>
        </p:spPr>
      </p:pic>
      <p:sp>
        <p:nvSpPr>
          <p:cNvPr id="3" name="מלבן 2"/>
          <p:cNvSpPr/>
          <p:nvPr/>
        </p:nvSpPr>
        <p:spPr bwMode="auto">
          <a:xfrm>
            <a:off x="5150338" y="3813908"/>
            <a:ext cx="5822462" cy="79716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fontAlgn="base">
              <a:spcBef>
                <a:spcPct val="0"/>
              </a:spcBef>
              <a:spcAft>
                <a:spcPct val="0"/>
              </a:spcAft>
            </a:pPr>
            <a:endParaRPr lang="he-IL">
              <a:solidFill>
                <a:prstClr val="black"/>
              </a:solidFill>
              <a:latin typeface="Times New Roman" pitchFamily="18" charset="0"/>
            </a:endParaRPr>
          </a:p>
        </p:txBody>
      </p:sp>
      <p:sp>
        <p:nvSpPr>
          <p:cNvPr id="4" name="מלבן 3"/>
          <p:cNvSpPr/>
          <p:nvPr/>
        </p:nvSpPr>
        <p:spPr bwMode="auto">
          <a:xfrm>
            <a:off x="5337908" y="3727938"/>
            <a:ext cx="5517661" cy="8831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fontAlgn="base">
              <a:spcBef>
                <a:spcPct val="0"/>
              </a:spcBef>
              <a:spcAft>
                <a:spcPct val="0"/>
              </a:spcAft>
            </a:pPr>
            <a:endParaRPr lang="he-IL">
              <a:solidFill>
                <a:prstClr val="black"/>
              </a:solidFill>
              <a:latin typeface="Times New Roman" pitchFamily="18" charset="0"/>
            </a:endParaRPr>
          </a:p>
        </p:txBody>
      </p:sp>
    </p:spTree>
    <p:extLst>
      <p:ext uri="{BB962C8B-B14F-4D97-AF65-F5344CB8AC3E}">
        <p14:creationId xmlns:p14="http://schemas.microsoft.com/office/powerpoint/2010/main" val="138063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CEFA764-AA76-4378-9E3E-688C4C789CE7}"/>
              </a:ext>
            </a:extLst>
          </p:cNvPr>
          <p:cNvSpPr>
            <a:spLocks noGrp="1"/>
          </p:cNvSpPr>
          <p:nvPr>
            <p:ph type="title"/>
          </p:nvPr>
        </p:nvSpPr>
        <p:spPr/>
        <p:txBody>
          <a:bodyPr/>
          <a:lstStyle/>
          <a:p>
            <a:r>
              <a:rPr lang="he-IL" b="1" dirty="0">
                <a:solidFill>
                  <a:schemeClr val="accent6"/>
                </a:solidFill>
                <a:cs typeface="+mn-cs"/>
              </a:rPr>
              <a:t>היררכיית ערכים</a:t>
            </a:r>
          </a:p>
        </p:txBody>
      </p:sp>
      <p:sp>
        <p:nvSpPr>
          <p:cNvPr id="3" name="מציין מיקום תוכן 2">
            <a:extLst>
              <a:ext uri="{FF2B5EF4-FFF2-40B4-BE49-F238E27FC236}">
                <a16:creationId xmlns:a16="http://schemas.microsoft.com/office/drawing/2014/main" id="{8F173698-F908-4ACE-84A1-D1419256DB34}"/>
              </a:ext>
            </a:extLst>
          </p:cNvPr>
          <p:cNvSpPr>
            <a:spLocks noGrp="1"/>
          </p:cNvSpPr>
          <p:nvPr>
            <p:ph idx="1"/>
          </p:nvPr>
        </p:nvSpPr>
        <p:spPr>
          <a:xfrm>
            <a:off x="161366" y="1739153"/>
            <a:ext cx="11815482" cy="4844209"/>
          </a:xfrm>
        </p:spPr>
        <p:txBody>
          <a:bodyPr>
            <a:normAutofit/>
          </a:bodyPr>
          <a:lstStyle/>
          <a:p>
            <a:pPr marL="514350" indent="-514350">
              <a:buAutoNum type="arabicPeriod"/>
            </a:pPr>
            <a:r>
              <a:rPr lang="he-IL" b="1" dirty="0">
                <a:solidFill>
                  <a:schemeClr val="accent5">
                    <a:lumMod val="50000"/>
                  </a:schemeClr>
                </a:solidFill>
              </a:rPr>
              <a:t>ערכים שבין האדם לסביבתו:</a:t>
            </a:r>
            <a:r>
              <a:rPr lang="he-IL" dirty="0">
                <a:solidFill>
                  <a:schemeClr val="accent5">
                    <a:lumMod val="50000"/>
                  </a:schemeClr>
                </a:solidFill>
              </a:rPr>
              <a:t> דרך ארץ, כבוד</a:t>
            </a:r>
          </a:p>
          <a:p>
            <a:pPr marL="514350" indent="-514350">
              <a:buAutoNum type="arabicPeriod"/>
            </a:pPr>
            <a:r>
              <a:rPr lang="he-IL" b="1" dirty="0">
                <a:solidFill>
                  <a:schemeClr val="accent5">
                    <a:lumMod val="50000"/>
                  </a:schemeClr>
                </a:solidFill>
              </a:rPr>
              <a:t>ערכים שבין אדם לבין עצמו: </a:t>
            </a:r>
            <a:r>
              <a:rPr lang="he-IL" dirty="0">
                <a:solidFill>
                  <a:schemeClr val="accent5">
                    <a:lumMod val="50000"/>
                  </a:schemeClr>
                </a:solidFill>
              </a:rPr>
              <a:t>ויסות, איזון, שפיות, תפקוד</a:t>
            </a:r>
          </a:p>
          <a:p>
            <a:pPr marL="514350" indent="-514350">
              <a:buAutoNum type="arabicPeriod"/>
            </a:pPr>
            <a:r>
              <a:rPr lang="he-IL" b="1" dirty="0">
                <a:solidFill>
                  <a:schemeClr val="accent5">
                    <a:lumMod val="50000"/>
                  </a:schemeClr>
                </a:solidFill>
              </a:rPr>
              <a:t>ערכים של הצלחה: </a:t>
            </a:r>
            <a:r>
              <a:rPr lang="he-IL" dirty="0">
                <a:solidFill>
                  <a:schemeClr val="accent5">
                    <a:lumMod val="50000"/>
                  </a:schemeClr>
                </a:solidFill>
              </a:rPr>
              <a:t>ציונים, הישגים, תואר</a:t>
            </a:r>
          </a:p>
        </p:txBody>
      </p:sp>
      <p:pic>
        <p:nvPicPr>
          <p:cNvPr id="6152" name="Picture 8" descr="תוצאת תמונה עבור דרך ארץ">
            <a:extLst>
              <a:ext uri="{FF2B5EF4-FFF2-40B4-BE49-F238E27FC236}">
                <a16:creationId xmlns:a16="http://schemas.microsoft.com/office/drawing/2014/main" id="{BEF53B15-5147-4B06-8B07-BCF392536D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4279" y="4161257"/>
            <a:ext cx="3273137" cy="218209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תוצאת תמונה עבור כבוד">
            <a:extLst>
              <a:ext uri="{FF2B5EF4-FFF2-40B4-BE49-F238E27FC236}">
                <a16:creationId xmlns:a16="http://schemas.microsoft.com/office/drawing/2014/main" id="{7661D089-FF1F-4D92-A7FB-5DC9F0EAC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161257"/>
            <a:ext cx="3012733" cy="2182091"/>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4671" y="6576411"/>
            <a:ext cx="614271" cy="253916"/>
          </a:xfrm>
          <a:prstGeom prst="rect">
            <a:avLst/>
          </a:prstGeom>
        </p:spPr>
        <p:txBody>
          <a:bodyPr wrap="none">
            <a:spAutoFit/>
          </a:bodyPr>
          <a:lstStyle/>
          <a:p>
            <a:r>
              <a:rPr lang="he-IL" sz="1050" dirty="0">
                <a:solidFill>
                  <a:prstClr val="black"/>
                </a:solidFill>
              </a:rPr>
              <a:t>קלאודיה</a:t>
            </a:r>
          </a:p>
        </p:txBody>
      </p:sp>
      <p:pic>
        <p:nvPicPr>
          <p:cNvPr id="4098" name="Picture 2" descr="מדליית זהב לשחיין איאד שלבי ב-100 מטר גב"/>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9362" y="4154302"/>
            <a:ext cx="3257408" cy="21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548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17000" b="-17000"/>
          </a:stretch>
        </a:blipFill>
        <a:effectLst/>
      </p:bgPr>
    </p:bg>
    <p:spTree>
      <p:nvGrpSpPr>
        <p:cNvPr id="1" name=""/>
        <p:cNvGrpSpPr/>
        <p:nvPr/>
      </p:nvGrpSpPr>
      <p:grpSpPr>
        <a:xfrm>
          <a:off x="0" y="0"/>
          <a:ext cx="0" cy="0"/>
          <a:chOff x="0" y="0"/>
          <a:chExt cx="0" cy="0"/>
        </a:xfrm>
      </p:grpSpPr>
      <p:pic>
        <p:nvPicPr>
          <p:cNvPr id="4" name="תמונה 3"/>
          <p:cNvPicPr>
            <a:picLocks noChangeAspect="1"/>
          </p:cNvPicPr>
          <p:nvPr/>
        </p:nvPicPr>
        <p:blipFill>
          <a:blip r:embed="rId3"/>
          <a:stretch>
            <a:fillRect/>
          </a:stretch>
        </p:blipFill>
        <p:spPr>
          <a:xfrm>
            <a:off x="327846" y="3539126"/>
            <a:ext cx="4143375" cy="3133725"/>
          </a:xfrm>
          <a:prstGeom prst="rect">
            <a:avLst/>
          </a:prstGeom>
          <a:ln w="38100">
            <a:solidFill>
              <a:schemeClr val="accent6"/>
            </a:solidFill>
          </a:ln>
        </p:spPr>
      </p:pic>
      <p:sp>
        <p:nvSpPr>
          <p:cNvPr id="8" name="מלבן 7"/>
          <p:cNvSpPr/>
          <p:nvPr/>
        </p:nvSpPr>
        <p:spPr>
          <a:xfrm>
            <a:off x="710938" y="708843"/>
            <a:ext cx="10560205" cy="3539430"/>
          </a:xfrm>
          <a:prstGeom prst="rect">
            <a:avLst/>
          </a:prstGeom>
        </p:spPr>
        <p:txBody>
          <a:bodyPr wrap="square">
            <a:spAutoFit/>
          </a:bodyPr>
          <a:lstStyle/>
          <a:p>
            <a:pPr marL="285750" indent="-285750" defTabSz="457200">
              <a:spcBef>
                <a:spcPct val="20000"/>
              </a:spcBef>
              <a:spcAft>
                <a:spcPts val="600"/>
              </a:spcAft>
              <a:buClr>
                <a:srgbClr val="83992A"/>
              </a:buClr>
              <a:buSzPct val="115000"/>
              <a:buFont typeface="Arial"/>
              <a:buChar char="•"/>
            </a:pPr>
            <a:r>
              <a:rPr lang="he-IL" sz="2400" dirty="0">
                <a:solidFill>
                  <a:srgbClr val="5B9BD5">
                    <a:lumMod val="50000"/>
                  </a:srgbClr>
                </a:solidFill>
              </a:rPr>
              <a:t> אורי ואפרת פנו להדרכת אייכה בנוגע לתום בנם המתבגר בן ה-14. תום עלה לחטיבת הביניים השנה. ההורים אומרים שיש להם הרגשה שהוא לא מוצא את עצמו חברתית בחטיבה. הישגיו בלימודים ירדו. רוב הזמן הוא מסתגר בחדרו, ממעט לדבר עם בני המשפחה וכשפונים אליו כמעט תמיד מגיב בכעס וצעקות. </a:t>
            </a:r>
          </a:p>
          <a:p>
            <a:pPr marL="285750" indent="-285750" defTabSz="457200">
              <a:spcBef>
                <a:spcPct val="20000"/>
              </a:spcBef>
              <a:spcAft>
                <a:spcPts val="600"/>
              </a:spcAft>
              <a:buClr>
                <a:srgbClr val="83992A"/>
              </a:buClr>
              <a:buSzPct val="115000"/>
              <a:buFont typeface="Arial"/>
              <a:buChar char="•"/>
            </a:pPr>
            <a:r>
              <a:rPr lang="he-IL" sz="2400" dirty="0">
                <a:solidFill>
                  <a:srgbClr val="5B9BD5">
                    <a:lumMod val="50000"/>
                  </a:srgbClr>
                </a:solidFill>
              </a:rPr>
              <a:t>1.בחרו 2-3 ערכים מגדלים שחשוב לקדם אותם לטובת תום.</a:t>
            </a:r>
          </a:p>
          <a:p>
            <a:pPr marL="285750" indent="-285750" defTabSz="457200">
              <a:spcBef>
                <a:spcPct val="20000"/>
              </a:spcBef>
              <a:spcAft>
                <a:spcPts val="600"/>
              </a:spcAft>
              <a:buClr>
                <a:srgbClr val="83992A"/>
              </a:buClr>
              <a:buSzPct val="115000"/>
              <a:buFont typeface="Arial"/>
              <a:buChar char="•"/>
            </a:pPr>
            <a:r>
              <a:rPr lang="he-IL" sz="2400" dirty="0">
                <a:solidFill>
                  <a:srgbClr val="5B9BD5">
                    <a:lumMod val="50000"/>
                  </a:srgbClr>
                </a:solidFill>
              </a:rPr>
              <a:t>2. דרגו אותם לפי סדר החשיבות על פי תפיסת אייכה.</a:t>
            </a:r>
          </a:p>
          <a:p>
            <a:pPr marL="285750" indent="-285750" defTabSz="457200">
              <a:spcBef>
                <a:spcPct val="20000"/>
              </a:spcBef>
              <a:spcAft>
                <a:spcPts val="600"/>
              </a:spcAft>
              <a:buClr>
                <a:srgbClr val="83992A"/>
              </a:buClr>
              <a:buSzPct val="115000"/>
              <a:buFont typeface="Arial"/>
              <a:buChar char="•"/>
            </a:pPr>
            <a:endParaRPr lang="he-IL" sz="2400" dirty="0">
              <a:solidFill>
                <a:srgbClr val="5B9BD5">
                  <a:lumMod val="50000"/>
                </a:srgbClr>
              </a:solidFill>
            </a:endParaRPr>
          </a:p>
          <a:p>
            <a:pPr marL="285750" indent="-285750" defTabSz="457200">
              <a:spcBef>
                <a:spcPct val="20000"/>
              </a:spcBef>
              <a:spcAft>
                <a:spcPts val="600"/>
              </a:spcAft>
              <a:buClr>
                <a:srgbClr val="83992A"/>
              </a:buClr>
              <a:buSzPct val="115000"/>
              <a:buFont typeface="Arial"/>
              <a:buChar char="•"/>
            </a:pPr>
            <a:endParaRPr lang="he-IL" dirty="0">
              <a:solidFill>
                <a:srgbClr val="5B9BD5">
                  <a:lumMod val="50000"/>
                </a:srgbClr>
              </a:solidFill>
            </a:endParaRPr>
          </a:p>
        </p:txBody>
      </p:sp>
    </p:spTree>
    <p:extLst>
      <p:ext uri="{BB962C8B-B14F-4D97-AF65-F5344CB8AC3E}">
        <p14:creationId xmlns:p14="http://schemas.microsoft.com/office/powerpoint/2010/main" val="3528490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2286000" y="1285875"/>
            <a:ext cx="7620000" cy="4286250"/>
          </a:xfrm>
          <a:prstGeom prst="rect">
            <a:avLst/>
          </a:prstGeom>
        </p:spPr>
      </p:pic>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24" y="421907"/>
            <a:ext cx="10996655" cy="6182392"/>
          </a:xfrm>
          <a:prstGeom prst="rect">
            <a:avLst/>
          </a:prstGeom>
          <a:ln>
            <a:noFill/>
          </a:ln>
        </p:spPr>
      </p:pic>
      <p:sp>
        <p:nvSpPr>
          <p:cNvPr id="4" name="מלבן 3"/>
          <p:cNvSpPr/>
          <p:nvPr/>
        </p:nvSpPr>
        <p:spPr bwMode="auto">
          <a:xfrm>
            <a:off x="1109786" y="4013772"/>
            <a:ext cx="9870829" cy="20241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fontAlgn="base">
              <a:spcBef>
                <a:spcPct val="0"/>
              </a:spcBef>
              <a:spcAft>
                <a:spcPct val="0"/>
              </a:spcAft>
            </a:pPr>
            <a:endParaRPr lang="he-IL">
              <a:solidFill>
                <a:prstClr val="black"/>
              </a:solidFill>
              <a:latin typeface="Times New Roman" pitchFamily="18" charset="0"/>
            </a:endParaRPr>
          </a:p>
        </p:txBody>
      </p:sp>
    </p:spTree>
    <p:extLst>
      <p:ext uri="{BB962C8B-B14F-4D97-AF65-F5344CB8AC3E}">
        <p14:creationId xmlns:p14="http://schemas.microsoft.com/office/powerpoint/2010/main" val="3551407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17000" b="-17000"/>
          </a:stretch>
        </a:blipFill>
        <a:effectLst/>
      </p:bgPr>
    </p:bg>
    <p:spTree>
      <p:nvGrpSpPr>
        <p:cNvPr id="1" name="Shape 369"/>
        <p:cNvGrpSpPr/>
        <p:nvPr/>
      </p:nvGrpSpPr>
      <p:grpSpPr>
        <a:xfrm>
          <a:off x="0" y="0"/>
          <a:ext cx="0" cy="0"/>
          <a:chOff x="0" y="0"/>
          <a:chExt cx="0" cy="0"/>
        </a:xfrm>
      </p:grpSpPr>
      <p:pic>
        <p:nvPicPr>
          <p:cNvPr id="371" name="Google Shape;371;p53" descr="לוגו ללא שוליים.png"/>
          <p:cNvPicPr preferRelativeResize="0"/>
          <p:nvPr/>
        </p:nvPicPr>
        <p:blipFill rotWithShape="1">
          <a:blip r:embed="rId4">
            <a:alphaModFix/>
          </a:blip>
          <a:srcRect/>
          <a:stretch/>
        </p:blipFill>
        <p:spPr>
          <a:xfrm>
            <a:off x="9362686" y="245499"/>
            <a:ext cx="1980000" cy="576000"/>
          </a:xfrm>
          <a:prstGeom prst="rect">
            <a:avLst/>
          </a:prstGeom>
          <a:noFill/>
          <a:ln>
            <a:noFill/>
          </a:ln>
        </p:spPr>
      </p:pic>
      <p:sp>
        <p:nvSpPr>
          <p:cNvPr id="372" name="Google Shape;372;p53"/>
          <p:cNvSpPr txBox="1"/>
          <p:nvPr/>
        </p:nvSpPr>
        <p:spPr>
          <a:xfrm>
            <a:off x="1911211" y="1088740"/>
            <a:ext cx="8229600" cy="648072"/>
          </a:xfrm>
          <a:prstGeom prst="rect">
            <a:avLst/>
          </a:prstGeom>
          <a:noFill/>
          <a:ln>
            <a:noFill/>
          </a:ln>
        </p:spPr>
        <p:txBody>
          <a:bodyPr spcFirstLastPara="1" wrap="square" lIns="91425" tIns="45700" rIns="91425" bIns="45700" anchor="ctr" anchorCtr="0">
            <a:noAutofit/>
          </a:bodyPr>
          <a:lstStyle/>
          <a:p>
            <a:pPr algn="ctr">
              <a:buClr>
                <a:srgbClr val="000000"/>
              </a:buClr>
              <a:buSzPts val="4400"/>
              <a:buFont typeface="Calibri"/>
              <a:buNone/>
            </a:pPr>
            <a:endParaRPr sz="4400" kern="0" dirty="0">
              <a:solidFill>
                <a:srgbClr val="1F497D"/>
              </a:solidFill>
              <a:latin typeface="Calibri"/>
              <a:ea typeface="Calibri"/>
              <a:cs typeface="Calibri"/>
              <a:sym typeface="Calibri"/>
            </a:endParaRPr>
          </a:p>
          <a:p>
            <a:pPr algn="ctr">
              <a:buClr>
                <a:srgbClr val="1F497D"/>
              </a:buClr>
              <a:buSzPts val="4400"/>
              <a:buFont typeface="Calibri"/>
              <a:buNone/>
            </a:pPr>
            <a:r>
              <a:rPr lang="x-none" sz="4400" kern="0" dirty="0">
                <a:solidFill>
                  <a:srgbClr val="F79646">
                    <a:lumMod val="75000"/>
                  </a:srgbClr>
                </a:solidFill>
                <a:latin typeface="Calibri"/>
                <a:ea typeface="Calibri"/>
                <a:cs typeface="Calibri"/>
                <a:sym typeface="Calibri"/>
              </a:rPr>
              <a:t>התקשורת המגדלת</a:t>
            </a:r>
            <a:r>
              <a:rPr lang="he-IL" sz="4400" kern="0" dirty="0">
                <a:solidFill>
                  <a:srgbClr val="F79646">
                    <a:lumMod val="75000"/>
                  </a:srgbClr>
                </a:solidFill>
                <a:latin typeface="Calibri"/>
                <a:ea typeface="Calibri"/>
                <a:cs typeface="Calibri"/>
                <a:sym typeface="Calibri"/>
              </a:rPr>
              <a:t> הנחיות עשה </a:t>
            </a:r>
            <a:br>
              <a:rPr lang="x-none" sz="4400" b="1" kern="0" dirty="0">
                <a:solidFill>
                  <a:srgbClr val="1F497D"/>
                </a:solidFill>
                <a:latin typeface="Calibri"/>
                <a:ea typeface="Calibri"/>
                <a:cs typeface="Calibri"/>
                <a:sym typeface="Calibri"/>
              </a:rPr>
            </a:br>
            <a:endParaRPr sz="4400" b="1" kern="0" dirty="0">
              <a:solidFill>
                <a:srgbClr val="1F497D"/>
              </a:solidFill>
              <a:latin typeface="Calibri"/>
              <a:ea typeface="Calibri"/>
              <a:cs typeface="Calibri"/>
              <a:sym typeface="Calibri"/>
            </a:endParaRPr>
          </a:p>
        </p:txBody>
      </p:sp>
      <p:sp>
        <p:nvSpPr>
          <p:cNvPr id="370" name="Google Shape;370;p53"/>
          <p:cNvSpPr txBox="1">
            <a:spLocks noGrp="1"/>
          </p:cNvSpPr>
          <p:nvPr>
            <p:ph type="body" idx="1"/>
          </p:nvPr>
        </p:nvSpPr>
        <p:spPr>
          <a:xfrm>
            <a:off x="1847528" y="2179782"/>
            <a:ext cx="8363272" cy="3801140"/>
          </a:xfrm>
          <a:prstGeom prst="rect">
            <a:avLst/>
          </a:prstGeom>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t" anchorCtr="0">
            <a:noAutofit/>
          </a:bodyPr>
          <a:lstStyle/>
          <a:p>
            <a:pPr marL="342900">
              <a:spcBef>
                <a:spcPts val="0"/>
              </a:spcBef>
              <a:buSzPts val="3200"/>
              <a:buNone/>
            </a:pPr>
            <a:r>
              <a:rPr lang="x-none" dirty="0"/>
              <a:t>	</a:t>
            </a:r>
            <a:r>
              <a:rPr lang="x-none" sz="2800" dirty="0">
                <a:solidFill>
                  <a:schemeClr val="dk2"/>
                </a:solidFill>
              </a:rPr>
              <a:t>	</a:t>
            </a:r>
            <a:endParaRPr sz="2800" dirty="0">
              <a:solidFill>
                <a:schemeClr val="dk2"/>
              </a:solidFill>
            </a:endParaRPr>
          </a:p>
          <a:p>
            <a:pPr marL="342900">
              <a:spcBef>
                <a:spcPts val="720"/>
              </a:spcBef>
              <a:buClr>
                <a:schemeClr val="dk2"/>
              </a:buClr>
              <a:buSzPts val="3600"/>
              <a:buNone/>
            </a:pPr>
            <a:r>
              <a:rPr lang="x-none" sz="3600" dirty="0">
                <a:solidFill>
                  <a:schemeClr val="dk2"/>
                </a:solidFill>
              </a:rPr>
              <a:t>   </a:t>
            </a:r>
            <a:r>
              <a:rPr lang="he-IL" sz="3600" dirty="0">
                <a:solidFill>
                  <a:schemeClr val="dk2"/>
                </a:solidFill>
              </a:rPr>
              <a:t> </a:t>
            </a:r>
            <a:r>
              <a:rPr lang="x-none" sz="3600" dirty="0">
                <a:solidFill>
                  <a:schemeClr val="dk2"/>
                </a:solidFill>
              </a:rPr>
              <a:t>ההורה/המחנך נותן כיוון לילד בהתאם </a:t>
            </a:r>
            <a:r>
              <a:rPr lang="x-none" sz="3600" b="1" u="sng" dirty="0">
                <a:solidFill>
                  <a:schemeClr val="dk2"/>
                </a:solidFill>
              </a:rPr>
              <a:t>לערכים</a:t>
            </a:r>
            <a:endParaRPr b="1" u="sng" dirty="0"/>
          </a:p>
          <a:p>
            <a:pPr marL="342900">
              <a:spcBef>
                <a:spcPts val="720"/>
              </a:spcBef>
              <a:buClr>
                <a:schemeClr val="dk2"/>
              </a:buClr>
              <a:buSzPts val="3600"/>
              <a:buNone/>
            </a:pPr>
            <a:r>
              <a:rPr lang="x-none" sz="3600" b="1" dirty="0">
                <a:solidFill>
                  <a:schemeClr val="dk2"/>
                </a:solidFill>
              </a:rPr>
              <a:t>    </a:t>
            </a:r>
            <a:r>
              <a:rPr lang="x-none" sz="3600" b="1" u="sng" dirty="0">
                <a:solidFill>
                  <a:schemeClr val="dk2"/>
                </a:solidFill>
              </a:rPr>
              <a:t>ההתפתחותיים</a:t>
            </a:r>
            <a:r>
              <a:rPr lang="x-none" sz="3600" dirty="0">
                <a:solidFill>
                  <a:schemeClr val="dk2"/>
                </a:solidFill>
              </a:rPr>
              <a:t> בהם הוא מאמין</a:t>
            </a:r>
            <a:r>
              <a:rPr lang="he-IL" sz="3600" dirty="0">
                <a:solidFill>
                  <a:schemeClr val="dk2"/>
                </a:solidFill>
              </a:rPr>
              <a:t>.</a:t>
            </a:r>
          </a:p>
          <a:p>
            <a:pPr marL="342900">
              <a:spcBef>
                <a:spcPts val="720"/>
              </a:spcBef>
              <a:buClr>
                <a:schemeClr val="dk2"/>
              </a:buClr>
              <a:buSzPts val="3600"/>
              <a:buNone/>
            </a:pPr>
            <a:r>
              <a:rPr lang="he-IL" sz="3600" dirty="0">
                <a:solidFill>
                  <a:schemeClr val="dk2"/>
                </a:solidFill>
              </a:rPr>
              <a:t>    </a:t>
            </a:r>
          </a:p>
          <a:p>
            <a:pPr marL="342900">
              <a:spcBef>
                <a:spcPts val="720"/>
              </a:spcBef>
              <a:buClr>
                <a:schemeClr val="dk2"/>
              </a:buClr>
              <a:buSzPts val="3600"/>
              <a:buNone/>
            </a:pPr>
            <a:r>
              <a:rPr lang="he-IL" sz="3600" dirty="0">
                <a:solidFill>
                  <a:schemeClr val="dk2"/>
                </a:solidFill>
              </a:rPr>
              <a:t>   הוא עושה זאת</a:t>
            </a:r>
            <a:r>
              <a:rPr lang="x-none" sz="3600" dirty="0">
                <a:solidFill>
                  <a:schemeClr val="dk2"/>
                </a:solidFill>
              </a:rPr>
              <a:t> באמצעות </a:t>
            </a:r>
            <a:r>
              <a:rPr lang="x-none" sz="3600" b="1" u="sng" dirty="0">
                <a:solidFill>
                  <a:schemeClr val="dk2"/>
                </a:solidFill>
              </a:rPr>
              <a:t>מסר מגדל</a:t>
            </a:r>
            <a:r>
              <a:rPr lang="he-IL" sz="3600" b="1" u="sng" dirty="0">
                <a:solidFill>
                  <a:schemeClr val="dk2"/>
                </a:solidFill>
              </a:rPr>
              <a:t>,</a:t>
            </a:r>
            <a:r>
              <a:rPr lang="he-IL" sz="3600" b="1" dirty="0">
                <a:solidFill>
                  <a:schemeClr val="dk2"/>
                </a:solidFill>
              </a:rPr>
              <a:t> </a:t>
            </a:r>
            <a:r>
              <a:rPr lang="he-IL" sz="3600" dirty="0">
                <a:solidFill>
                  <a:schemeClr val="dk2"/>
                </a:solidFill>
              </a:rPr>
              <a:t>המועבר באמצעות מילים או מעשים.</a:t>
            </a:r>
            <a:endParaRPr b="1" dirty="0"/>
          </a:p>
          <a:p>
            <a:pPr marL="342900">
              <a:spcBef>
                <a:spcPts val="720"/>
              </a:spcBef>
              <a:buSzPts val="3600"/>
              <a:buNone/>
            </a:pPr>
            <a:endParaRPr sz="3600" b="1" dirty="0"/>
          </a:p>
          <a:p>
            <a:pPr marL="342900">
              <a:spcBef>
                <a:spcPts val="720"/>
              </a:spcBef>
              <a:buSzPts val="3600"/>
              <a:buNone/>
            </a:pPr>
            <a:r>
              <a:rPr lang="x-none" sz="3600" dirty="0"/>
              <a:t>	</a:t>
            </a:r>
            <a:endParaRPr sz="3600" dirty="0"/>
          </a:p>
        </p:txBody>
      </p:sp>
      <p:sp>
        <p:nvSpPr>
          <p:cNvPr id="2" name="אליפסה 1"/>
          <p:cNvSpPr/>
          <p:nvPr/>
        </p:nvSpPr>
        <p:spPr>
          <a:xfrm>
            <a:off x="1847528" y="4080352"/>
            <a:ext cx="8363272" cy="1990813"/>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152132676"/>
      </p:ext>
    </p:extLst>
  </p:cSld>
  <p:clrMapOvr>
    <a:masterClrMapping/>
  </p:clrMapOvr>
  <p:transition>
    <p:fade thruBlk="1"/>
  </p:transition>
</p:sld>
</file>

<file path=ppt/theme/theme1.xml><?xml version="1.0" encoding="utf-8"?>
<a:theme xmlns:a="http://schemas.openxmlformats.org/drawingml/2006/main" name="16_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62120</TotalTime>
  <Words>717</Words>
  <Application>Microsoft Office PowerPoint</Application>
  <PresentationFormat>מסך רחב</PresentationFormat>
  <Paragraphs>109</Paragraphs>
  <Slides>24</Slides>
  <Notes>7</Notes>
  <HiddenSlides>0</HiddenSlides>
  <MMClips>0</MMClips>
  <ScaleCrop>false</ScaleCrop>
  <HeadingPairs>
    <vt:vector size="8" baseType="variant">
      <vt:variant>
        <vt:lpstr>גופנים בשימוש</vt:lpstr>
      </vt:variant>
      <vt:variant>
        <vt:i4>7</vt:i4>
      </vt:variant>
      <vt:variant>
        <vt:lpstr>ערכת נושא</vt:lpstr>
      </vt:variant>
      <vt:variant>
        <vt:i4>5</vt:i4>
      </vt:variant>
      <vt:variant>
        <vt:lpstr>שרתי OLE מוטבעים</vt:lpstr>
      </vt:variant>
      <vt:variant>
        <vt:i4>1</vt:i4>
      </vt:variant>
      <vt:variant>
        <vt:lpstr>כותרות שקופיות</vt:lpstr>
      </vt:variant>
      <vt:variant>
        <vt:i4>24</vt:i4>
      </vt:variant>
    </vt:vector>
  </HeadingPairs>
  <TitlesOfParts>
    <vt:vector size="37" baseType="lpstr">
      <vt:lpstr>Arial</vt:lpstr>
      <vt:lpstr>Calibri</vt:lpstr>
      <vt:lpstr>Calibri Light</vt:lpstr>
      <vt:lpstr>David Libre</vt:lpstr>
      <vt:lpstr>Franklin Gothic Book</vt:lpstr>
      <vt:lpstr>Franklin Gothic Medium</vt:lpstr>
      <vt:lpstr>Times New Roman</vt:lpstr>
      <vt:lpstr>16_ערכת נושא Office</vt:lpstr>
      <vt:lpstr>2_ערכת נושא Office</vt:lpstr>
      <vt:lpstr>3_ערכת נושא Office</vt:lpstr>
      <vt:lpstr>Office Theme</vt:lpstr>
      <vt:lpstr>ערכת נושא Office</vt:lpstr>
      <vt:lpstr>Acrobat Document</vt:lpstr>
      <vt:lpstr>שיעור 5</vt:lpstr>
      <vt:lpstr>התקשורת המגדלת בנויה מהנחיות ברורות </vt:lpstr>
      <vt:lpstr>האתגר איך לתת כיוון להתפתחות מבלי לשלם את המחירים של הורות דגם אב  (תחושות ניכור, חוסר ערך, אבדן האוטנטיות, אימפוטנטיות, תחושת רדיפה)</vt:lpstr>
      <vt:lpstr>מצגת של PowerPoint‏</vt:lpstr>
      <vt:lpstr>מצגת של PowerPoint‏</vt:lpstr>
      <vt:lpstr>היררכיית ערכים</vt:lpstr>
      <vt:lpstr>מצגת של PowerPoint‏</vt:lpstr>
      <vt:lpstr>מצגת של PowerPoint‏</vt:lpstr>
      <vt:lpstr>מצגת של PowerPoint‏</vt:lpstr>
      <vt:lpstr>תקשורת מגדלת/שפה מגדלת היא בעלת 3 מאפיינים מרכזיים </vt:lpstr>
      <vt:lpstr> 1. תקשורת בהירה</vt:lpstr>
      <vt:lpstr> סרטון ילדה ואבא</vt:lpstr>
      <vt:lpstr>מצבים שמחבלים בבהירות המסר</vt:lpstr>
      <vt:lpstr>2. תקשורת מכבדת</vt:lpstr>
      <vt:lpstr>3. שומרת על האוטונומיה של השותפים לקשר</vt:lpstr>
      <vt:lpstr>אז איך עושים זאת בפועל?</vt:lpstr>
      <vt:lpstr>המסר ינוסח בשפה של הגדרה עצמית </vt:lpstr>
      <vt:lpstr>תרגיל ניסוח מסר מגדל בשפה של הגדרה עצמית</vt:lpstr>
      <vt:lpstr>בהתנהגויות שהן דפוס מטפלים על קר</vt:lpstr>
      <vt:lpstr>מאפייני המסר המגדל: אב עם פסע</vt:lpstr>
      <vt:lpstr>  צורת הפנייה של ההורה אל הילד תהיה מותאמת לעמדת היחס בה הילד נמצא כלפיו בנוגע לבעיה שבשלה ההורה פונה אליו.   </vt:lpstr>
      <vt:lpstr>שושנת יחסים בסיסית</vt:lpstr>
      <vt:lpstr>שושנת יחסים מפורטת</vt:lpstr>
      <vt:lpstr>ה"איך" חשוב יותר מה-"מה"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‏‏משתמש Windows</dc:creator>
  <cp:lastModifiedBy>דורית בן יוסף</cp:lastModifiedBy>
  <cp:revision>76</cp:revision>
  <dcterms:created xsi:type="dcterms:W3CDTF">2020-06-30T08:48:39Z</dcterms:created>
  <dcterms:modified xsi:type="dcterms:W3CDTF">2022-06-26T11:44:53Z</dcterms:modified>
</cp:coreProperties>
</file>