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6"/>
  </p:notesMasterIdLst>
  <p:sldIdLst>
    <p:sldId id="407" r:id="rId5"/>
    <p:sldId id="410" r:id="rId6"/>
    <p:sldId id="408" r:id="rId7"/>
    <p:sldId id="380" r:id="rId8"/>
    <p:sldId id="409" r:id="rId9"/>
    <p:sldId id="374" r:id="rId10"/>
    <p:sldId id="371" r:id="rId11"/>
    <p:sldId id="372" r:id="rId12"/>
    <p:sldId id="373" r:id="rId13"/>
    <p:sldId id="376" r:id="rId14"/>
    <p:sldId id="377" r:id="rId15"/>
    <p:sldId id="388" r:id="rId16"/>
    <p:sldId id="383" r:id="rId17"/>
    <p:sldId id="384" r:id="rId18"/>
    <p:sldId id="378" r:id="rId19"/>
    <p:sldId id="385" r:id="rId20"/>
    <p:sldId id="386" r:id="rId21"/>
    <p:sldId id="411" r:id="rId22"/>
    <p:sldId id="389" r:id="rId23"/>
    <p:sldId id="390" r:id="rId24"/>
    <p:sldId id="375" r:id="rId2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02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6B5D81-1D7C-4C65-BB51-9D2E5D634A5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DD1D0C60-68B4-472E-A2AF-A42ABD37AD40}">
      <dgm:prSet phldrT="[טקסט]"/>
      <dgm:spPr/>
      <dgm:t>
        <a:bodyPr/>
        <a:lstStyle/>
        <a:p>
          <a:pPr rtl="1"/>
          <a:r>
            <a:rPr lang="he-IL" dirty="0"/>
            <a:t>פגיעה בביקורת המציאות</a:t>
          </a:r>
        </a:p>
      </dgm:t>
    </dgm:pt>
    <dgm:pt modelId="{6E9D9D95-61D0-4B33-82B4-3FE226BDC012}" type="parTrans" cxnId="{7EE57735-C429-47FB-B980-18C821F82474}">
      <dgm:prSet/>
      <dgm:spPr/>
      <dgm:t>
        <a:bodyPr/>
        <a:lstStyle/>
        <a:p>
          <a:pPr rtl="1"/>
          <a:endParaRPr lang="he-IL"/>
        </a:p>
      </dgm:t>
    </dgm:pt>
    <dgm:pt modelId="{6316C5C8-D18B-48F3-AF58-DF9987F64F9A}" type="sibTrans" cxnId="{7EE57735-C429-47FB-B980-18C821F82474}">
      <dgm:prSet/>
      <dgm:spPr/>
      <dgm:t>
        <a:bodyPr/>
        <a:lstStyle/>
        <a:p>
          <a:pPr rtl="1"/>
          <a:endParaRPr lang="he-IL"/>
        </a:p>
      </dgm:t>
    </dgm:pt>
    <dgm:pt modelId="{271E46E1-834C-46ED-B776-CB4EE9137854}">
      <dgm:prSet phldrT="[טקסט]"/>
      <dgm:spPr/>
      <dgm:t>
        <a:bodyPr/>
        <a:lstStyle/>
        <a:p>
          <a:pPr rtl="1"/>
          <a:r>
            <a:rPr lang="he-IL" dirty="0"/>
            <a:t>דימוי עצמי שלילי </a:t>
          </a:r>
        </a:p>
      </dgm:t>
    </dgm:pt>
    <dgm:pt modelId="{DC27B7E6-A429-4CDA-9360-635F0EBE387C}" type="parTrans" cxnId="{C4D0F788-9F05-4617-957D-64ED038B0258}">
      <dgm:prSet/>
      <dgm:spPr/>
      <dgm:t>
        <a:bodyPr/>
        <a:lstStyle/>
        <a:p>
          <a:pPr rtl="1"/>
          <a:endParaRPr lang="he-IL"/>
        </a:p>
      </dgm:t>
    </dgm:pt>
    <dgm:pt modelId="{21FA48E0-5B19-4D16-A194-1F45C33500EE}" type="sibTrans" cxnId="{C4D0F788-9F05-4617-957D-64ED038B0258}">
      <dgm:prSet/>
      <dgm:spPr/>
      <dgm:t>
        <a:bodyPr/>
        <a:lstStyle/>
        <a:p>
          <a:pPr rtl="1"/>
          <a:endParaRPr lang="he-IL"/>
        </a:p>
      </dgm:t>
    </dgm:pt>
    <dgm:pt modelId="{C3D4A4AB-4302-4C9C-81CB-6F13EAEA5C92}">
      <dgm:prSet phldrT="[טקסט]"/>
      <dgm:spPr/>
      <dgm:t>
        <a:bodyPr/>
        <a:lstStyle/>
        <a:p>
          <a:pPr rtl="1"/>
          <a:r>
            <a:rPr lang="he-IL" dirty="0"/>
            <a:t>אין על מי  להישען אין מי שיכוון את ההתפתחות</a:t>
          </a:r>
        </a:p>
        <a:p>
          <a:pPr rtl="1"/>
          <a:r>
            <a:rPr lang="he-IL" dirty="0"/>
            <a:t>חוויה של בדידות ונטישה</a:t>
          </a:r>
        </a:p>
      </dgm:t>
    </dgm:pt>
    <dgm:pt modelId="{FC46F6ED-F22E-44E1-B1C9-90F1241A0D45}" type="parTrans" cxnId="{E2175093-61C4-470A-84AD-AA2A5F441473}">
      <dgm:prSet/>
      <dgm:spPr/>
      <dgm:t>
        <a:bodyPr/>
        <a:lstStyle/>
        <a:p>
          <a:pPr rtl="1"/>
          <a:endParaRPr lang="he-IL"/>
        </a:p>
      </dgm:t>
    </dgm:pt>
    <dgm:pt modelId="{C63A2C29-A459-4325-92CF-C8058DF36C26}" type="sibTrans" cxnId="{E2175093-61C4-470A-84AD-AA2A5F441473}">
      <dgm:prSet/>
      <dgm:spPr/>
      <dgm:t>
        <a:bodyPr/>
        <a:lstStyle/>
        <a:p>
          <a:pPr rtl="1"/>
          <a:endParaRPr lang="he-IL"/>
        </a:p>
      </dgm:t>
    </dgm:pt>
    <dgm:pt modelId="{79F34CAF-6920-4AC5-9B6B-F8DE26833122}">
      <dgm:prSet phldrT="[טקסט]"/>
      <dgm:spPr/>
      <dgm:t>
        <a:bodyPr/>
        <a:lstStyle/>
        <a:p>
          <a:pPr rtl="1"/>
          <a:r>
            <a:rPr lang="he-IL" dirty="0"/>
            <a:t>חוויה של כל יכולות (אומניפוטנטיות)</a:t>
          </a:r>
        </a:p>
      </dgm:t>
    </dgm:pt>
    <dgm:pt modelId="{ABF0D117-EFBF-4DE9-8311-548C76348351}" type="parTrans" cxnId="{908DAD66-33BA-4782-8354-36FA1A99C2F3}">
      <dgm:prSet/>
      <dgm:spPr/>
      <dgm:t>
        <a:bodyPr/>
        <a:lstStyle/>
        <a:p>
          <a:pPr rtl="1"/>
          <a:endParaRPr lang="he-IL"/>
        </a:p>
      </dgm:t>
    </dgm:pt>
    <dgm:pt modelId="{CF587287-F9CB-49CB-8BBD-65ED6D2F546A}" type="sibTrans" cxnId="{908DAD66-33BA-4782-8354-36FA1A99C2F3}">
      <dgm:prSet/>
      <dgm:spPr/>
      <dgm:t>
        <a:bodyPr/>
        <a:lstStyle/>
        <a:p>
          <a:pPr rtl="1"/>
          <a:endParaRPr lang="he-IL"/>
        </a:p>
      </dgm:t>
    </dgm:pt>
    <dgm:pt modelId="{AE020AAE-7B48-4464-BDF7-100500560A89}" type="pres">
      <dgm:prSet presAssocID="{3B6B5D81-1D7C-4C65-BB51-9D2E5D634A5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3A79AE7-9E27-4ACE-A867-E3C97D914AA4}" type="pres">
      <dgm:prSet presAssocID="{DD1D0C60-68B4-472E-A2AF-A42ABD37AD40}" presName="centerShape" presStyleLbl="node0" presStyleIdx="0" presStyleCnt="1" custLinFactNeighborX="4598" custLinFactNeighborY="9"/>
      <dgm:spPr/>
    </dgm:pt>
    <dgm:pt modelId="{56619FC5-CDF0-41E7-8D3C-BA18EDBA2498}" type="pres">
      <dgm:prSet presAssocID="{DC27B7E6-A429-4CDA-9360-635F0EBE387C}" presName="parTrans" presStyleLbl="bgSibTrans2D1" presStyleIdx="0" presStyleCnt="3" custLinFactNeighborX="2096" custLinFactNeighborY="67085"/>
      <dgm:spPr/>
    </dgm:pt>
    <dgm:pt modelId="{68068445-845F-4521-851D-B8834F9D9D9F}" type="pres">
      <dgm:prSet presAssocID="{271E46E1-834C-46ED-B776-CB4EE9137854}" presName="node" presStyleLbl="node1" presStyleIdx="0" presStyleCnt="3" custRadScaleRad="158549" custRadScaleInc="6449">
        <dgm:presLayoutVars>
          <dgm:bulletEnabled val="1"/>
        </dgm:presLayoutVars>
      </dgm:prSet>
      <dgm:spPr/>
    </dgm:pt>
    <dgm:pt modelId="{751FCF43-2BCC-4F0C-AC6A-EE47E48B1E97}" type="pres">
      <dgm:prSet presAssocID="{FC46F6ED-F22E-44E1-B1C9-90F1241A0D45}" presName="parTrans" presStyleLbl="bgSibTrans2D1" presStyleIdx="1" presStyleCnt="3" custAng="315192" custLinFactNeighborX="5460" custLinFactNeighborY="35853"/>
      <dgm:spPr/>
    </dgm:pt>
    <dgm:pt modelId="{B317CC4D-9E3B-45A9-B7F4-1F14B3C48235}" type="pres">
      <dgm:prSet presAssocID="{C3D4A4AB-4302-4C9C-81CB-6F13EAEA5C92}" presName="node" presStyleLbl="node1" presStyleIdx="1" presStyleCnt="3" custScaleY="91393" custRadScaleRad="98786" custRadScaleInc="2821">
        <dgm:presLayoutVars>
          <dgm:bulletEnabled val="1"/>
        </dgm:presLayoutVars>
      </dgm:prSet>
      <dgm:spPr/>
    </dgm:pt>
    <dgm:pt modelId="{552483B6-88A4-4369-9A6C-B678330EA234}" type="pres">
      <dgm:prSet presAssocID="{ABF0D117-EFBF-4DE9-8311-548C76348351}" presName="parTrans" presStyleLbl="bgSibTrans2D1" presStyleIdx="2" presStyleCnt="3" custLinFactNeighborX="-2301" custLinFactNeighborY="44029"/>
      <dgm:spPr/>
    </dgm:pt>
    <dgm:pt modelId="{26BD30AC-1CC1-46AA-9A79-94F1B33A5067}" type="pres">
      <dgm:prSet presAssocID="{79F34CAF-6920-4AC5-9B6B-F8DE26833122}" presName="node" presStyleLbl="node1" presStyleIdx="2" presStyleCnt="3" custRadScaleRad="161817" custRadScaleInc="-5576">
        <dgm:presLayoutVars>
          <dgm:bulletEnabled val="1"/>
        </dgm:presLayoutVars>
      </dgm:prSet>
      <dgm:spPr/>
    </dgm:pt>
  </dgm:ptLst>
  <dgm:cxnLst>
    <dgm:cxn modelId="{E6901F0F-3E08-46F4-8B0D-47C27295CABE}" type="presOf" srcId="{DD1D0C60-68B4-472E-A2AF-A42ABD37AD40}" destId="{73A79AE7-9E27-4ACE-A867-E3C97D914AA4}" srcOrd="0" destOrd="0" presId="urn:microsoft.com/office/officeart/2005/8/layout/radial4"/>
    <dgm:cxn modelId="{74748113-43BF-4E94-B63C-A5A400BCD9D5}" type="presOf" srcId="{271E46E1-834C-46ED-B776-CB4EE9137854}" destId="{68068445-845F-4521-851D-B8834F9D9D9F}" srcOrd="0" destOrd="0" presId="urn:microsoft.com/office/officeart/2005/8/layout/radial4"/>
    <dgm:cxn modelId="{C945F425-C216-4C70-9AF9-74656469EFED}" type="presOf" srcId="{ABF0D117-EFBF-4DE9-8311-548C76348351}" destId="{552483B6-88A4-4369-9A6C-B678330EA234}" srcOrd="0" destOrd="0" presId="urn:microsoft.com/office/officeart/2005/8/layout/radial4"/>
    <dgm:cxn modelId="{7EE57735-C429-47FB-B980-18C821F82474}" srcId="{3B6B5D81-1D7C-4C65-BB51-9D2E5D634A5C}" destId="{DD1D0C60-68B4-472E-A2AF-A42ABD37AD40}" srcOrd="0" destOrd="0" parTransId="{6E9D9D95-61D0-4B33-82B4-3FE226BDC012}" sibTransId="{6316C5C8-D18B-48F3-AF58-DF9987F64F9A}"/>
    <dgm:cxn modelId="{71A18E5B-ADA7-41C9-8A88-CAEF8A395CA5}" type="presOf" srcId="{3B6B5D81-1D7C-4C65-BB51-9D2E5D634A5C}" destId="{AE020AAE-7B48-4464-BDF7-100500560A89}" srcOrd="0" destOrd="0" presId="urn:microsoft.com/office/officeart/2005/8/layout/radial4"/>
    <dgm:cxn modelId="{96959245-2DC4-4CAC-B694-F9BC7193D350}" type="presOf" srcId="{DC27B7E6-A429-4CDA-9360-635F0EBE387C}" destId="{56619FC5-CDF0-41E7-8D3C-BA18EDBA2498}" srcOrd="0" destOrd="0" presId="urn:microsoft.com/office/officeart/2005/8/layout/radial4"/>
    <dgm:cxn modelId="{908DAD66-33BA-4782-8354-36FA1A99C2F3}" srcId="{DD1D0C60-68B4-472E-A2AF-A42ABD37AD40}" destId="{79F34CAF-6920-4AC5-9B6B-F8DE26833122}" srcOrd="2" destOrd="0" parTransId="{ABF0D117-EFBF-4DE9-8311-548C76348351}" sibTransId="{CF587287-F9CB-49CB-8BBD-65ED6D2F546A}"/>
    <dgm:cxn modelId="{C4D0F788-9F05-4617-957D-64ED038B0258}" srcId="{DD1D0C60-68B4-472E-A2AF-A42ABD37AD40}" destId="{271E46E1-834C-46ED-B776-CB4EE9137854}" srcOrd="0" destOrd="0" parTransId="{DC27B7E6-A429-4CDA-9360-635F0EBE387C}" sibTransId="{21FA48E0-5B19-4D16-A194-1F45C33500EE}"/>
    <dgm:cxn modelId="{E2175093-61C4-470A-84AD-AA2A5F441473}" srcId="{DD1D0C60-68B4-472E-A2AF-A42ABD37AD40}" destId="{C3D4A4AB-4302-4C9C-81CB-6F13EAEA5C92}" srcOrd="1" destOrd="0" parTransId="{FC46F6ED-F22E-44E1-B1C9-90F1241A0D45}" sibTransId="{C63A2C29-A459-4325-92CF-C8058DF36C26}"/>
    <dgm:cxn modelId="{0BE7C4B2-F3FD-4115-A310-DF612178EFB3}" type="presOf" srcId="{79F34CAF-6920-4AC5-9B6B-F8DE26833122}" destId="{26BD30AC-1CC1-46AA-9A79-94F1B33A5067}" srcOrd="0" destOrd="0" presId="urn:microsoft.com/office/officeart/2005/8/layout/radial4"/>
    <dgm:cxn modelId="{BB7F57B4-171E-4815-9C2C-508A8D3CBA81}" type="presOf" srcId="{FC46F6ED-F22E-44E1-B1C9-90F1241A0D45}" destId="{751FCF43-2BCC-4F0C-AC6A-EE47E48B1E97}" srcOrd="0" destOrd="0" presId="urn:microsoft.com/office/officeart/2005/8/layout/radial4"/>
    <dgm:cxn modelId="{828955C7-9DA6-4E7E-9D35-49D2B11869A7}" type="presOf" srcId="{C3D4A4AB-4302-4C9C-81CB-6F13EAEA5C92}" destId="{B317CC4D-9E3B-45A9-B7F4-1F14B3C48235}" srcOrd="0" destOrd="0" presId="urn:microsoft.com/office/officeart/2005/8/layout/radial4"/>
    <dgm:cxn modelId="{2F394AB5-C8B7-4047-8BCC-47D5616A67A3}" type="presParOf" srcId="{AE020AAE-7B48-4464-BDF7-100500560A89}" destId="{73A79AE7-9E27-4ACE-A867-E3C97D914AA4}" srcOrd="0" destOrd="0" presId="urn:microsoft.com/office/officeart/2005/8/layout/radial4"/>
    <dgm:cxn modelId="{770DD9E5-92E3-4647-9250-18EAFF9A0427}" type="presParOf" srcId="{AE020AAE-7B48-4464-BDF7-100500560A89}" destId="{56619FC5-CDF0-41E7-8D3C-BA18EDBA2498}" srcOrd="1" destOrd="0" presId="urn:microsoft.com/office/officeart/2005/8/layout/radial4"/>
    <dgm:cxn modelId="{9B41EF7E-B44F-47F3-A05B-2B77BD696AFC}" type="presParOf" srcId="{AE020AAE-7B48-4464-BDF7-100500560A89}" destId="{68068445-845F-4521-851D-B8834F9D9D9F}" srcOrd="2" destOrd="0" presId="urn:microsoft.com/office/officeart/2005/8/layout/radial4"/>
    <dgm:cxn modelId="{DDF067BC-6E00-4783-A587-9C34904FAD21}" type="presParOf" srcId="{AE020AAE-7B48-4464-BDF7-100500560A89}" destId="{751FCF43-2BCC-4F0C-AC6A-EE47E48B1E97}" srcOrd="3" destOrd="0" presId="urn:microsoft.com/office/officeart/2005/8/layout/radial4"/>
    <dgm:cxn modelId="{CD84F4E6-9525-49A0-A828-8CA84B4DC0DA}" type="presParOf" srcId="{AE020AAE-7B48-4464-BDF7-100500560A89}" destId="{B317CC4D-9E3B-45A9-B7F4-1F14B3C48235}" srcOrd="4" destOrd="0" presId="urn:microsoft.com/office/officeart/2005/8/layout/radial4"/>
    <dgm:cxn modelId="{1121E80C-EC31-4E11-BFAF-FAFBFEA77C96}" type="presParOf" srcId="{AE020AAE-7B48-4464-BDF7-100500560A89}" destId="{552483B6-88A4-4369-9A6C-B678330EA234}" srcOrd="5" destOrd="0" presId="urn:microsoft.com/office/officeart/2005/8/layout/radial4"/>
    <dgm:cxn modelId="{46E2FC41-D587-4501-8966-20F0C4FF6AD3}" type="presParOf" srcId="{AE020AAE-7B48-4464-BDF7-100500560A89}" destId="{26BD30AC-1CC1-46AA-9A79-94F1B33A506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79AE7-9E27-4ACE-A867-E3C97D914AA4}">
      <dsp:nvSpPr>
        <dsp:cNvPr id="0" name=""/>
        <dsp:cNvSpPr/>
      </dsp:nvSpPr>
      <dsp:spPr>
        <a:xfrm>
          <a:off x="3419004" y="1995623"/>
          <a:ext cx="1699498" cy="16994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700" kern="1200" dirty="0"/>
            <a:t>פגיעה בביקורת המציאות</a:t>
          </a:r>
        </a:p>
      </dsp:txBody>
      <dsp:txXfrm>
        <a:off x="3667890" y="2244509"/>
        <a:ext cx="1201726" cy="1201726"/>
      </dsp:txXfrm>
    </dsp:sp>
    <dsp:sp modelId="{56619FC5-CDF0-41E7-8D3C-BA18EDBA2498}">
      <dsp:nvSpPr>
        <dsp:cNvPr id="0" name=""/>
        <dsp:cNvSpPr/>
      </dsp:nvSpPr>
      <dsp:spPr>
        <a:xfrm rot="13000697">
          <a:off x="1106580" y="1528027"/>
          <a:ext cx="2676835" cy="48435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68445-845F-4521-851D-B8834F9D9D9F}">
      <dsp:nvSpPr>
        <dsp:cNvPr id="0" name=""/>
        <dsp:cNvSpPr/>
      </dsp:nvSpPr>
      <dsp:spPr>
        <a:xfrm>
          <a:off x="508215" y="0"/>
          <a:ext cx="1614523" cy="1291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דימוי עצמי שלילי </a:t>
          </a:r>
        </a:p>
      </dsp:txBody>
      <dsp:txXfrm>
        <a:off x="546045" y="37830"/>
        <a:ext cx="1538863" cy="1215958"/>
      </dsp:txXfrm>
    </dsp:sp>
    <dsp:sp modelId="{751FCF43-2BCC-4F0C-AC6A-EE47E48B1E97}">
      <dsp:nvSpPr>
        <dsp:cNvPr id="0" name=""/>
        <dsp:cNvSpPr/>
      </dsp:nvSpPr>
      <dsp:spPr>
        <a:xfrm rot="16296951">
          <a:off x="3599787" y="1216198"/>
          <a:ext cx="1279204" cy="48435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7CC4D-9E3B-45A9-B7F4-1F14B3C48235}">
      <dsp:nvSpPr>
        <dsp:cNvPr id="0" name=""/>
        <dsp:cNvSpPr/>
      </dsp:nvSpPr>
      <dsp:spPr>
        <a:xfrm>
          <a:off x="3321706" y="56182"/>
          <a:ext cx="1614523" cy="11804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אין על מי  להישען אין מי שיכוון את ההתפתחות</a:t>
          </a:r>
        </a:p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חוויה של בדידות ונטישה</a:t>
          </a:r>
        </a:p>
      </dsp:txBody>
      <dsp:txXfrm>
        <a:off x="3356280" y="90756"/>
        <a:ext cx="1545375" cy="1111300"/>
      </dsp:txXfrm>
    </dsp:sp>
    <dsp:sp modelId="{552483B6-88A4-4369-9A6C-B678330EA234}">
      <dsp:nvSpPr>
        <dsp:cNvPr id="0" name=""/>
        <dsp:cNvSpPr/>
      </dsp:nvSpPr>
      <dsp:spPr>
        <a:xfrm rot="19199765">
          <a:off x="4687731" y="1398077"/>
          <a:ext cx="2430431" cy="48435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D30AC-1CC1-46AA-9A79-94F1B33A5067}">
      <dsp:nvSpPr>
        <dsp:cNvPr id="0" name=""/>
        <dsp:cNvSpPr/>
      </dsp:nvSpPr>
      <dsp:spPr>
        <a:xfrm>
          <a:off x="6082466" y="0"/>
          <a:ext cx="1614523" cy="12916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/>
            <a:t>חוויה של כל יכולות (אומניפוטנטיות)</a:t>
          </a:r>
        </a:p>
      </dsp:txBody>
      <dsp:txXfrm>
        <a:off x="6120296" y="37830"/>
        <a:ext cx="1538863" cy="1215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9-09-07T08:41:13.226"/>
    </inkml:context>
    <inkml:brush xml:id="br0">
      <inkml:brushProperty name="width" value="0.1" units="cm"/>
      <inkml:brushProperty name="height" value="0.1" units="cm"/>
      <inkml:brushProperty name="color" value="#E71224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DC8761A-A2AD-41D2-AACC-7D1365578AF6}" type="datetimeFigureOut">
              <a:rPr lang="he-IL" smtClean="0"/>
              <a:t>כ"ז/סיון/תשפ"ב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77FFEF7-1FA7-4EA9-B47B-726F022BE4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755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B3185-CA56-455C-B25F-3A692F8D8B4B}" type="slidenum">
              <a:rPr lang="he-IL" smtClean="0">
                <a:solidFill>
                  <a:prstClr val="black"/>
                </a:solidFill>
              </a:rPr>
              <a:pPr/>
              <a:t>6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298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B3185-CA56-455C-B25F-3A692F8D8B4B}" type="slidenum">
              <a:rPr lang="he-IL" smtClean="0">
                <a:solidFill>
                  <a:prstClr val="black"/>
                </a:solidFill>
              </a:rPr>
              <a:pPr/>
              <a:t>10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08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ABC5773-A853-4EAA-9D1D-743A11767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6FB88AE6-FAAF-4D30-8247-E5BF952C5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1DADF70-190B-4E6B-9574-C337227E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6054F98-79D5-46D0-920C-FAE167675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1EF18F2-B25E-48D6-B797-AEE22A235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1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54A8DE4-D6E6-4411-9D1D-533362374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1135708-5C0F-4A3A-8416-2913AFCF92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ACBB02E-7A41-48AC-B63B-73F1AD3E3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8532282-FDA1-471A-A66E-79B74C0E1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C579215-BE27-4459-A142-BF7554682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9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BFA2B20D-0888-4BAC-B4C3-3B99BEF43F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B229573E-A5F9-4C5F-AF93-A73AC723E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518BFD4-6DF5-45FB-B306-C59056CA0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C53EE7B-DF4A-44B3-98F9-9A8CC131D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4ABDA0A-2737-4EDC-AE58-EDDC35B2E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387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22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1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895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469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819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48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67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56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4D78694-5D39-4BE3-AB72-31E86B303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F0FEB3B-B7A4-459E-B80F-6A9EDCAE9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72A77FC-2A74-4439-8A09-8DE17EB3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F2DE7DA-4BEE-4D66-A4F3-04D2818A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4042A39-21A1-4F20-BA87-8D50CED4B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38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761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17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2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C3CC2A2-A09D-4D8F-B4E1-B96971978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97034082-11EB-4CAE-8CB0-67DDD7385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C1BE44A-876B-485C-AE48-54DA7DB8B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1A07-5ABE-4655-A47F-3819F9CA901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4F66B51-781B-4795-AED8-02719E4E0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A83DAAF-8436-474E-B432-58CE57185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893C-CE07-4EAF-A270-8B096F78563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8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5DEA573-AB2F-4345-8651-03E43872E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9152B70-8D62-4A6D-A8D4-FACCE61A2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5C622C9-2F2F-4827-B30D-133BE39BD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1A07-5ABE-4655-A47F-3819F9CA901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0BE6497-CF80-44CD-9CC8-AE2F04FC0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AD7BCF4-59A0-47EE-9ECF-728CD226D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893C-CE07-4EAF-A270-8B096F78563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341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7043883-A255-46C1-923C-476143D68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6E8FF7D-638B-48EE-B47D-096A5E8D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2B604E2-7554-42DC-BBDD-60035D8FD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1A07-5ABE-4655-A47F-3819F9CA901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C80FA06-B78E-40C2-922A-F5405315E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ECCE2D6-6EED-4FB9-82FC-21294DB78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893C-CE07-4EAF-A270-8B096F78563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144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122D5C2-99A6-4E44-B2B3-182DB0FB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08C69C5-D97E-4998-B97B-B8186D2F6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7C445F3-F896-40BD-9ED8-97D0D168E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5ADF3BE-8E6F-4145-B675-C693AAE4C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1A07-5ABE-4655-A47F-3819F9CA901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8F2F129-B992-4BA7-BAD7-8689131CC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ED929B85-2650-40DB-97D2-D3CC57FCA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893C-CE07-4EAF-A270-8B096F78563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28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3CA43C-336F-4AB8-A4E0-419487B3A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9005D19-FF22-4737-9196-1EC0032FF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F6AB069-A08B-4DC3-BB76-1EF30FD07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4B955BBD-BF83-49A1-B6EB-863D1717CE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39D1182D-1678-4D31-8187-950D17E4F8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8627234E-1C6A-41C2-85C8-4DA3F83FE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1A07-5ABE-4655-A47F-3819F9CA901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214A5910-3605-4C25-B798-7A0B3EA76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B084D270-7F1A-4FA2-A01A-BB8508A96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893C-CE07-4EAF-A270-8B096F78563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24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5C73D21-007E-465D-BC47-77E2EBB25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91DB395C-38E5-4435-AD38-5308BAA22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1A07-5ABE-4655-A47F-3819F9CA901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F45E5385-B4FD-474F-93B1-0D10B4216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F28845C9-FBEB-4193-ADFE-B814A369E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893C-CE07-4EAF-A270-8B096F78563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579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4978B700-3333-4B72-9FCC-B9CAB5D72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1A07-5ABE-4655-A47F-3819F9CA901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D08D61C8-E602-4C48-8C46-B71B2702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94AF5190-0BE7-46D7-AE58-D57DE07D9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893C-CE07-4EAF-A270-8B096F78563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0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38DFC7F-DF57-44A4-81DC-36F03A939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1B63B09-6909-4D50-AC1E-886861BE0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47C9026-876E-4E69-8323-236B89A6C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A4730F3-EAB4-4681-8729-1317C7068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C69BE61-CDD0-448A-AB8D-CABADBF0D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744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5BF8F4B-F1E2-4A8A-B179-13C2AD695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71CBAE3-B6DB-4FA0-BF04-151102E1B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54C763C-779A-472C-B589-62CD616BE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89FD7B7-955A-400D-8F34-17B6F567E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1A07-5ABE-4655-A47F-3819F9CA901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5D6E68B-C051-4C4A-AF2C-2E9C3A80D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CA23FDB-A7E5-4ECE-8156-C5B5693F0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893C-CE07-4EAF-A270-8B096F78563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1156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BEAEA92-B662-4351-B857-8176AAECC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3DFB3C7F-5120-42D9-832C-58A0F304A0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D166A79-BDD6-4930-8193-96E9CD67A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2D7BEEE-880A-48AA-9666-67317417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1A07-5ABE-4655-A47F-3819F9CA901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659A413-D5B0-4778-B012-1B9FA99F4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1B6C5E7-2CE1-4C48-9328-B9AA5C340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893C-CE07-4EAF-A270-8B096F78563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5017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0C14A57-5A28-4421-9F19-7F83937B5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F6DF3E4D-EBED-4E95-A524-4EB76CDF9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4CE8572-F886-4D25-85F8-ACB18B580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1A07-5ABE-4655-A47F-3819F9CA901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D588604-D78F-43BC-8F65-777EE6139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F573E16-44A1-4466-ACE9-BC71386BE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893C-CE07-4EAF-A270-8B096F78563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112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9B9E9B3E-F4AE-4AD0-A04C-85E75A8B24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93115BC6-7F56-4424-9E46-11108CAAE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36C9228-5ABE-49E9-B526-C4E2C5FB9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1A07-5ABE-4655-A47F-3819F9CA901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370C485-C925-4368-BB07-400578643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C59DA98-D33B-417C-BA30-C5247E628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893C-CE07-4EAF-A270-8B096F78563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256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6808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416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799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6869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0563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8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0B80902-A202-413C-A692-76578C090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2287608-C73A-4898-9EE0-8254F7CB3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660553B-0D3E-41A6-B2D5-59962661F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3FE75CA-9E92-406C-A6EB-54A5A3242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9B92A8C-7A85-43CF-B186-81723BC9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127EA23-1527-4413-A7E4-56D2A27B7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407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897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0595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5356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5964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36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B8E47B7-2C21-4A0B-A36A-F707EC4D0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CC6DDE7-CA42-4507-B84B-B11A7B61D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C45097F-9ABB-4631-879C-B85E13552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9AD0E6E1-0FB8-4A54-ACCB-BDB562910C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06F709DD-48A1-4E2F-A199-BD0D3BA284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26950FFD-D277-486B-8FF9-C29961A6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0E8C3971-0C94-46BD-8919-1995A48D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62B7115B-755C-4F82-B9F7-D1ABCED61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83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72E19C-07BC-496F-BD99-3BE65289B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48E856CB-8B5D-450D-B93F-DC9590557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F1768035-FADB-429B-98BD-2179AB01F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25F513D9-0376-413B-A8E6-EF7AADDC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3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50FC72B3-38F3-4BFD-A2F2-A2E310D4E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3370B1A-C59A-47A3-A8B2-4E5D57C90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046F355-68E4-400D-99E7-D5E6D085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9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0E2E425-D0D6-4058-93FC-48ADAD364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FE5E267-239F-4F6E-A5F4-98D3E02A4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03D4B2B-9252-4272-A624-EC413C6F0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167587E-8423-42AC-8E22-FF5C8E161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FB9D402-FB85-47C2-A827-A9E9621C0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8433801-9B18-499C-A315-0AF9EBE55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60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D0331C8-1766-4DFD-AE43-4D7DB3128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109F07D3-ADF3-48A7-9648-6223ABF882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D9FEAB6-0B72-4017-8724-B70676F23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776ED63-556E-46A2-9EA0-95D142C47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467CEE9-1F63-438A-818F-7B980200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39A3C58-7169-4D08-95AE-DF73C953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ADA27AC9-E1B2-41C6-AF9C-DA078D3E4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7B524BE-9848-445B-B477-677AEBB8D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6C855E9-33C2-4CDA-A844-5630E4BDE0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624B6-0AFD-41CE-82D1-FDFC2BCC735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044597D-356D-407E-9CF9-34F79FB70A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79C8ADC-A9A6-4E16-A778-5FF00730F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38787-96BE-4372-9FB5-E9F7F62A8E6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4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624B6-0AFD-41CE-82D1-FDFC2BCC735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38787-96BE-4372-9FB5-E9F7F62A8E6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4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F58FA7CE-95C9-4354-AC19-26D56821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2B8A44B-B1E9-40DB-8377-7904E7E71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DFC57CF-4D4B-417F-A3B3-714138815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91A07-5ABE-4655-A47F-3819F9CA901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DBB4EC8-0EDB-409B-BA37-0660D8D981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B9D7560-8BE1-4C36-8802-6404FBDA5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6893C-CE07-4EAF-A270-8B096F78563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17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624B6-0AFD-41CE-82D1-FDFC2BCC735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38787-96BE-4372-9FB5-E9F7F62A8E6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4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CEFA764-AA76-4378-9E3E-688C4C789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chemeClr val="accent6"/>
                </a:solidFill>
                <a:cs typeface="+mn-cs"/>
              </a:rPr>
              <a:t>היררכיית ערכים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F173698-F908-4ACE-84A1-D1419256D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66" y="1739153"/>
            <a:ext cx="11815482" cy="484420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he-IL" b="1" dirty="0">
                <a:solidFill>
                  <a:schemeClr val="accent5">
                    <a:lumMod val="50000"/>
                  </a:schemeClr>
                </a:solidFill>
              </a:rPr>
              <a:t>ערכים שבין האדם לסביבתו:</a:t>
            </a:r>
            <a:r>
              <a:rPr lang="he-IL" dirty="0">
                <a:solidFill>
                  <a:schemeClr val="accent5">
                    <a:lumMod val="50000"/>
                  </a:schemeClr>
                </a:solidFill>
              </a:rPr>
              <a:t> דרך ארץ, כבוד</a:t>
            </a:r>
          </a:p>
          <a:p>
            <a:pPr marL="514350" indent="-514350">
              <a:buAutoNum type="arabicPeriod"/>
            </a:pPr>
            <a:r>
              <a:rPr lang="he-IL" b="1" dirty="0">
                <a:solidFill>
                  <a:schemeClr val="accent5">
                    <a:lumMod val="50000"/>
                  </a:schemeClr>
                </a:solidFill>
              </a:rPr>
              <a:t>ערכים שבין אדם לבין עצמו: </a:t>
            </a:r>
            <a:r>
              <a:rPr lang="he-IL" dirty="0">
                <a:solidFill>
                  <a:schemeClr val="accent5">
                    <a:lumMod val="50000"/>
                  </a:schemeClr>
                </a:solidFill>
              </a:rPr>
              <a:t>ויסות, איזון, שפיות, תפקוד</a:t>
            </a:r>
          </a:p>
          <a:p>
            <a:pPr marL="514350" indent="-514350">
              <a:buAutoNum type="arabicPeriod"/>
            </a:pPr>
            <a:r>
              <a:rPr lang="he-IL" b="1" dirty="0">
                <a:solidFill>
                  <a:schemeClr val="accent5">
                    <a:lumMod val="50000"/>
                  </a:schemeClr>
                </a:solidFill>
              </a:rPr>
              <a:t>ערכים של הצלחה: </a:t>
            </a:r>
            <a:r>
              <a:rPr lang="he-IL" dirty="0">
                <a:solidFill>
                  <a:schemeClr val="accent5">
                    <a:lumMod val="50000"/>
                  </a:schemeClr>
                </a:solidFill>
              </a:rPr>
              <a:t>ציונים, הישגים, תואר</a:t>
            </a:r>
          </a:p>
        </p:txBody>
      </p:sp>
      <p:pic>
        <p:nvPicPr>
          <p:cNvPr id="6152" name="Picture 8" descr="תוצאת תמונה עבור דרך ארץ">
            <a:extLst>
              <a:ext uri="{FF2B5EF4-FFF2-40B4-BE49-F238E27FC236}">
                <a16:creationId xmlns:a16="http://schemas.microsoft.com/office/drawing/2014/main" id="{BEF53B15-5147-4B06-8B07-BCF392536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279" y="4161257"/>
            <a:ext cx="3273137" cy="218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תוצאת תמונה עבור כבוד">
            <a:extLst>
              <a:ext uri="{FF2B5EF4-FFF2-40B4-BE49-F238E27FC236}">
                <a16:creationId xmlns:a16="http://schemas.microsoft.com/office/drawing/2014/main" id="{7661D089-FF1F-4D92-A7FB-5DC9F0EA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61257"/>
            <a:ext cx="3012733" cy="218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תוצאת תמונה עבור ‪achievement‬‏">
            <a:extLst>
              <a:ext uri="{FF2B5EF4-FFF2-40B4-BE49-F238E27FC236}">
                <a16:creationId xmlns:a16="http://schemas.microsoft.com/office/drawing/2014/main" id="{C9318F92-0743-4AD7-A3D1-0FD2477CC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31" y="4161256"/>
            <a:ext cx="3273137" cy="218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/>
          <p:cNvSpPr/>
          <p:nvPr/>
        </p:nvSpPr>
        <p:spPr>
          <a:xfrm>
            <a:off x="-4671" y="6576411"/>
            <a:ext cx="6142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050" dirty="0">
                <a:solidFill>
                  <a:prstClr val="black"/>
                </a:solidFill>
              </a:rPr>
              <a:t>קלאודיה</a:t>
            </a:r>
          </a:p>
        </p:txBody>
      </p:sp>
    </p:spTree>
    <p:extLst>
      <p:ext uri="{BB962C8B-B14F-4D97-AF65-F5344CB8AC3E}">
        <p14:creationId xmlns:p14="http://schemas.microsoft.com/office/powerpoint/2010/main" val="554180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000" dirty="0">
                <a:solidFill>
                  <a:schemeClr val="accent1">
                    <a:lumMod val="50000"/>
                  </a:schemeClr>
                </a:solidFill>
              </a:rPr>
              <a:t>אז מה כן? פנייה מגדלת במצבי אלימות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המסר באייכה</a:t>
            </a:r>
          </a:p>
          <a:p>
            <a:pPr marL="0" indent="0">
              <a:buNone/>
            </a:pPr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מועבר על ידי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 נוסף -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FREEDOM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החופש לא להיות מותקף</a:t>
            </a:r>
          </a:p>
          <a:p>
            <a:pPr marL="0" indent="0">
              <a:buNone/>
            </a:pPr>
            <a:endParaRPr lang="he-IL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e-IL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אנו מונעים אפשרות שתוכל לפגוע </a:t>
            </a:r>
          </a:p>
          <a:p>
            <a:pPr marL="0" indent="0">
              <a:buNone/>
            </a:pPr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במגדל ובמקביל גם בגדל </a:t>
            </a:r>
          </a:p>
          <a:p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הנכחה של המגדל </a:t>
            </a:r>
          </a:p>
          <a:p>
            <a:pPr marL="0" indent="0">
              <a:buNone/>
            </a:pPr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הן במהות והן בפרקטיקה</a:t>
            </a:r>
          </a:p>
          <a:p>
            <a:endParaRPr lang="he-IL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47" y="2214404"/>
            <a:ext cx="4765040" cy="357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אליפסה 7"/>
          <p:cNvSpPr/>
          <p:nvPr/>
        </p:nvSpPr>
        <p:spPr>
          <a:xfrm>
            <a:off x="608061" y="2277614"/>
            <a:ext cx="2424960" cy="3447360"/>
          </a:xfrm>
          <a:prstGeom prst="ellipse">
            <a:avLst/>
          </a:prstGeom>
          <a:solidFill>
            <a:srgbClr val="FF8000">
              <a:alpha val="25000"/>
            </a:srgbClr>
          </a:solidFill>
          <a:ln w="48000">
            <a:solidFill>
              <a:srgbClr val="F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451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2672F8F-D0F8-429C-88D8-03030C05A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he-IL" dirty="0"/>
              <a:t>          תגובות ההורה לעמדת אלימות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B38C3D4-85AC-482A-B76B-80DA79D65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e-IL" dirty="0"/>
              <a:t>משתנה בהתאם לעמדת היחס: ביטול, אונס או הכחדה (הרס).</a:t>
            </a:r>
          </a:p>
          <a:p>
            <a:pPr>
              <a:lnSpc>
                <a:spcPct val="90000"/>
              </a:lnSpc>
            </a:pPr>
            <a:r>
              <a:rPr lang="he-IL" dirty="0"/>
              <a:t>דרכי התגובה של המגדל הן בלתי שגרתיות אך לחלוטין לא כוחניות.</a:t>
            </a:r>
          </a:p>
          <a:p>
            <a:pPr>
              <a:lnSpc>
                <a:spcPct val="90000"/>
              </a:lnSpc>
            </a:pPr>
            <a:r>
              <a:rPr lang="he-IL" dirty="0"/>
              <a:t>ההתנהלות מלווה בהדרכה צמודה.</a:t>
            </a:r>
          </a:p>
          <a:p>
            <a:pPr>
              <a:lnSpc>
                <a:spcPct val="90000"/>
              </a:lnSpc>
            </a:pPr>
            <a:endParaRPr lang="he-IL" dirty="0"/>
          </a:p>
        </p:txBody>
      </p:sp>
      <p:pic>
        <p:nvPicPr>
          <p:cNvPr id="1026" name="Picture 2" descr="×ª××¦××ª ×ª××× × ×¢×××¨ × ×¢×¨ ××××">
            <a:extLst>
              <a:ext uri="{FF2B5EF4-FFF2-40B4-BE49-F238E27FC236}">
                <a16:creationId xmlns:a16="http://schemas.microsoft.com/office/drawing/2014/main" id="{F29D90F3-3D67-443C-ACE3-2D03A47153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1" r="71"/>
          <a:stretch/>
        </p:blipFill>
        <p:spPr bwMode="auto">
          <a:xfrm>
            <a:off x="8085026" y="2701180"/>
            <a:ext cx="2739728" cy="2852640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55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6AFC8D02-04A2-4372-B8F6-0F6782083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168" y="2162764"/>
            <a:ext cx="1382836" cy="22230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215D4A-F998-42C5-977E-CC52FCCCC95E}"/>
              </a:ext>
            </a:extLst>
          </p:cNvPr>
          <p:cNvSpPr txBox="1"/>
          <p:nvPr/>
        </p:nvSpPr>
        <p:spPr>
          <a:xfrm>
            <a:off x="2408992" y="1139795"/>
            <a:ext cx="206553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3600" b="1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</a:rPr>
              <a:t>שותפות</a:t>
            </a:r>
            <a:endParaRPr lang="he-IL" sz="3200" b="1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pattFill prst="narHorz">
                <a:fgClr>
                  <a:srgbClr val="A5A5A5"/>
                </a:fgClr>
                <a:bgClr>
                  <a:srgbClr val="A5A5A5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A5A5A5">
                    <a:lumMod val="50000"/>
                  </a:srgbClr>
                </a:inn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E0C685-05E8-49BF-850F-8A960027E514}"/>
              </a:ext>
            </a:extLst>
          </p:cNvPr>
          <p:cNvSpPr txBox="1"/>
          <p:nvPr/>
        </p:nvSpPr>
        <p:spPr>
          <a:xfrm>
            <a:off x="4085315" y="2951118"/>
            <a:ext cx="234406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3600" b="1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</a:rPr>
              <a:t>התחשבות</a:t>
            </a:r>
            <a:endParaRPr lang="he-IL" sz="2400" b="1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pattFill prst="narHorz">
                <a:fgClr>
                  <a:srgbClr val="A5A5A5"/>
                </a:fgClr>
                <a:bgClr>
                  <a:srgbClr val="A5A5A5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A5A5A5">
                    <a:lumMod val="50000"/>
                  </a:srgbClr>
                </a:inn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141350-D249-4FEE-AFB1-6A243274C403}"/>
              </a:ext>
            </a:extLst>
          </p:cNvPr>
          <p:cNvSpPr txBox="1"/>
          <p:nvPr/>
        </p:nvSpPr>
        <p:spPr>
          <a:xfrm>
            <a:off x="2498515" y="4726230"/>
            <a:ext cx="161201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3600" b="1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</a:rPr>
              <a:t>כדאיות</a:t>
            </a:r>
            <a:endParaRPr lang="he-IL" sz="3600" dirty="0">
              <a:solidFill>
                <a:prstClr val="black"/>
              </a:solidFill>
            </a:endParaRPr>
          </a:p>
        </p:txBody>
      </p:sp>
      <p:sp>
        <p:nvSpPr>
          <p:cNvPr id="8" name="חץ: למטה 7">
            <a:extLst>
              <a:ext uri="{FF2B5EF4-FFF2-40B4-BE49-F238E27FC236}">
                <a16:creationId xmlns:a16="http://schemas.microsoft.com/office/drawing/2014/main" id="{826EC968-7240-4F06-8F98-7276E5403C17}"/>
              </a:ext>
            </a:extLst>
          </p:cNvPr>
          <p:cNvSpPr/>
          <p:nvPr/>
        </p:nvSpPr>
        <p:spPr>
          <a:xfrm>
            <a:off x="3064850" y="4299165"/>
            <a:ext cx="200819" cy="30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חץ: למטה 8">
            <a:extLst>
              <a:ext uri="{FF2B5EF4-FFF2-40B4-BE49-F238E27FC236}">
                <a16:creationId xmlns:a16="http://schemas.microsoft.com/office/drawing/2014/main" id="{14355229-5454-458A-BDB0-D692A8A0642C}"/>
              </a:ext>
            </a:extLst>
          </p:cNvPr>
          <p:cNvSpPr/>
          <p:nvPr/>
        </p:nvSpPr>
        <p:spPr>
          <a:xfrm rot="10800000">
            <a:off x="3040176" y="1828681"/>
            <a:ext cx="200819" cy="30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0" name="חץ: למטה 9">
            <a:extLst>
              <a:ext uri="{FF2B5EF4-FFF2-40B4-BE49-F238E27FC236}">
                <a16:creationId xmlns:a16="http://schemas.microsoft.com/office/drawing/2014/main" id="{28D69BBA-1E44-4DE1-9F9C-1B0731B51703}"/>
              </a:ext>
            </a:extLst>
          </p:cNvPr>
          <p:cNvSpPr/>
          <p:nvPr/>
        </p:nvSpPr>
        <p:spPr>
          <a:xfrm rot="16200000">
            <a:off x="3855509" y="3184979"/>
            <a:ext cx="200819" cy="30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E2D761-CEDF-41B9-8EBC-43138E21105D}"/>
              </a:ext>
            </a:extLst>
          </p:cNvPr>
          <p:cNvSpPr txBox="1"/>
          <p:nvPr/>
        </p:nvSpPr>
        <p:spPr>
          <a:xfrm>
            <a:off x="346364" y="2002641"/>
            <a:ext cx="168746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3200" b="1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</a:rPr>
              <a:t>הכחדה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D1E155-3DA3-49B1-B0C5-54A37B902CF0}"/>
              </a:ext>
            </a:extLst>
          </p:cNvPr>
          <p:cNvSpPr txBox="1"/>
          <p:nvPr/>
        </p:nvSpPr>
        <p:spPr>
          <a:xfrm>
            <a:off x="743497" y="2916019"/>
            <a:ext cx="116402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3600" b="1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</a:rPr>
              <a:t>אונס</a:t>
            </a:r>
            <a:endParaRPr lang="he-IL" sz="3200" b="1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pattFill prst="narHorz">
                <a:fgClr>
                  <a:srgbClr val="A5A5A5"/>
                </a:fgClr>
                <a:bgClr>
                  <a:srgbClr val="A5A5A5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A5A5A5">
                    <a:lumMod val="50000"/>
                  </a:srgbClr>
                </a:inn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D8DE8E-3110-48A0-BF7A-CB08BA371CB4}"/>
              </a:ext>
            </a:extLst>
          </p:cNvPr>
          <p:cNvSpPr txBox="1"/>
          <p:nvPr/>
        </p:nvSpPr>
        <p:spPr>
          <a:xfrm>
            <a:off x="179114" y="3967166"/>
            <a:ext cx="168746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3600" b="1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</a:rPr>
              <a:t>ביטול</a:t>
            </a:r>
            <a:endParaRPr lang="he-IL" sz="3200" b="1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pattFill prst="narHorz">
                <a:fgClr>
                  <a:srgbClr val="A5A5A5"/>
                </a:fgClr>
                <a:bgClr>
                  <a:srgbClr val="A5A5A5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A5A5A5">
                    <a:lumMod val="50000"/>
                  </a:srgbClr>
                </a:innerShdw>
              </a:effectLst>
            </a:endParaRPr>
          </a:p>
        </p:txBody>
      </p:sp>
      <p:sp>
        <p:nvSpPr>
          <p:cNvPr id="14" name="חץ: שמאלה 13">
            <a:extLst>
              <a:ext uri="{FF2B5EF4-FFF2-40B4-BE49-F238E27FC236}">
                <a16:creationId xmlns:a16="http://schemas.microsoft.com/office/drawing/2014/main" id="{942535FD-4417-4B1F-8335-EDCEBB8E1AAA}"/>
              </a:ext>
            </a:extLst>
          </p:cNvPr>
          <p:cNvSpPr/>
          <p:nvPr/>
        </p:nvSpPr>
        <p:spPr>
          <a:xfrm rot="20509334">
            <a:off x="1876495" y="4112971"/>
            <a:ext cx="556160" cy="315228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blac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13B2ED-67CF-423A-B61E-CB6A16ACB7F1}"/>
              </a:ext>
            </a:extLst>
          </p:cNvPr>
          <p:cNvSpPr txBox="1"/>
          <p:nvPr/>
        </p:nvSpPr>
        <p:spPr>
          <a:xfrm>
            <a:off x="6429375" y="643622"/>
            <a:ext cx="5416261" cy="55707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solidFill>
                  <a:prstClr val="black"/>
                </a:solidFill>
              </a:rPr>
              <a:t>ביטול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200" dirty="0">
                <a:solidFill>
                  <a:prstClr val="black"/>
                </a:solidFill>
              </a:rPr>
              <a:t>הילד לא מכיר בכך שההורה קובע את הכללים.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200" dirty="0">
                <a:solidFill>
                  <a:prstClr val="black"/>
                </a:solidFill>
              </a:rPr>
              <a:t>החוויה של ההורה היא חוסר אונים, השפלה וכעס.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200" dirty="0">
                <a:solidFill>
                  <a:prstClr val="black"/>
                </a:solidFill>
              </a:rPr>
              <a:t>מניעת ניצול לרעה ו"פסק זמן" שומר. </a:t>
            </a:r>
          </a:p>
          <a:p>
            <a:pPr algn="ctr"/>
            <a:endParaRPr lang="he-IL" sz="3200" b="1" dirty="0">
              <a:solidFill>
                <a:prstClr val="black"/>
              </a:solidFill>
            </a:endParaRPr>
          </a:p>
        </p:txBody>
      </p:sp>
      <p:sp>
        <p:nvSpPr>
          <p:cNvPr id="16" name="חץ: למטה 15">
            <a:extLst>
              <a:ext uri="{FF2B5EF4-FFF2-40B4-BE49-F238E27FC236}">
                <a16:creationId xmlns:a16="http://schemas.microsoft.com/office/drawing/2014/main" id="{8C48C470-DA4C-4188-A22D-BB3A3B4BF05C}"/>
              </a:ext>
            </a:extLst>
          </p:cNvPr>
          <p:cNvSpPr/>
          <p:nvPr/>
        </p:nvSpPr>
        <p:spPr>
          <a:xfrm rot="7515427">
            <a:off x="2213890" y="2111417"/>
            <a:ext cx="200819" cy="30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7" name="חץ: למטה 16">
            <a:extLst>
              <a:ext uri="{FF2B5EF4-FFF2-40B4-BE49-F238E27FC236}">
                <a16:creationId xmlns:a16="http://schemas.microsoft.com/office/drawing/2014/main" id="{656162FB-AC63-4418-BD9C-321C7728E21E}"/>
              </a:ext>
            </a:extLst>
          </p:cNvPr>
          <p:cNvSpPr/>
          <p:nvPr/>
        </p:nvSpPr>
        <p:spPr>
          <a:xfrm rot="5400000">
            <a:off x="2197502" y="3174727"/>
            <a:ext cx="200819" cy="30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8" name="תמונה 17">
            <a:extLst>
              <a:ext uri="{FF2B5EF4-FFF2-40B4-BE49-F238E27FC236}">
                <a16:creationId xmlns:a16="http://schemas.microsoft.com/office/drawing/2014/main" id="{6AFC8D02-04A2-4372-B8F6-0F6782083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167" y="2162762"/>
            <a:ext cx="1382836" cy="222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2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e-IL" dirty="0">
                <a:solidFill>
                  <a:srgbClr val="FF0000"/>
                </a:solidFill>
              </a:rPr>
            </a:br>
            <a:br>
              <a:rPr lang="he-IL" dirty="0">
                <a:solidFill>
                  <a:srgbClr val="FF0000"/>
                </a:solidFill>
              </a:rPr>
            </a:br>
            <a:br>
              <a:rPr lang="he-IL" dirty="0">
                <a:solidFill>
                  <a:srgbClr val="FF0000"/>
                </a:solidFill>
              </a:rPr>
            </a:br>
            <a:r>
              <a:rPr lang="he-IL" dirty="0">
                <a:solidFill>
                  <a:srgbClr val="FF0000"/>
                </a:solidFill>
              </a:rPr>
              <a:t>פרוטוקול במצבי ביטול</a:t>
            </a:r>
            <a:br>
              <a:rPr lang="he-IL" dirty="0">
                <a:solidFill>
                  <a:srgbClr val="FF0000"/>
                </a:solidFill>
              </a:rPr>
            </a:br>
            <a:br>
              <a:rPr lang="he-IL" dirty="0">
                <a:solidFill>
                  <a:srgbClr val="FF0000"/>
                </a:solidFill>
              </a:rPr>
            </a:br>
            <a:endParaRPr lang="he-IL" sz="3600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>
          <a:xfrm>
            <a:off x="623597" y="1690688"/>
            <a:ext cx="10515600" cy="5101998"/>
          </a:xfrm>
        </p:spPr>
        <p:txBody>
          <a:bodyPr>
            <a:normAutofit/>
          </a:bodyPr>
          <a:lstStyle/>
          <a:p>
            <a:r>
              <a:rPr lang="he-IL" sz="4000" dirty="0">
                <a:solidFill>
                  <a:srgbClr val="FF0000"/>
                </a:solidFill>
                <a:latin typeface="Calibri Light" panose="020F0302020204030204"/>
              </a:rPr>
              <a:t>    אתגר: </a:t>
            </a:r>
            <a:br>
              <a:rPr lang="he-IL" sz="4000" dirty="0">
                <a:solidFill>
                  <a:srgbClr val="FF0000"/>
                </a:solidFill>
                <a:latin typeface="Calibri Light" panose="020F0302020204030204"/>
              </a:rPr>
            </a:br>
            <a:r>
              <a:rPr lang="he-IL" sz="4000" dirty="0">
                <a:solidFill>
                  <a:srgbClr val="FF0000"/>
                </a:solidFill>
                <a:latin typeface="Calibri Light" panose="020F0302020204030204"/>
              </a:rPr>
              <a:t>    </a:t>
            </a:r>
            <a:r>
              <a:rPr lang="he-IL" dirty="0">
                <a:solidFill>
                  <a:prstClr val="black"/>
                </a:solidFill>
                <a:latin typeface="Calibri Light" panose="020F0302020204030204"/>
              </a:rPr>
              <a:t>איך ניתן לשדר חוסר קבלה מוחלטת עם דרכו של הילד המבטל </a:t>
            </a:r>
            <a:br>
              <a:rPr lang="he-IL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he-IL" dirty="0">
                <a:solidFill>
                  <a:prstClr val="black"/>
                </a:solidFill>
                <a:latin typeface="Calibri Light" panose="020F0302020204030204"/>
              </a:rPr>
              <a:t>      מבלי לתקוף אותו?</a:t>
            </a:r>
            <a:br>
              <a:rPr lang="he-IL" dirty="0">
                <a:solidFill>
                  <a:prstClr val="black"/>
                </a:solidFill>
                <a:latin typeface="Calibri Light" panose="020F0302020204030204"/>
              </a:rPr>
            </a:br>
            <a:br>
              <a:rPr lang="he-IL" dirty="0">
                <a:solidFill>
                  <a:prstClr val="black"/>
                </a:solidFill>
                <a:latin typeface="Calibri Light" panose="020F0302020204030204"/>
              </a:rPr>
            </a:br>
            <a:endParaRPr lang="he-IL" b="1" dirty="0"/>
          </a:p>
          <a:p>
            <a:pPr marL="0" indent="0">
              <a:buNone/>
            </a:pPr>
            <a:r>
              <a:rPr lang="he-IL" sz="4000" dirty="0">
                <a:solidFill>
                  <a:srgbClr val="FF0000"/>
                </a:solidFill>
              </a:rPr>
              <a:t>      התשובה:</a:t>
            </a:r>
          </a:p>
          <a:p>
            <a:pPr marL="0" indent="0">
              <a:buNone/>
            </a:pPr>
            <a:r>
              <a:rPr lang="he-IL" dirty="0">
                <a:solidFill>
                  <a:srgbClr val="262626"/>
                </a:solidFill>
              </a:rPr>
              <a:t>         מניעת ניצול לרעה של ההורה.</a:t>
            </a:r>
          </a:p>
          <a:p>
            <a:pPr marL="0" indent="0">
              <a:buNone/>
            </a:pPr>
            <a:r>
              <a:rPr lang="he-IL" dirty="0">
                <a:solidFill>
                  <a:srgbClr val="262626"/>
                </a:solidFill>
              </a:rPr>
              <a:t>        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92351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F7964B6-A395-4729-BF92-C6F8FE917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e-IL" dirty="0">
                <a:highlight>
                  <a:srgbClr val="FFFF00"/>
                </a:highlight>
              </a:rPr>
            </a:br>
            <a:br>
              <a:rPr lang="he-IL" dirty="0">
                <a:highlight>
                  <a:srgbClr val="FFFF00"/>
                </a:highlight>
              </a:rPr>
            </a:br>
            <a:r>
              <a:rPr lang="he-IL" dirty="0">
                <a:solidFill>
                  <a:srgbClr val="FF0000"/>
                </a:solidFill>
                <a:cs typeface="+mn-cs"/>
              </a:rPr>
              <a:t>1.  עצירה – פסק זמן</a:t>
            </a:r>
            <a:br>
              <a:rPr lang="he-IL" dirty="0">
                <a:solidFill>
                  <a:srgbClr val="FF0000"/>
                </a:solidFill>
                <a:cs typeface="+mn-cs"/>
              </a:rPr>
            </a:br>
            <a:endParaRPr lang="he-IL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he-IL" sz="3200" dirty="0">
              <a:solidFill>
                <a:srgbClr val="4472C4">
                  <a:lumMod val="50000"/>
                </a:srgbClr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e-IL" sz="3200" dirty="0">
                <a:solidFill>
                  <a:srgbClr val="4472C4">
                    <a:lumMod val="50000"/>
                  </a:srgbClr>
                </a:solidFill>
              </a:rPr>
              <a:t>מעשה העצירה הוא אקט של </a:t>
            </a:r>
            <a:r>
              <a:rPr lang="he-IL" sz="3200" b="1" dirty="0">
                <a:solidFill>
                  <a:srgbClr val="4472C4">
                    <a:lumMod val="50000"/>
                  </a:srgbClr>
                </a:solidFill>
              </a:rPr>
              <a:t>חירות</a:t>
            </a:r>
            <a:r>
              <a:rPr lang="he-IL" sz="3200" dirty="0">
                <a:solidFill>
                  <a:srgbClr val="4472C4">
                    <a:lumMod val="50000"/>
                  </a:srgbClr>
                </a:solidFill>
              </a:rPr>
              <a:t> - ביטוי ל</a:t>
            </a:r>
            <a:r>
              <a:rPr lang="he-IL" sz="3200" b="1" dirty="0">
                <a:solidFill>
                  <a:srgbClr val="4472C4">
                    <a:lumMod val="50000"/>
                  </a:srgbClr>
                </a:solidFill>
              </a:rPr>
              <a:t>אוטונומיה</a:t>
            </a:r>
            <a:r>
              <a:rPr lang="he-IL" sz="3200" dirty="0">
                <a:solidFill>
                  <a:srgbClr val="4472C4">
                    <a:lumMod val="50000"/>
                  </a:srgbClr>
                </a:solidFill>
              </a:rPr>
              <a:t> של ההורה.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e-IL" sz="3200" dirty="0">
                <a:solidFill>
                  <a:srgbClr val="4472C4">
                    <a:lumMod val="50000"/>
                  </a:srgbClr>
                </a:solidFill>
              </a:rPr>
              <a:t> </a:t>
            </a:r>
          </a:p>
          <a:p>
            <a:pPr marL="0" lvl="0" indent="0">
              <a:buNone/>
            </a:pPr>
            <a:r>
              <a:rPr lang="he-IL" sz="3200" dirty="0">
                <a:solidFill>
                  <a:srgbClr val="4472C4">
                    <a:lumMod val="50000"/>
                  </a:srgbClr>
                </a:solidFill>
              </a:rPr>
              <a:t>ההורה מגדיר את </a:t>
            </a:r>
            <a:r>
              <a:rPr lang="he-IL" sz="3200" b="1" dirty="0">
                <a:solidFill>
                  <a:srgbClr val="4472C4">
                    <a:lumMod val="50000"/>
                  </a:srgbClr>
                </a:solidFill>
              </a:rPr>
              <a:t>עצמו</a:t>
            </a:r>
            <a:r>
              <a:rPr lang="he-IL" sz="3200" dirty="0">
                <a:solidFill>
                  <a:srgbClr val="4472C4">
                    <a:lumMod val="50000"/>
                  </a:srgbClr>
                </a:solidFill>
              </a:rPr>
              <a:t>. המסר הוא : במצב שנוצר אני נאלץ לעצור. אני עוצר תפקידים מסוימים כי כך אינני יכול להיות בתפקיד ההורה שלך.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he-IL" sz="3200" dirty="0">
              <a:solidFill>
                <a:srgbClr val="4472C4">
                  <a:lumMod val="50000"/>
                </a:srgbClr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e-IL" sz="3200" dirty="0">
                <a:solidFill>
                  <a:srgbClr val="4472C4">
                    <a:lumMod val="50000"/>
                  </a:srgbClr>
                </a:solidFill>
              </a:rPr>
              <a:t>היקף העצירה תלוי בחומרת הביטול. בגיל הילד ובמידת הקושי לעצור את השימוש המבטל.</a:t>
            </a:r>
          </a:p>
        </p:txBody>
      </p:sp>
      <p:pic>
        <p:nvPicPr>
          <p:cNvPr id="7" name="Picture 2" descr="×ª××¦××ª ×ª××× × ×¢×××¨ ×¢×¦××¨">
            <a:extLst>
              <a:ext uri="{FF2B5EF4-FFF2-40B4-BE49-F238E27FC236}">
                <a16:creationId xmlns:a16="http://schemas.microsoft.com/office/drawing/2014/main" id="{B3B4E90E-2AF2-4743-8E04-5E8292756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384" y="365125"/>
            <a:ext cx="1591451" cy="1512000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לבן 9">
            <a:extLst>
              <a:ext uri="{FF2B5EF4-FFF2-40B4-BE49-F238E27FC236}">
                <a16:creationId xmlns:a16="http://schemas.microsoft.com/office/drawing/2014/main" id="{507172F8-D696-49D8-8DEF-773EC3B5C343}"/>
              </a:ext>
            </a:extLst>
          </p:cNvPr>
          <p:cNvSpPr/>
          <p:nvPr/>
        </p:nvSpPr>
        <p:spPr>
          <a:xfrm>
            <a:off x="0" y="2176272"/>
            <a:ext cx="1219199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sz="3600" dirty="0">
              <a:solidFill>
                <a:prstClr val="black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he-IL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17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                 משבר          "אני לא מדבר </a:t>
            </a:r>
            <a:r>
              <a:rPr lang="he-IL" dirty="0" err="1"/>
              <a:t>איתך</a:t>
            </a:r>
            <a:r>
              <a:rPr lang="he-IL" dirty="0"/>
              <a:t>"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2"/>
          </p:nvPr>
        </p:nvSpPr>
        <p:spPr>
          <a:xfrm>
            <a:off x="2999232" y="2255308"/>
            <a:ext cx="8601907" cy="44015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3600" dirty="0"/>
              <a:t>מדובר במעשה המשדר בפשטות, אכפתיות ואהבה</a:t>
            </a:r>
            <a:r>
              <a:rPr lang="he-IL" dirty="0"/>
              <a:t>:</a:t>
            </a:r>
          </a:p>
          <a:p>
            <a:pPr marL="0" indent="0">
              <a:buNone/>
            </a:pPr>
            <a:endParaRPr lang="he-IL" dirty="0"/>
          </a:p>
          <a:p>
            <a:r>
              <a:rPr lang="he-IL" dirty="0"/>
              <a:t> ככה באמת אי אפשר. קרה משהו משמעותי.</a:t>
            </a:r>
          </a:p>
          <a:p>
            <a:endParaRPr lang="he-IL" dirty="0"/>
          </a:p>
          <a:p>
            <a:r>
              <a:rPr lang="he-IL" dirty="0"/>
              <a:t>אני מאוד רוצה לדבר </a:t>
            </a:r>
            <a:r>
              <a:rPr lang="he-IL" dirty="0" err="1"/>
              <a:t>איתך</a:t>
            </a:r>
            <a:r>
              <a:rPr lang="he-IL" dirty="0"/>
              <a:t> על זה, כל כך חשוב לי לדבר </a:t>
            </a:r>
            <a:r>
              <a:rPr lang="he-IL" dirty="0" err="1"/>
              <a:t>איתך</a:t>
            </a:r>
            <a:r>
              <a:rPr lang="he-IL" dirty="0"/>
              <a:t> על זה, עד שאינני יכול לדבר על משהו אחר !</a:t>
            </a:r>
          </a:p>
          <a:p>
            <a:endParaRPr lang="he-IL" dirty="0"/>
          </a:p>
          <a:p>
            <a:r>
              <a:rPr lang="he-IL" dirty="0"/>
              <a:t>אוכל לתקשר כאשר ארגיש מוגן </a:t>
            </a:r>
          </a:p>
        </p:txBody>
      </p:sp>
      <p:sp>
        <p:nvSpPr>
          <p:cNvPr id="6" name="לא שווה 5"/>
          <p:cNvSpPr/>
          <p:nvPr/>
        </p:nvSpPr>
        <p:spPr>
          <a:xfrm>
            <a:off x="6558280" y="388938"/>
            <a:ext cx="914400" cy="91440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black"/>
              </a:solidFill>
            </a:endParaRPr>
          </a:p>
        </p:txBody>
      </p:sp>
      <p:pic>
        <p:nvPicPr>
          <p:cNvPr id="19460" name="Picture 4" descr="תוצאת תמונה עבור הושטת יד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11250">
            <a:off x="593628" y="2618074"/>
            <a:ext cx="2905828" cy="193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104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B7E364-D758-43A3-82DD-E55B46B60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8773604" cy="1325563"/>
          </a:xfrm>
        </p:spPr>
        <p:txBody>
          <a:bodyPr/>
          <a:lstStyle/>
          <a:p>
            <a:r>
              <a:rPr lang="he-IL" dirty="0"/>
              <a:t>איזה שירותים ניתן להפסיק? 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24DE086-B1D0-4D45-9A89-3544B76A4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99961" y="2109518"/>
            <a:ext cx="2888615" cy="3684588"/>
          </a:xfrm>
        </p:spPr>
        <p:txBody>
          <a:bodyPr>
            <a:noAutofit/>
          </a:bodyPr>
          <a:lstStyle/>
          <a:p>
            <a:r>
              <a:rPr lang="he-IL" sz="3200" dirty="0"/>
              <a:t>הסעות</a:t>
            </a:r>
          </a:p>
          <a:p>
            <a:r>
              <a:rPr lang="he-IL" sz="3200" dirty="0"/>
              <a:t>קשב</a:t>
            </a:r>
          </a:p>
          <a:p>
            <a:r>
              <a:rPr lang="he-IL" sz="3200" dirty="0"/>
              <a:t>כביסה</a:t>
            </a:r>
          </a:p>
          <a:p>
            <a:r>
              <a:rPr lang="he-IL" sz="3200" dirty="0"/>
              <a:t>קניות</a:t>
            </a:r>
          </a:p>
          <a:p>
            <a:r>
              <a:rPr lang="he-IL" sz="3200" dirty="0"/>
              <a:t>מזון אהוב</a:t>
            </a:r>
          </a:p>
          <a:p>
            <a:r>
              <a:rPr lang="he-IL" sz="3200" dirty="0"/>
              <a:t>דמי כיס</a:t>
            </a:r>
          </a:p>
          <a:p>
            <a:r>
              <a:rPr lang="he-IL" sz="3200" dirty="0"/>
              <a:t>שירותי גלישה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2667EA-244A-4376-8041-50FED529B2C3}"/>
              </a:ext>
            </a:extLst>
          </p:cNvPr>
          <p:cNvSpPr txBox="1"/>
          <p:nvPr/>
        </p:nvSpPr>
        <p:spPr>
          <a:xfrm>
            <a:off x="2369185" y="1963214"/>
            <a:ext cx="2522855" cy="43088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>
                <a:solidFill>
                  <a:prstClr val="black"/>
                </a:solidFill>
              </a:rPr>
              <a:t>חיבוקים</a:t>
            </a:r>
          </a:p>
          <a:p>
            <a:r>
              <a:rPr lang="he-IL" sz="3200" dirty="0">
                <a:solidFill>
                  <a:prstClr val="black"/>
                </a:solidFill>
              </a:rPr>
              <a:t>משחק משותף</a:t>
            </a:r>
          </a:p>
          <a:p>
            <a:r>
              <a:rPr lang="he-IL" sz="3200" dirty="0">
                <a:solidFill>
                  <a:prstClr val="black"/>
                </a:solidFill>
              </a:rPr>
              <a:t>בילויים</a:t>
            </a:r>
          </a:p>
          <a:p>
            <a:r>
              <a:rPr lang="he-IL" sz="3200" dirty="0">
                <a:solidFill>
                  <a:prstClr val="black"/>
                </a:solidFill>
              </a:rPr>
              <a:t>עזרה בשיעורי הבית</a:t>
            </a:r>
          </a:p>
          <a:p>
            <a:r>
              <a:rPr lang="he-IL" sz="3200" dirty="0">
                <a:solidFill>
                  <a:prstClr val="black"/>
                </a:solidFill>
              </a:rPr>
              <a:t>אירוח</a:t>
            </a:r>
          </a:p>
          <a:p>
            <a:r>
              <a:rPr lang="he-IL" sz="3200" dirty="0">
                <a:solidFill>
                  <a:prstClr val="black"/>
                </a:solidFill>
              </a:rPr>
              <a:t>בישול</a:t>
            </a:r>
          </a:p>
          <a:p>
            <a:endParaRPr lang="he-IL" sz="3200" dirty="0">
              <a:solidFill>
                <a:prstClr val="black"/>
              </a:solidFill>
            </a:endParaRPr>
          </a:p>
          <a:p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73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sz="3600" dirty="0"/>
              <a:t> </a:t>
            </a:r>
            <a:br>
              <a:rPr lang="he-IL" sz="3600" dirty="0"/>
            </a:br>
            <a:br>
              <a:rPr lang="he-IL" sz="3600" dirty="0"/>
            </a:br>
            <a:r>
              <a:rPr lang="he-IL" dirty="0">
                <a:solidFill>
                  <a:srgbClr val="FF0000"/>
                </a:solidFill>
                <a:cs typeface="+mn-cs"/>
              </a:rPr>
              <a:t>2. קבלת ביטחונות </a:t>
            </a:r>
            <a:br>
              <a:rPr lang="he-IL" dirty="0"/>
            </a:br>
            <a:br>
              <a:rPr lang="he-IL" dirty="0"/>
            </a:br>
            <a:endParaRPr lang="he-IL" dirty="0"/>
          </a:p>
        </p:txBody>
      </p:sp>
      <p:pic>
        <p:nvPicPr>
          <p:cNvPr id="18434" name="Picture 2" descr="תוצאת תמונה עבור בטחונות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7812" y="468440"/>
            <a:ext cx="1828800" cy="1222248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תוכן 4"/>
          <p:cNvSpPr>
            <a:spLocks noGrp="1"/>
          </p:cNvSpPr>
          <p:nvPr>
            <p:ph sz="quarter" idx="4294967295"/>
          </p:nvPr>
        </p:nvSpPr>
        <p:spPr>
          <a:xfrm>
            <a:off x="121298" y="2039095"/>
            <a:ext cx="11949404" cy="4576018"/>
          </a:xfrm>
        </p:spPr>
        <p:txBody>
          <a:bodyPr>
            <a:normAutofit/>
          </a:bodyPr>
          <a:lstStyle/>
          <a:p>
            <a:endParaRPr lang="he-IL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he-IL" dirty="0">
                <a:solidFill>
                  <a:srgbClr val="FF0000"/>
                </a:solidFill>
              </a:rPr>
              <a:t>ביטחונות</a:t>
            </a:r>
            <a:r>
              <a:rPr lang="he-IL" dirty="0">
                <a:solidFill>
                  <a:srgbClr val="4472C4">
                    <a:lumMod val="50000"/>
                  </a:srgbClr>
                </a:solidFill>
              </a:rPr>
              <a:t> הם אמירה או מעשה של הילד - מחווה, התייחסות, הצעה, ערבות - שבעקבותיהם ההורה / מורה יכול להרגיש בטוח דיו שהביטול לא יחזור על עצמו.</a:t>
            </a:r>
          </a:p>
          <a:p>
            <a:pPr marL="0" lvl="0" indent="0">
              <a:buNone/>
            </a:pPr>
            <a:endParaRPr lang="he-IL" dirty="0">
              <a:solidFill>
                <a:srgbClr val="4472C4">
                  <a:lumMod val="50000"/>
                </a:srgbClr>
              </a:solidFill>
            </a:endParaRPr>
          </a:p>
          <a:p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אם אין ביטחונות? </a:t>
            </a:r>
          </a:p>
          <a:p>
            <a:pPr marL="0" indent="0">
              <a:buNone/>
            </a:pPr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המשבר לא ייפסק והעניינים לא יוכלו לחזור לשגרה. </a:t>
            </a:r>
          </a:p>
          <a:p>
            <a:endParaRPr lang="he-IL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זה לא עונש: "מגיע לך"...אלא אמירה כך אני לא </a:t>
            </a:r>
            <a:r>
              <a:rPr lang="he-IL">
                <a:solidFill>
                  <a:schemeClr val="accent1">
                    <a:lumMod val="50000"/>
                  </a:schemeClr>
                </a:solidFill>
              </a:rPr>
              <a:t>יכול להמשיך</a:t>
            </a:r>
            <a:endParaRPr lang="he-IL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e-IL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85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609600" y="195808"/>
            <a:ext cx="10972800" cy="1143000"/>
          </a:xfrm>
        </p:spPr>
        <p:txBody>
          <a:bodyPr/>
          <a:lstStyle/>
          <a:p>
            <a:pPr algn="ctr"/>
            <a:r>
              <a:rPr lang="he-IL" b="1" dirty="0">
                <a:solidFill>
                  <a:schemeClr val="accent6">
                    <a:lumMod val="75000"/>
                  </a:schemeClr>
                </a:solidFill>
                <a:latin typeface="David" panose="020E0502060401010101" pitchFamily="34" charset="-79"/>
                <a:cs typeface="+mn-cs"/>
              </a:rPr>
              <a:t>כדאיות לעומת ביטול: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" y="5979916"/>
            <a:ext cx="1988016" cy="879506"/>
          </a:xfrm>
          <a:prstGeom prst="rect">
            <a:avLst/>
          </a:prstGeom>
        </p:spPr>
      </p:pic>
      <p:graphicFrame>
        <p:nvGraphicFramePr>
          <p:cNvPr id="5" name="טבלה 4">
            <a:extLst>
              <a:ext uri="{FF2B5EF4-FFF2-40B4-BE49-F238E27FC236}">
                <a16:creationId xmlns:a16="http://schemas.microsoft.com/office/drawing/2014/main" id="{1B0FCC23-8009-40A2-A663-FD39C94ED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176233"/>
              </p:ext>
            </p:extLst>
          </p:nvPr>
        </p:nvGraphicFramePr>
        <p:xfrm>
          <a:off x="1055200" y="1203432"/>
          <a:ext cx="10073640" cy="542730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036820">
                  <a:extLst>
                    <a:ext uri="{9D8B030D-6E8A-4147-A177-3AD203B41FA5}">
                      <a16:colId xmlns:a16="http://schemas.microsoft.com/office/drawing/2014/main" val="1781141537"/>
                    </a:ext>
                  </a:extLst>
                </a:gridCol>
                <a:gridCol w="5036820">
                  <a:extLst>
                    <a:ext uri="{9D8B030D-6E8A-4147-A177-3AD203B41FA5}">
                      <a16:colId xmlns:a16="http://schemas.microsoft.com/office/drawing/2014/main" val="2971424389"/>
                    </a:ext>
                  </a:extLst>
                </a:gridCol>
              </a:tblGrid>
              <a:tr h="580051">
                <a:tc>
                  <a:txBody>
                    <a:bodyPr/>
                    <a:lstStyle/>
                    <a:p>
                      <a:pPr rtl="1"/>
                      <a:r>
                        <a:rPr lang="he-IL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David" panose="020E0502060401010101" pitchFamily="34" charset="-79"/>
                          <a:cs typeface="+mn-cs"/>
                        </a:rPr>
                        <a:t>פנייה מגדלת בעמדת כדאיות</a:t>
                      </a:r>
                      <a:r>
                        <a:rPr lang="he-IL" sz="3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David" panose="020E0502060401010101" pitchFamily="34" charset="-79"/>
                          <a:cs typeface="+mn-cs"/>
                        </a:rPr>
                        <a:t> (פועל יוצא: הפסד)</a:t>
                      </a:r>
                      <a:endParaRPr lang="he-IL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David" panose="020E0502060401010101" pitchFamily="34" charset="-79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David" panose="020E0502060401010101" pitchFamily="34" charset="-79"/>
                          <a:cs typeface="+mn-cs"/>
                        </a:rPr>
                        <a:t>פנייה מגדלת בעמדת אלימות</a:t>
                      </a:r>
                    </a:p>
                    <a:p>
                      <a:pPr rtl="1"/>
                      <a:r>
                        <a:rPr lang="he-IL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David" panose="020E0502060401010101" pitchFamily="34" charset="-79"/>
                          <a:cs typeface="+mn-cs"/>
                        </a:rPr>
                        <a:t>(פועל מונע: פסק זמן)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553504"/>
                  </a:ext>
                </a:extLst>
              </a:tr>
              <a:tr h="58005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cs typeface="+mn-cs"/>
                        </a:rPr>
                        <a:t>המסר: האפשרות לנהוג כך קיימת, אך כרוכה במחיר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cs typeface="+mn-cs"/>
                        </a:rPr>
                        <a:t>המסר: שולל בבהירות את האפשרות לנהוג כך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391812"/>
                  </a:ext>
                </a:extLst>
              </a:tr>
              <a:tr h="580051">
                <a:tc>
                  <a:txBody>
                    <a:bodyPr/>
                    <a:lstStyle/>
                    <a:p>
                      <a:pPr rtl="1"/>
                      <a:r>
                        <a:rPr lang="he-IL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David" panose="020E0502060401010101" pitchFamily="34" charset="-79"/>
                          <a:cs typeface="+mn-cs"/>
                        </a:rPr>
                        <a:t>המחיר ידוע מראש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David" panose="020E0502060401010101" pitchFamily="34" charset="-79"/>
                          <a:cs typeface="+mn-cs"/>
                        </a:rPr>
                        <a:t>לא מודיעים מראש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220454"/>
                  </a:ext>
                </a:extLst>
              </a:tr>
              <a:tr h="58005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cs typeface="+mn-cs"/>
                        </a:rPr>
                        <a:t>ההתנהלות השגרתית נמשכת</a:t>
                      </a:r>
                    </a:p>
                    <a:p>
                      <a:pPr rtl="1"/>
                      <a:r>
                        <a:rPr lang="he-IL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David" panose="020E0502060401010101" pitchFamily="34" charset="-79"/>
                          <a:cs typeface="+mn-cs"/>
                        </a:rPr>
                        <a:t>לאחר גבית ההפסד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cs typeface="+mn-cs"/>
                        </a:rPr>
                        <a:t>עצירת השגרה עד להצגת ביטחונות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302753"/>
                  </a:ext>
                </a:extLst>
              </a:tr>
              <a:tr h="580051">
                <a:tc>
                  <a:txBody>
                    <a:bodyPr/>
                    <a:lstStyle/>
                    <a:p>
                      <a:pPr rtl="1"/>
                      <a:endParaRPr lang="he-IL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David" panose="020E0502060401010101" pitchFamily="34" charset="-79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David" panose="020E0502060401010101" pitchFamily="34" charset="-79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754372"/>
                  </a:ext>
                </a:extLst>
              </a:tr>
              <a:tr h="100118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cs typeface="+mn-cs"/>
                        </a:rPr>
                        <a:t>חלק מכללי ה"משחק"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David" panose="020E0502060401010101" pitchFamily="34" charset="-79"/>
                          <a:cs typeface="+mn-cs"/>
                        </a:rPr>
                        <a:t>"לא משחקים"</a:t>
                      </a:r>
                    </a:p>
                    <a:p>
                      <a:pPr rtl="1"/>
                      <a:endParaRPr lang="he-IL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David" panose="020E0502060401010101" pitchFamily="34" charset="-79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364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898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6AFC8D02-04A2-4372-B8F6-0F6782083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218" y="2157256"/>
            <a:ext cx="1382836" cy="22230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215D4A-F998-42C5-977E-CC52FCCCC95E}"/>
              </a:ext>
            </a:extLst>
          </p:cNvPr>
          <p:cNvSpPr txBox="1"/>
          <p:nvPr/>
        </p:nvSpPr>
        <p:spPr>
          <a:xfrm>
            <a:off x="2426016" y="1134687"/>
            <a:ext cx="171116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3600" b="1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</a:rPr>
              <a:t>שותפות</a:t>
            </a:r>
            <a:endParaRPr lang="he-IL" sz="3200" b="1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pattFill prst="narHorz">
                <a:fgClr>
                  <a:srgbClr val="A5A5A5"/>
                </a:fgClr>
                <a:bgClr>
                  <a:srgbClr val="A5A5A5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A5A5A5">
                    <a:lumMod val="50000"/>
                  </a:srgbClr>
                </a:inn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E0C685-05E8-49BF-850F-8A960027E514}"/>
              </a:ext>
            </a:extLst>
          </p:cNvPr>
          <p:cNvSpPr txBox="1"/>
          <p:nvPr/>
        </p:nvSpPr>
        <p:spPr>
          <a:xfrm>
            <a:off x="4189587" y="3007087"/>
            <a:ext cx="213575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3600" b="1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</a:rPr>
              <a:t>התחשבות</a:t>
            </a:r>
            <a:endParaRPr lang="he-IL" sz="2400" b="1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pattFill prst="narHorz">
                <a:fgClr>
                  <a:srgbClr val="A5A5A5"/>
                </a:fgClr>
                <a:bgClr>
                  <a:srgbClr val="A5A5A5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A5A5A5">
                    <a:lumMod val="50000"/>
                  </a:srgbClr>
                </a:inn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141350-D249-4FEE-AFB1-6A243274C403}"/>
              </a:ext>
            </a:extLst>
          </p:cNvPr>
          <p:cNvSpPr txBox="1"/>
          <p:nvPr/>
        </p:nvSpPr>
        <p:spPr>
          <a:xfrm>
            <a:off x="2478419" y="4726960"/>
            <a:ext cx="171116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3600" b="1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</a:rPr>
              <a:t>כדאיות</a:t>
            </a:r>
            <a:endParaRPr lang="he-IL" sz="3600" dirty="0">
              <a:solidFill>
                <a:prstClr val="black"/>
              </a:solidFill>
            </a:endParaRPr>
          </a:p>
        </p:txBody>
      </p:sp>
      <p:sp>
        <p:nvSpPr>
          <p:cNvPr id="8" name="חץ: למטה 7">
            <a:extLst>
              <a:ext uri="{FF2B5EF4-FFF2-40B4-BE49-F238E27FC236}">
                <a16:creationId xmlns:a16="http://schemas.microsoft.com/office/drawing/2014/main" id="{826EC968-7240-4F06-8F98-7276E5403C17}"/>
              </a:ext>
            </a:extLst>
          </p:cNvPr>
          <p:cNvSpPr/>
          <p:nvPr/>
        </p:nvSpPr>
        <p:spPr>
          <a:xfrm>
            <a:off x="3097819" y="4436384"/>
            <a:ext cx="200819" cy="30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חץ: למטה 8">
            <a:extLst>
              <a:ext uri="{FF2B5EF4-FFF2-40B4-BE49-F238E27FC236}">
                <a16:creationId xmlns:a16="http://schemas.microsoft.com/office/drawing/2014/main" id="{14355229-5454-458A-BDB0-D692A8A0642C}"/>
              </a:ext>
            </a:extLst>
          </p:cNvPr>
          <p:cNvSpPr/>
          <p:nvPr/>
        </p:nvSpPr>
        <p:spPr>
          <a:xfrm rot="10800000">
            <a:off x="3081875" y="1835183"/>
            <a:ext cx="200819" cy="30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0" name="חץ: למטה 9">
            <a:extLst>
              <a:ext uri="{FF2B5EF4-FFF2-40B4-BE49-F238E27FC236}">
                <a16:creationId xmlns:a16="http://schemas.microsoft.com/office/drawing/2014/main" id="{28D69BBA-1E44-4DE1-9F9C-1B0731B51703}"/>
              </a:ext>
            </a:extLst>
          </p:cNvPr>
          <p:cNvSpPr/>
          <p:nvPr/>
        </p:nvSpPr>
        <p:spPr>
          <a:xfrm rot="16200000">
            <a:off x="3938074" y="3138206"/>
            <a:ext cx="200819" cy="30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E2D761-CEDF-41B9-8EBC-43138E21105D}"/>
              </a:ext>
            </a:extLst>
          </p:cNvPr>
          <p:cNvSpPr txBox="1"/>
          <p:nvPr/>
        </p:nvSpPr>
        <p:spPr>
          <a:xfrm>
            <a:off x="401782" y="1826711"/>
            <a:ext cx="165027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3200" b="1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</a:rPr>
              <a:t>הכחדה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D1E155-3DA3-49B1-B0C5-54A37B902CF0}"/>
              </a:ext>
            </a:extLst>
          </p:cNvPr>
          <p:cNvSpPr txBox="1"/>
          <p:nvPr/>
        </p:nvSpPr>
        <p:spPr>
          <a:xfrm>
            <a:off x="713777" y="2799509"/>
            <a:ext cx="116402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3600" b="1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</a:rPr>
              <a:t>אונס</a:t>
            </a:r>
            <a:endParaRPr lang="he-IL" sz="3200" b="1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pattFill prst="narHorz">
                <a:fgClr>
                  <a:srgbClr val="A5A5A5"/>
                </a:fgClr>
                <a:bgClr>
                  <a:srgbClr val="A5A5A5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A5A5A5">
                    <a:lumMod val="50000"/>
                  </a:srgbClr>
                </a:inn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D8DE8E-3110-48A0-BF7A-CB08BA371CB4}"/>
              </a:ext>
            </a:extLst>
          </p:cNvPr>
          <p:cNvSpPr txBox="1"/>
          <p:nvPr/>
        </p:nvSpPr>
        <p:spPr>
          <a:xfrm>
            <a:off x="401782" y="3844769"/>
            <a:ext cx="147601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3600" b="1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</a:rPr>
              <a:t>ביטול</a:t>
            </a:r>
            <a:endParaRPr lang="he-IL" sz="3200" b="1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pattFill prst="narHorz">
                <a:fgClr>
                  <a:srgbClr val="A5A5A5"/>
                </a:fgClr>
                <a:bgClr>
                  <a:srgbClr val="A5A5A5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A5A5A5">
                    <a:lumMod val="50000"/>
                  </a:srgbClr>
                </a:innerShdw>
              </a:effectLst>
            </a:endParaRPr>
          </a:p>
        </p:txBody>
      </p:sp>
      <p:sp>
        <p:nvSpPr>
          <p:cNvPr id="14" name="חץ: שמאלה 13">
            <a:extLst>
              <a:ext uri="{FF2B5EF4-FFF2-40B4-BE49-F238E27FC236}">
                <a16:creationId xmlns:a16="http://schemas.microsoft.com/office/drawing/2014/main" id="{942535FD-4417-4B1F-8335-EDCEBB8E1AAA}"/>
              </a:ext>
            </a:extLst>
          </p:cNvPr>
          <p:cNvSpPr/>
          <p:nvPr/>
        </p:nvSpPr>
        <p:spPr>
          <a:xfrm>
            <a:off x="1946701" y="2970513"/>
            <a:ext cx="556160" cy="315228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black"/>
              </a:solidFill>
            </a:endParaRPr>
          </a:p>
        </p:txBody>
      </p:sp>
      <p:sp>
        <p:nvSpPr>
          <p:cNvPr id="15" name="חץ: למטה 14">
            <a:extLst>
              <a:ext uri="{FF2B5EF4-FFF2-40B4-BE49-F238E27FC236}">
                <a16:creationId xmlns:a16="http://schemas.microsoft.com/office/drawing/2014/main" id="{3C32245F-FCAE-4101-8E40-8DFEB434F56D}"/>
              </a:ext>
            </a:extLst>
          </p:cNvPr>
          <p:cNvSpPr/>
          <p:nvPr/>
        </p:nvSpPr>
        <p:spPr>
          <a:xfrm rot="3833754">
            <a:off x="2199784" y="4013319"/>
            <a:ext cx="200819" cy="30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6" name="חץ: למטה 15">
            <a:extLst>
              <a:ext uri="{FF2B5EF4-FFF2-40B4-BE49-F238E27FC236}">
                <a16:creationId xmlns:a16="http://schemas.microsoft.com/office/drawing/2014/main" id="{B146E2DE-1E66-460A-979A-5132F07D1D81}"/>
              </a:ext>
            </a:extLst>
          </p:cNvPr>
          <p:cNvSpPr/>
          <p:nvPr/>
        </p:nvSpPr>
        <p:spPr>
          <a:xfrm rot="7515427">
            <a:off x="2213890" y="2111417"/>
            <a:ext cx="200819" cy="30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8F9AEA-377E-4F8C-83F6-B643337C5B39}"/>
              </a:ext>
            </a:extLst>
          </p:cNvPr>
          <p:cNvSpPr txBox="1"/>
          <p:nvPr/>
        </p:nvSpPr>
        <p:spPr>
          <a:xfrm>
            <a:off x="6325339" y="883684"/>
            <a:ext cx="5464879" cy="48320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solidFill>
                  <a:prstClr val="black"/>
                </a:solidFill>
              </a:rPr>
              <a:t>אונס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200" dirty="0">
                <a:solidFill>
                  <a:prstClr val="black"/>
                </a:solidFill>
              </a:rPr>
              <a:t>הילד מאלץ את ההורה לעשות את מה שהוא מבקש או דורש.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200" dirty="0">
                <a:solidFill>
                  <a:prstClr val="black"/>
                </a:solidFill>
              </a:rPr>
              <a:t>איום על ההורה או בן משפחה אחר או איום בפגיעה עצמית.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200" dirty="0">
                <a:solidFill>
                  <a:prstClr val="black"/>
                </a:solidFill>
              </a:rPr>
              <a:t>נוכחות שומרת או מרחק מגן.</a:t>
            </a:r>
          </a:p>
          <a:p>
            <a:pPr algn="ctr"/>
            <a:endParaRPr lang="he-IL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77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>
                <a:solidFill>
                  <a:srgbClr val="FF0000"/>
                </a:solidFill>
              </a:rPr>
              <a:t>עמדות אלימות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377756"/>
            <a:ext cx="12192000" cy="4351338"/>
          </a:xfrm>
        </p:spPr>
        <p:txBody>
          <a:bodyPr/>
          <a:lstStyle/>
          <a:p>
            <a:pPr marL="0" indent="0" algn="ctr">
              <a:buNone/>
            </a:pPr>
            <a:endParaRPr lang="he-IL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he-IL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he-IL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he-IL" dirty="0">
                <a:solidFill>
                  <a:srgbClr val="FF0000"/>
                </a:solidFill>
              </a:rPr>
              <a:t>מצגת קלאודיה </a:t>
            </a:r>
            <a:r>
              <a:rPr lang="he-IL" dirty="0" err="1">
                <a:solidFill>
                  <a:srgbClr val="FF0000"/>
                </a:solidFill>
              </a:rPr>
              <a:t>לנג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048000" y="1928590"/>
            <a:ext cx="6096000" cy="3148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endParaRPr lang="en-US" sz="11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496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6AFC8D02-04A2-4372-B8F6-0F6782083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218" y="2157256"/>
            <a:ext cx="1382836" cy="22230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215D4A-F998-42C5-977E-CC52FCCCC95E}"/>
              </a:ext>
            </a:extLst>
          </p:cNvPr>
          <p:cNvSpPr txBox="1"/>
          <p:nvPr/>
        </p:nvSpPr>
        <p:spPr>
          <a:xfrm>
            <a:off x="2426016" y="1134687"/>
            <a:ext cx="176357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3600" b="1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</a:rPr>
              <a:t>שותפות</a:t>
            </a:r>
            <a:endParaRPr lang="he-IL" sz="3200" b="1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pattFill prst="narHorz">
                <a:fgClr>
                  <a:srgbClr val="A5A5A5"/>
                </a:fgClr>
                <a:bgClr>
                  <a:srgbClr val="A5A5A5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A5A5A5">
                    <a:lumMod val="50000"/>
                  </a:srgbClr>
                </a:inn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E0C685-05E8-49BF-850F-8A960027E514}"/>
              </a:ext>
            </a:extLst>
          </p:cNvPr>
          <p:cNvSpPr txBox="1"/>
          <p:nvPr/>
        </p:nvSpPr>
        <p:spPr>
          <a:xfrm>
            <a:off x="4189587" y="3007087"/>
            <a:ext cx="223892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3600" b="1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</a:rPr>
              <a:t>התחשבות</a:t>
            </a:r>
            <a:endParaRPr lang="he-IL" sz="2400" b="1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pattFill prst="narHorz">
                <a:fgClr>
                  <a:srgbClr val="A5A5A5"/>
                </a:fgClr>
                <a:bgClr>
                  <a:srgbClr val="A5A5A5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A5A5A5">
                    <a:lumMod val="50000"/>
                  </a:srgbClr>
                </a:inn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141350-D249-4FEE-AFB1-6A243274C403}"/>
              </a:ext>
            </a:extLst>
          </p:cNvPr>
          <p:cNvSpPr txBox="1"/>
          <p:nvPr/>
        </p:nvSpPr>
        <p:spPr>
          <a:xfrm>
            <a:off x="2478419" y="4726960"/>
            <a:ext cx="171116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3600" b="1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</a:rPr>
              <a:t>כדאיות</a:t>
            </a:r>
            <a:endParaRPr lang="he-IL" sz="3600" dirty="0">
              <a:solidFill>
                <a:prstClr val="black"/>
              </a:solidFill>
            </a:endParaRPr>
          </a:p>
        </p:txBody>
      </p:sp>
      <p:sp>
        <p:nvSpPr>
          <p:cNvPr id="8" name="חץ: למטה 7">
            <a:extLst>
              <a:ext uri="{FF2B5EF4-FFF2-40B4-BE49-F238E27FC236}">
                <a16:creationId xmlns:a16="http://schemas.microsoft.com/office/drawing/2014/main" id="{826EC968-7240-4F06-8F98-7276E5403C17}"/>
              </a:ext>
            </a:extLst>
          </p:cNvPr>
          <p:cNvSpPr/>
          <p:nvPr/>
        </p:nvSpPr>
        <p:spPr>
          <a:xfrm>
            <a:off x="3097819" y="4436384"/>
            <a:ext cx="200819" cy="30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חץ: למטה 8">
            <a:extLst>
              <a:ext uri="{FF2B5EF4-FFF2-40B4-BE49-F238E27FC236}">
                <a16:creationId xmlns:a16="http://schemas.microsoft.com/office/drawing/2014/main" id="{14355229-5454-458A-BDB0-D692A8A0642C}"/>
              </a:ext>
            </a:extLst>
          </p:cNvPr>
          <p:cNvSpPr/>
          <p:nvPr/>
        </p:nvSpPr>
        <p:spPr>
          <a:xfrm rot="10800000">
            <a:off x="3081875" y="1835183"/>
            <a:ext cx="200819" cy="30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0" name="חץ: למטה 9">
            <a:extLst>
              <a:ext uri="{FF2B5EF4-FFF2-40B4-BE49-F238E27FC236}">
                <a16:creationId xmlns:a16="http://schemas.microsoft.com/office/drawing/2014/main" id="{28D69BBA-1E44-4DE1-9F9C-1B0731B51703}"/>
              </a:ext>
            </a:extLst>
          </p:cNvPr>
          <p:cNvSpPr/>
          <p:nvPr/>
        </p:nvSpPr>
        <p:spPr>
          <a:xfrm rot="16200000">
            <a:off x="3938074" y="3138206"/>
            <a:ext cx="200819" cy="30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E2D761-CEDF-41B9-8EBC-43138E21105D}"/>
              </a:ext>
            </a:extLst>
          </p:cNvPr>
          <p:cNvSpPr txBox="1"/>
          <p:nvPr/>
        </p:nvSpPr>
        <p:spPr>
          <a:xfrm>
            <a:off x="332509" y="1826711"/>
            <a:ext cx="171954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3200" b="1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</a:rPr>
              <a:t>הכחדה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D1E155-3DA3-49B1-B0C5-54A37B902CF0}"/>
              </a:ext>
            </a:extLst>
          </p:cNvPr>
          <p:cNvSpPr txBox="1"/>
          <p:nvPr/>
        </p:nvSpPr>
        <p:spPr>
          <a:xfrm>
            <a:off x="713777" y="2799509"/>
            <a:ext cx="116402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3600" b="1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</a:rPr>
              <a:t>אונס</a:t>
            </a:r>
            <a:endParaRPr lang="he-IL" sz="3200" b="1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pattFill prst="narHorz">
                <a:fgClr>
                  <a:srgbClr val="A5A5A5"/>
                </a:fgClr>
                <a:bgClr>
                  <a:srgbClr val="A5A5A5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A5A5A5">
                    <a:lumMod val="50000"/>
                  </a:srgbClr>
                </a:inn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D8DE8E-3110-48A0-BF7A-CB08BA371CB4}"/>
              </a:ext>
            </a:extLst>
          </p:cNvPr>
          <p:cNvSpPr txBox="1"/>
          <p:nvPr/>
        </p:nvSpPr>
        <p:spPr>
          <a:xfrm>
            <a:off x="332509" y="3844769"/>
            <a:ext cx="154528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3600" b="1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A5A5A5"/>
                  </a:fgClr>
                  <a:bgClr>
                    <a:srgbClr val="A5A5A5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</a:rPr>
              <a:t>ביטול</a:t>
            </a:r>
            <a:endParaRPr lang="he-IL" sz="3200" b="1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pattFill prst="narHorz">
                <a:fgClr>
                  <a:srgbClr val="A5A5A5"/>
                </a:fgClr>
                <a:bgClr>
                  <a:srgbClr val="A5A5A5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A5A5A5">
                    <a:lumMod val="50000"/>
                  </a:srgbClr>
                </a:innerShdw>
              </a:effectLst>
            </a:endParaRPr>
          </a:p>
        </p:txBody>
      </p:sp>
      <p:sp>
        <p:nvSpPr>
          <p:cNvPr id="14" name="חץ: שמאלה 13">
            <a:extLst>
              <a:ext uri="{FF2B5EF4-FFF2-40B4-BE49-F238E27FC236}">
                <a16:creationId xmlns:a16="http://schemas.microsoft.com/office/drawing/2014/main" id="{942535FD-4417-4B1F-8335-EDCEBB8E1AAA}"/>
              </a:ext>
            </a:extLst>
          </p:cNvPr>
          <p:cNvSpPr/>
          <p:nvPr/>
        </p:nvSpPr>
        <p:spPr>
          <a:xfrm rot="2107160">
            <a:off x="1970755" y="2142102"/>
            <a:ext cx="556160" cy="315228"/>
          </a:xfrm>
          <a:prstGeom prst="leftArrow">
            <a:avLst>
              <a:gd name="adj1" fmla="val 50000"/>
              <a:gd name="adj2" fmla="val 4595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black"/>
              </a:solidFill>
            </a:endParaRPr>
          </a:p>
        </p:txBody>
      </p:sp>
      <p:sp>
        <p:nvSpPr>
          <p:cNvPr id="15" name="חץ: למטה 14">
            <a:extLst>
              <a:ext uri="{FF2B5EF4-FFF2-40B4-BE49-F238E27FC236}">
                <a16:creationId xmlns:a16="http://schemas.microsoft.com/office/drawing/2014/main" id="{3C32245F-FCAE-4101-8E40-8DFEB434F56D}"/>
              </a:ext>
            </a:extLst>
          </p:cNvPr>
          <p:cNvSpPr/>
          <p:nvPr/>
        </p:nvSpPr>
        <p:spPr>
          <a:xfrm rot="3833754">
            <a:off x="2199784" y="4013319"/>
            <a:ext cx="200819" cy="30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6" name="חץ: למטה 15">
            <a:extLst>
              <a:ext uri="{FF2B5EF4-FFF2-40B4-BE49-F238E27FC236}">
                <a16:creationId xmlns:a16="http://schemas.microsoft.com/office/drawing/2014/main" id="{B146E2DE-1E66-460A-979A-5132F07D1D81}"/>
              </a:ext>
            </a:extLst>
          </p:cNvPr>
          <p:cNvSpPr/>
          <p:nvPr/>
        </p:nvSpPr>
        <p:spPr>
          <a:xfrm rot="5400000">
            <a:off x="2188474" y="3023716"/>
            <a:ext cx="200819" cy="30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76B4B3-BD2E-4758-A485-69D8F87209E5}"/>
              </a:ext>
            </a:extLst>
          </p:cNvPr>
          <p:cNvSpPr txBox="1"/>
          <p:nvPr/>
        </p:nvSpPr>
        <p:spPr>
          <a:xfrm>
            <a:off x="6428509" y="876774"/>
            <a:ext cx="4930396" cy="55707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solidFill>
                  <a:prstClr val="black"/>
                </a:solidFill>
              </a:rPr>
              <a:t>הרס/הכחדה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200" dirty="0">
                <a:solidFill>
                  <a:prstClr val="black"/>
                </a:solidFill>
              </a:rPr>
              <a:t>אזור של סכנת חיים או הרס בלתי הפיך.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200" dirty="0">
                <a:solidFill>
                  <a:prstClr val="black"/>
                </a:solidFill>
              </a:rPr>
              <a:t>לא מכבדים את האוטונומיה של הילד ונעזרים ברשויות.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200" dirty="0">
                <a:solidFill>
                  <a:prstClr val="black"/>
                </a:solidFill>
              </a:rPr>
              <a:t>חילוץ והדיפה.</a:t>
            </a:r>
          </a:p>
          <a:p>
            <a:pPr algn="ctr"/>
            <a:endParaRPr lang="he-IL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52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מדוע לא לקבוע גם כאן חוקים מגדלים?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3258" y="1848229"/>
            <a:ext cx="10515600" cy="435133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e-IL" dirty="0"/>
              <a:t>בהסכמה או הסדרה מראש על מחיר להתנהגות אלימה</a:t>
            </a:r>
          </a:p>
          <a:p>
            <a:pPr marL="0" indent="0" algn="ctr">
              <a:buNone/>
            </a:pPr>
            <a:r>
              <a:rPr lang="he-IL" dirty="0"/>
              <a:t>יש מידה של מתן לגיטימציה </a:t>
            </a:r>
          </a:p>
          <a:p>
            <a:pPr marL="0" indent="0" algn="ctr">
              <a:buNone/>
            </a:pPr>
            <a:r>
              <a:rPr lang="he-IL" dirty="0"/>
              <a:t>מתוך חוסר אונים וייאוש של המגדל</a:t>
            </a:r>
          </a:p>
          <a:p>
            <a:pPr marL="0" indent="0" algn="ctr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בכדורגל : הוצאת כדור מחוץ לקו                   העברה לקבוצה הנגדית</a:t>
            </a:r>
          </a:p>
          <a:p>
            <a:pPr marL="0" indent="0">
              <a:buNone/>
            </a:pPr>
            <a:r>
              <a:rPr lang="he-IL" dirty="0"/>
              <a:t>                                אלימות                   הוצאת כרטיס אדום</a:t>
            </a:r>
          </a:p>
          <a:p>
            <a:pPr marL="0" indent="0" algn="ctr">
              <a:buNone/>
            </a:pPr>
            <a:endParaRPr lang="he-IL" dirty="0"/>
          </a:p>
          <a:p>
            <a:pPr marL="0" indent="0" algn="ctr">
              <a:buNone/>
            </a:pPr>
            <a:r>
              <a:rPr lang="he-IL" dirty="0">
                <a:solidFill>
                  <a:srgbClr val="FF0000"/>
                </a:solidFill>
              </a:rPr>
              <a:t>אין לאלימות מחיר !!!</a:t>
            </a:r>
          </a:p>
          <a:p>
            <a:pPr marL="0" indent="0" algn="ctr">
              <a:buNone/>
            </a:pPr>
            <a:r>
              <a:rPr lang="he-IL" dirty="0"/>
              <a:t>האלימות חורגת מ"כללי המשחק"</a:t>
            </a:r>
          </a:p>
          <a:p>
            <a:pPr marL="0" indent="0">
              <a:buNone/>
            </a:pPr>
            <a:r>
              <a:rPr lang="he-IL" dirty="0"/>
              <a:t>                                        לכן לא משחקים יותר. </a:t>
            </a:r>
          </a:p>
        </p:txBody>
      </p:sp>
      <p:sp>
        <p:nvSpPr>
          <p:cNvPr id="4" name="חץ למטה 3"/>
          <p:cNvSpPr/>
          <p:nvPr/>
        </p:nvSpPr>
        <p:spPr>
          <a:xfrm rot="5400000">
            <a:off x="6020594" y="353469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5" name="חץ למטה 4"/>
          <p:cNvSpPr/>
          <p:nvPr/>
        </p:nvSpPr>
        <p:spPr>
          <a:xfrm rot="5400000">
            <a:off x="6020594" y="304441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5362" name="Picture 2" descr="https://upload.wikimedia.org/wikipedia/commons/6/6b/Rote_Karte-RB_Salzburg_cro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5" t="5293" r="11096" b="4729"/>
          <a:stretch/>
        </p:blipFill>
        <p:spPr bwMode="auto">
          <a:xfrm>
            <a:off x="224462" y="3069771"/>
            <a:ext cx="1905000" cy="355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25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דיו 2">
                <a:extLst>
                  <a:ext uri="{FF2B5EF4-FFF2-40B4-BE49-F238E27FC236}">
                    <a16:creationId xmlns:a16="http://schemas.microsoft.com/office/drawing/2014/main" id="{8C09A362-028E-4272-A974-AEF2BC95B1C9}"/>
                  </a:ext>
                </a:extLst>
              </p14:cNvPr>
              <p14:cNvContentPartPr/>
              <p14:nvPr/>
            </p14:nvContentPartPr>
            <p14:xfrm>
              <a:off x="13343507" y="1964147"/>
              <a:ext cx="360" cy="360"/>
            </p14:xfrm>
          </p:contentPart>
        </mc:Choice>
        <mc:Fallback xmlns="">
          <p:pic>
            <p:nvPicPr>
              <p:cNvPr id="3" name="דיו 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8C09A362-028E-4272-A974-AEF2BC95B1C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25507" y="1946147"/>
                <a:ext cx="36360" cy="363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תמונה 1">
            <a:extLst>
              <a:ext uri="{FF2B5EF4-FFF2-40B4-BE49-F238E27FC236}">
                <a16:creationId xmlns:a16="http://schemas.microsoft.com/office/drawing/2014/main" id="{852A0609-C531-4070-9CFC-F6928A439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36" y="-100736"/>
            <a:ext cx="11362535" cy="6712599"/>
          </a:xfrm>
          <a:prstGeom prst="rect">
            <a:avLst/>
          </a:prstGeom>
        </p:spPr>
      </p:pic>
      <p:sp>
        <p:nvSpPr>
          <p:cNvPr id="18" name="אליפסה 17">
            <a:extLst>
              <a:ext uri="{FF2B5EF4-FFF2-40B4-BE49-F238E27FC236}">
                <a16:creationId xmlns:a16="http://schemas.microsoft.com/office/drawing/2014/main" id="{014A17EB-40C8-4296-BEF5-2880CC1384D6}"/>
              </a:ext>
            </a:extLst>
          </p:cNvPr>
          <p:cNvSpPr/>
          <p:nvPr/>
        </p:nvSpPr>
        <p:spPr>
          <a:xfrm rot="5400000">
            <a:off x="-427216" y="1526719"/>
            <a:ext cx="6521010" cy="3996149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89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8EE408-FC9C-42EF-ADCD-95AE1EE34882}"/>
              </a:ext>
            </a:extLst>
          </p:cNvPr>
          <p:cNvSpPr txBox="1"/>
          <p:nvPr/>
        </p:nvSpPr>
        <p:spPr>
          <a:xfrm>
            <a:off x="-1060703" y="1080546"/>
            <a:ext cx="12063984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800" dirty="0">
                <a:solidFill>
                  <a:prstClr val="black"/>
                </a:solidFill>
              </a:rPr>
              <a:t>עמדת יחס אלימה (ביטול, אונס, הכחדה)</a:t>
            </a:r>
          </a:p>
          <a:p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B60BC8-BD8B-4BFD-9E4C-BB7DF7F060CF}"/>
              </a:ext>
            </a:extLst>
          </p:cNvPr>
          <p:cNvSpPr txBox="1"/>
          <p:nvPr/>
        </p:nvSpPr>
        <p:spPr>
          <a:xfrm>
            <a:off x="1792224" y="2341305"/>
            <a:ext cx="90342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>
                <a:solidFill>
                  <a:prstClr val="black"/>
                </a:solidFill>
              </a:rPr>
              <a:t>הילד כופה על ההורה לשרת את מטרותיו באמצעים שונים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6CE827-8B54-450F-9D28-1AFB2DF74BB4}"/>
              </a:ext>
            </a:extLst>
          </p:cNvPr>
          <p:cNvSpPr txBox="1"/>
          <p:nvPr/>
        </p:nvSpPr>
        <p:spPr>
          <a:xfrm>
            <a:off x="2505456" y="3535603"/>
            <a:ext cx="760780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FF0000"/>
                </a:solidFill>
              </a:rPr>
              <a:t>עמדת ביטול : </a:t>
            </a:r>
            <a:r>
              <a:rPr lang="he-IL" dirty="0">
                <a:solidFill>
                  <a:prstClr val="black"/>
                </a:solidFill>
              </a:rPr>
              <a:t>הילד חוסם באופן לא הוגן את קידום האינטרס של הורה לטובת האינטרסים שלו (מתעלם מהחוקים בבית, מניפולציות, שקרים, ציניות, התעלמות, התחצפות)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A66CA5-7CAA-4B51-9FEA-61A86D2206C7}"/>
              </a:ext>
            </a:extLst>
          </p:cNvPr>
          <p:cNvSpPr txBox="1"/>
          <p:nvPr/>
        </p:nvSpPr>
        <p:spPr>
          <a:xfrm>
            <a:off x="2889505" y="4558935"/>
            <a:ext cx="722375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FF0000"/>
                </a:solidFill>
              </a:rPr>
              <a:t>עמדת אונס</a:t>
            </a:r>
            <a:r>
              <a:rPr lang="he-IL" dirty="0">
                <a:solidFill>
                  <a:prstClr val="black"/>
                </a:solidFill>
              </a:rPr>
              <a:t> : הילד משתמש בהפחדה והפעלת כוח. מכריח את ההורה לשרת את האינטרסים שלו (תוקפנות פיזית, מילולית, איומים, פגיעה עצמית)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8E53F3-DCD0-4F94-AFCC-AA11971BC3C1}"/>
              </a:ext>
            </a:extLst>
          </p:cNvPr>
          <p:cNvSpPr txBox="1"/>
          <p:nvPr/>
        </p:nvSpPr>
        <p:spPr>
          <a:xfrm>
            <a:off x="2706624" y="5559552"/>
            <a:ext cx="74066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FF0000"/>
                </a:solidFill>
              </a:rPr>
              <a:t>עמדת הכחדה</a:t>
            </a:r>
            <a:r>
              <a:rPr lang="he-IL" dirty="0">
                <a:solidFill>
                  <a:prstClr val="black"/>
                </a:solidFill>
              </a:rPr>
              <a:t>: הילד מאיים לגרום הרס בלתי הפיך לעצמו/ להורה /או לקשר אם לא תהיה הענות לאינטרסים שלו (איום בהתאבדות, הרעבה עצמית, סמים קשים, הצטרפות לכת)</a:t>
            </a:r>
          </a:p>
        </p:txBody>
      </p:sp>
    </p:spTree>
    <p:extLst>
      <p:ext uri="{BB962C8B-B14F-4D97-AF65-F5344CB8AC3E}">
        <p14:creationId xmlns:p14="http://schemas.microsoft.com/office/powerpoint/2010/main" val="425608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עמדת יחס של אלימות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e-IL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Google Shape;758;p118" descr="http://www.pitria.com/wp-content/uploads/2014/01/%D7%A1%D7%9E%D7%99%D7%9D-4-605x34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" y="2127251"/>
            <a:ext cx="2844000" cy="1735931"/>
          </a:xfrm>
          <a:prstGeom prst="rect">
            <a:avLst/>
          </a:prstGeom>
          <a:noFill/>
          <a:ln w="38100" cap="sq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50"/>
              </a:srgbClr>
            </a:outerShdw>
          </a:effectLst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ECDFEC5A-C9C7-4880-9D15-6A76214427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2" t="13733" r="1" b="11754"/>
          <a:stretch/>
        </p:blipFill>
        <p:spPr>
          <a:xfrm>
            <a:off x="8630400" y="4418421"/>
            <a:ext cx="2952000" cy="1707743"/>
          </a:xfrm>
          <a:prstGeom prst="rect">
            <a:avLst/>
          </a:prstGeom>
        </p:spPr>
      </p:pic>
      <p:pic>
        <p:nvPicPr>
          <p:cNvPr id="12" name="Google Shape;759;p118" descr="תוצאת תמונה עבור תמונה של נער מכור לסמים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4390232"/>
            <a:ext cx="2844000" cy="1735930"/>
          </a:xfrm>
          <a:prstGeom prst="rect">
            <a:avLst/>
          </a:prstGeom>
          <a:noFill/>
          <a:ln w="38100" cap="sq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50"/>
              </a:srgbClr>
            </a:outerShdw>
          </a:effectLst>
        </p:spPr>
      </p:pic>
      <p:pic>
        <p:nvPicPr>
          <p:cNvPr id="3078" name="Picture 6" descr="אמא מציקים לי בבית הספר!!!!!! - ציפי כץ - המרכז לשיפור תפקודי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001" y="3962898"/>
            <a:ext cx="3204000" cy="2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ילד שובר טלוויזיה בשווי 4000$ אחרי שהפסיד משחק בפורטנייט!! - YouT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001" y="2074445"/>
            <a:ext cx="319999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ריבים (צילום: shutterstock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402" y="2272593"/>
            <a:ext cx="2943998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6581001"/>
            <a:ext cx="154888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/>
              <a:t>הילה </a:t>
            </a:r>
            <a:r>
              <a:rPr lang="he-IL" sz="1200" dirty="0" err="1"/>
              <a:t>אלקיים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391082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96EF6B8-E9D8-4B40-ADE6-DF2567BBE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46664" cy="1325563"/>
          </a:xfrm>
        </p:spPr>
        <p:txBody>
          <a:bodyPr/>
          <a:lstStyle/>
          <a:p>
            <a:r>
              <a:rPr lang="he-IL" dirty="0"/>
              <a:t>התנהגות אלימה        עמדת יחס של אלימות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44236F71-3D98-4225-B141-2E3F1040B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53200" y="1923352"/>
            <a:ext cx="2781939" cy="2448983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DA0C6D98-CB03-4131-B360-CB122E3AC2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16" r="3592"/>
          <a:stretch/>
        </p:blipFill>
        <p:spPr>
          <a:xfrm>
            <a:off x="3302082" y="1923352"/>
            <a:ext cx="2466975" cy="2382308"/>
          </a:xfrm>
          <a:prstGeom prst="rect">
            <a:avLst/>
          </a:prstGeom>
        </p:spPr>
      </p:pic>
      <p:sp>
        <p:nvSpPr>
          <p:cNvPr id="10" name="לא שווה 9">
            <a:extLst>
              <a:ext uri="{FF2B5EF4-FFF2-40B4-BE49-F238E27FC236}">
                <a16:creationId xmlns:a16="http://schemas.microsoft.com/office/drawing/2014/main" id="{34E638D4-3666-405C-80CE-C0A4EDC879C8}"/>
              </a:ext>
            </a:extLst>
          </p:cNvPr>
          <p:cNvSpPr/>
          <p:nvPr/>
        </p:nvSpPr>
        <p:spPr>
          <a:xfrm>
            <a:off x="7415586" y="487109"/>
            <a:ext cx="914400" cy="91440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prstClr val="black"/>
                </a:solidFill>
              </a:rPr>
              <a:t>          </a:t>
            </a:r>
          </a:p>
        </p:txBody>
      </p:sp>
      <p:pic>
        <p:nvPicPr>
          <p:cNvPr id="11" name="Picture 8" descr="×ª××¦××ª ×ª××× × ×¢×××¨ âªboy throwâ¬â">
            <a:extLst>
              <a:ext uri="{FF2B5EF4-FFF2-40B4-BE49-F238E27FC236}">
                <a16:creationId xmlns:a16="http://schemas.microsoft.com/office/drawing/2014/main" id="{0148C3DF-1DAD-4ED1-8CF5-1C8C4E9CE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83" y="216200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8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E305552-170D-4F5B-8F65-287517536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216" y="275997"/>
            <a:ext cx="7111568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solidFill>
                  <a:schemeClr val="accent1">
                    <a:lumMod val="50000"/>
                  </a:schemeClr>
                </a:solidFill>
              </a:rPr>
              <a:t>השלכות של עמדת האלימות על הגדל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8D339ED-58BC-43D6-B665-0DAABCBE1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4409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he-IL" dirty="0"/>
              <a:t>                                   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אי הכרה באחר כסובייקט    </a:t>
            </a:r>
          </a:p>
        </p:txBody>
      </p:sp>
      <p:sp>
        <p:nvSpPr>
          <p:cNvPr id="5" name="חץ: למטה 4">
            <a:extLst>
              <a:ext uri="{FF2B5EF4-FFF2-40B4-BE49-F238E27FC236}">
                <a16:creationId xmlns:a16="http://schemas.microsoft.com/office/drawing/2014/main" id="{F9974D84-A8E6-4D4A-85A6-2C59D46425A2}"/>
              </a:ext>
            </a:extLst>
          </p:cNvPr>
          <p:cNvSpPr/>
          <p:nvPr/>
        </p:nvSpPr>
        <p:spPr>
          <a:xfrm>
            <a:off x="5854960" y="2049948"/>
            <a:ext cx="631371" cy="700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3316" name="Picture 4" descr="×ª××¦××ª ×ª××× × ×¢×××¨ ××¤××¦×ª">
            <a:extLst>
              <a:ext uri="{FF2B5EF4-FFF2-40B4-BE49-F238E27FC236}">
                <a16:creationId xmlns:a16="http://schemas.microsoft.com/office/drawing/2014/main" id="{B22A381A-5950-4B7A-8B92-016BE3412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761" y="275997"/>
            <a:ext cx="1857375" cy="2466975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דיאגרמה 7"/>
          <p:cNvGraphicFramePr/>
          <p:nvPr>
            <p:extLst>
              <p:ext uri="{D42A27DB-BD31-4B8C-83A1-F6EECF244321}">
                <p14:modId xmlns:p14="http://schemas.microsoft.com/office/powerpoint/2010/main" val="3369932539"/>
              </p:ext>
            </p:extLst>
          </p:nvPr>
        </p:nvGraphicFramePr>
        <p:xfrm>
          <a:off x="2032000" y="2864500"/>
          <a:ext cx="8128000" cy="3722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8765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E305552-170D-4F5B-8F65-287517536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985" y="365125"/>
            <a:ext cx="7348030" cy="1325563"/>
          </a:xfrm>
        </p:spPr>
        <p:txBody>
          <a:bodyPr/>
          <a:lstStyle/>
          <a:p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השלכות של עמדת האלימות על המגדל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8D339ED-58BC-43D6-B665-0DAABCBE1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e-IL" dirty="0"/>
              <a:t>                           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לא נותנת הכרה למגדל כסובייקט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47DCA02F-2A4F-4559-BBA9-86F816883801}"/>
              </a:ext>
            </a:extLst>
          </p:cNvPr>
          <p:cNvSpPr/>
          <p:nvPr/>
        </p:nvSpPr>
        <p:spPr>
          <a:xfrm>
            <a:off x="0" y="2887682"/>
            <a:ext cx="1219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he-IL" sz="2800" dirty="0">
              <a:solidFill>
                <a:prstClr val="black"/>
              </a:solidFill>
            </a:endParaRPr>
          </a:p>
          <a:p>
            <a:pPr lvl="1"/>
            <a:endParaRPr lang="he-IL" sz="2800" dirty="0">
              <a:solidFill>
                <a:prstClr val="black"/>
              </a:solidFill>
            </a:endParaRPr>
          </a:p>
          <a:p>
            <a:pPr lvl="1"/>
            <a:r>
              <a:rPr lang="he-IL" sz="2800" dirty="0">
                <a:solidFill>
                  <a:schemeClr val="accent1">
                    <a:lumMod val="50000"/>
                  </a:schemeClr>
                </a:solidFill>
              </a:rPr>
              <a:t>מעוררת במגדל תחושות קשות של השפלה, פחד, חוסר אונים, מצב-חירום</a:t>
            </a:r>
          </a:p>
          <a:p>
            <a:pPr lvl="1"/>
            <a:endParaRPr lang="he-IL" sz="28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he-IL" sz="28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he-IL" sz="28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he-IL" sz="2800" dirty="0">
                <a:solidFill>
                  <a:schemeClr val="accent1">
                    <a:lumMod val="50000"/>
                  </a:schemeClr>
                </a:solidFill>
              </a:rPr>
              <a:t>מביא לתגובות הישרדותיות (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he-IL" sz="2800" dirty="0">
                <a:solidFill>
                  <a:schemeClr val="accent1">
                    <a:lumMod val="50000"/>
                  </a:schemeClr>
                </a:solidFill>
              </a:rPr>
              <a:t>ים) של המגדל ומקבע את הדינמיקה של יחסי- שליטה</a:t>
            </a:r>
          </a:p>
          <a:p>
            <a:pPr lvl="1"/>
            <a:endParaRPr lang="he-IL" sz="2800" dirty="0">
              <a:solidFill>
                <a:prstClr val="black"/>
              </a:solidFill>
            </a:endParaRPr>
          </a:p>
        </p:txBody>
      </p:sp>
      <p:sp>
        <p:nvSpPr>
          <p:cNvPr id="5" name="חץ: למטה 4">
            <a:extLst>
              <a:ext uri="{FF2B5EF4-FFF2-40B4-BE49-F238E27FC236}">
                <a16:creationId xmlns:a16="http://schemas.microsoft.com/office/drawing/2014/main" id="{F9974D84-A8E6-4D4A-85A6-2C59D46425A2}"/>
              </a:ext>
            </a:extLst>
          </p:cNvPr>
          <p:cNvSpPr/>
          <p:nvPr/>
        </p:nvSpPr>
        <p:spPr>
          <a:xfrm>
            <a:off x="5846234" y="2708348"/>
            <a:ext cx="999066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7" name="Picture 4" descr="תוצאת תמונה עבור פעמון אזהרה">
            <a:extLst>
              <a:ext uri="{FF2B5EF4-FFF2-40B4-BE49-F238E27FC236}">
                <a16:creationId xmlns:a16="http://schemas.microsoft.com/office/drawing/2014/main" id="{83C38C19-3059-4099-B037-4D971A46BB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1"/>
          <a:stretch/>
        </p:blipFill>
        <p:spPr bwMode="auto">
          <a:xfrm>
            <a:off x="10003003" y="365125"/>
            <a:ext cx="1949661" cy="1966797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חץ: למטה 4">
            <a:extLst>
              <a:ext uri="{FF2B5EF4-FFF2-40B4-BE49-F238E27FC236}">
                <a16:creationId xmlns:a16="http://schemas.microsoft.com/office/drawing/2014/main" id="{F9974D84-A8E6-4D4A-85A6-2C59D46425A2}"/>
              </a:ext>
            </a:extLst>
          </p:cNvPr>
          <p:cNvSpPr/>
          <p:nvPr/>
        </p:nvSpPr>
        <p:spPr>
          <a:xfrm>
            <a:off x="5846234" y="4330908"/>
            <a:ext cx="999066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E305552-170D-4F5B-8F65-287517536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12867" cy="1325563"/>
          </a:xfrm>
        </p:spPr>
        <p:txBody>
          <a:bodyPr/>
          <a:lstStyle/>
          <a:p>
            <a:pPr algn="ctr"/>
            <a:r>
              <a:rPr lang="he-IL" dirty="0"/>
              <a:t>     </a:t>
            </a:r>
            <a:r>
              <a:rPr lang="he-IL" sz="4000" dirty="0">
                <a:solidFill>
                  <a:schemeClr val="accent1">
                    <a:lumMod val="50000"/>
                  </a:schemeClr>
                </a:solidFill>
              </a:rPr>
              <a:t>השלכות של עמדת האלימות על הקשר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8D339ED-58BC-43D6-B665-0DAABCBE1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66950"/>
          </a:xfrm>
        </p:spPr>
        <p:txBody>
          <a:bodyPr/>
          <a:lstStyle/>
          <a:p>
            <a:pPr marL="0" indent="0">
              <a:buNone/>
            </a:pPr>
            <a:r>
              <a:rPr lang="he-IL" dirty="0"/>
              <a:t>                                          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47DCA02F-2A4F-4559-BBA9-86F816883801}"/>
              </a:ext>
            </a:extLst>
          </p:cNvPr>
          <p:cNvSpPr/>
          <p:nvPr/>
        </p:nvSpPr>
        <p:spPr>
          <a:xfrm>
            <a:off x="2305643" y="1456269"/>
            <a:ext cx="758071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he-IL" sz="3200" dirty="0">
              <a:solidFill>
                <a:schemeClr val="accent1">
                  <a:lumMod val="50000"/>
                </a:schemeClr>
              </a:solidFill>
            </a:endParaRPr>
          </a:p>
          <a:p>
            <a:pPr lvl="1" algn="ctr"/>
            <a:r>
              <a:rPr lang="he-IL" sz="3200" dirty="0">
                <a:solidFill>
                  <a:schemeClr val="accent1">
                    <a:lumMod val="50000"/>
                  </a:schemeClr>
                </a:solidFill>
              </a:rPr>
              <a:t>הקשר מתנהל באווירה של מאבק </a:t>
            </a:r>
            <a:r>
              <a:rPr lang="he-IL" sz="3200" dirty="0" err="1">
                <a:solidFill>
                  <a:schemeClr val="accent1">
                    <a:lumMod val="50000"/>
                  </a:schemeClr>
                </a:solidFill>
              </a:rPr>
              <a:t>עויינת</a:t>
            </a:r>
            <a:r>
              <a:rPr lang="he-IL" sz="3200" dirty="0">
                <a:solidFill>
                  <a:schemeClr val="accent1">
                    <a:lumMod val="50000"/>
                  </a:schemeClr>
                </a:solidFill>
              </a:rPr>
              <a:t> / מנוכרת / מתוחה / משפילה </a:t>
            </a:r>
          </a:p>
          <a:p>
            <a:pPr lvl="1" algn="ctr"/>
            <a:endParaRPr lang="he-IL" sz="3200" dirty="0">
              <a:solidFill>
                <a:prstClr val="black"/>
              </a:solidFill>
            </a:endParaRPr>
          </a:p>
          <a:p>
            <a:pPr lvl="1" algn="ctr"/>
            <a:endParaRPr lang="he-IL" sz="3200" dirty="0">
              <a:solidFill>
                <a:prstClr val="black"/>
              </a:solidFill>
            </a:endParaRPr>
          </a:p>
          <a:p>
            <a:pPr lvl="1" algn="ctr"/>
            <a:endParaRPr lang="he-IL" sz="3200" dirty="0">
              <a:solidFill>
                <a:prstClr val="black"/>
              </a:solidFill>
            </a:endParaRPr>
          </a:p>
          <a:p>
            <a:pPr lvl="1" algn="ctr"/>
            <a:endParaRPr lang="he-IL" sz="3200" dirty="0">
              <a:solidFill>
                <a:prstClr val="black"/>
              </a:solidFill>
            </a:endParaRPr>
          </a:p>
          <a:p>
            <a:pPr lvl="1" algn="ctr"/>
            <a:endParaRPr lang="he-IL" sz="3200" dirty="0">
              <a:solidFill>
                <a:prstClr val="black"/>
              </a:solidFill>
            </a:endParaRPr>
          </a:p>
          <a:p>
            <a:pPr lvl="1" algn="ctr"/>
            <a:r>
              <a:rPr lang="he-IL" sz="3200" dirty="0">
                <a:solidFill>
                  <a:srgbClr val="C00000"/>
                </a:solidFill>
              </a:rPr>
              <a:t>יחסי אלימות בתוך קשר של קירבה מסבים נזקים לכל השותפים לקשר – ולקשר עצמו </a:t>
            </a:r>
          </a:p>
          <a:p>
            <a:pPr lvl="1"/>
            <a:endParaRPr lang="he-IL" sz="3200" dirty="0">
              <a:solidFill>
                <a:prstClr val="black"/>
              </a:solidFill>
            </a:endParaRPr>
          </a:p>
          <a:p>
            <a:pPr lvl="1"/>
            <a:endParaRPr lang="he-IL" sz="2800" dirty="0">
              <a:solidFill>
                <a:prstClr val="black"/>
              </a:solidFill>
            </a:endParaRPr>
          </a:p>
        </p:txBody>
      </p:sp>
      <p:pic>
        <p:nvPicPr>
          <p:cNvPr id="9" name="Picture 4" descr="×ª××¦××ª ×ª××× × ×¢×××¨ âªlose loseâ¬â">
            <a:extLst>
              <a:ext uri="{FF2B5EF4-FFF2-40B4-BE49-F238E27FC236}">
                <a16:creationId xmlns:a16="http://schemas.microsoft.com/office/drawing/2014/main" id="{FCE7052A-E0E6-499A-A03A-02C7849BE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2959100"/>
            <a:ext cx="28194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56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51009</TotalTime>
  <Words>827</Words>
  <Application>Microsoft Office PowerPoint</Application>
  <PresentationFormat>מסך רחב</PresentationFormat>
  <Paragraphs>157</Paragraphs>
  <Slides>21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4</vt:i4>
      </vt:variant>
      <vt:variant>
        <vt:lpstr>כותרות שקופיות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David</vt:lpstr>
      <vt:lpstr>Franklin Gothic Book</vt:lpstr>
      <vt:lpstr>Franklin Gothic Medium</vt:lpstr>
      <vt:lpstr>1_ערכת נושא Office</vt:lpstr>
      <vt:lpstr>Office Theme</vt:lpstr>
      <vt:lpstr>2_ערכת נושא Office</vt:lpstr>
      <vt:lpstr>1_Office Theme</vt:lpstr>
      <vt:lpstr>היררכיית ערכים</vt:lpstr>
      <vt:lpstr>עמדות אלימות</vt:lpstr>
      <vt:lpstr>מצגת של PowerPoint‏</vt:lpstr>
      <vt:lpstr>מצגת של PowerPoint‏</vt:lpstr>
      <vt:lpstr>עמדת יחס של אלימות</vt:lpstr>
      <vt:lpstr>התנהגות אלימה        עמדת יחס של אלימות</vt:lpstr>
      <vt:lpstr>השלכות של עמדת האלימות על הגדל</vt:lpstr>
      <vt:lpstr>השלכות של עמדת האלימות על המגדל</vt:lpstr>
      <vt:lpstr>     השלכות של עמדת האלימות על הקשר</vt:lpstr>
      <vt:lpstr>אז מה כן? פנייה מגדלת במצבי אלימות</vt:lpstr>
      <vt:lpstr>          תגובות ההורה לעמדת אלימות </vt:lpstr>
      <vt:lpstr>מצגת של PowerPoint‏</vt:lpstr>
      <vt:lpstr>   פרוטוקול במצבי ביטול  </vt:lpstr>
      <vt:lpstr>  1.  עצירה – פסק זמן </vt:lpstr>
      <vt:lpstr>                 משבר          "אני לא מדבר איתך"</vt:lpstr>
      <vt:lpstr>איזה שירותים ניתן להפסיק? </vt:lpstr>
      <vt:lpstr>   2. קבלת ביטחונות   </vt:lpstr>
      <vt:lpstr>כדאיות לעומת ביטול:</vt:lpstr>
      <vt:lpstr>מצגת של PowerPoint‏</vt:lpstr>
      <vt:lpstr>מצגת של PowerPoint‏</vt:lpstr>
      <vt:lpstr>מדוע לא לקבוע גם כאן חוקים מגדלים?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‏‏משתמש Windows</dc:creator>
  <cp:lastModifiedBy>דורית בן יוסף</cp:lastModifiedBy>
  <cp:revision>48</cp:revision>
  <dcterms:created xsi:type="dcterms:W3CDTF">2020-07-11T10:23:00Z</dcterms:created>
  <dcterms:modified xsi:type="dcterms:W3CDTF">2022-06-26T11:48:33Z</dcterms:modified>
</cp:coreProperties>
</file>