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 id="2147483704" r:id="rId2"/>
    <p:sldMasterId id="2147483705" r:id="rId3"/>
    <p:sldMasterId id="2147483707" r:id="rId4"/>
    <p:sldMasterId id="2147483708" r:id="rId5"/>
  </p:sldMasterIdLst>
  <p:notesMasterIdLst>
    <p:notesMasterId r:id="rId38"/>
  </p:notesMasterIdLst>
  <p:sldIdLst>
    <p:sldId id="256" r:id="rId6"/>
    <p:sldId id="257" r:id="rId7"/>
    <p:sldId id="258" r:id="rId8"/>
    <p:sldId id="259" r:id="rId9"/>
    <p:sldId id="260" r:id="rId10"/>
    <p:sldId id="261" r:id="rId11"/>
    <p:sldId id="262" r:id="rId12"/>
    <p:sldId id="264" r:id="rId13"/>
    <p:sldId id="265" r:id="rId14"/>
    <p:sldId id="292" r:id="rId15"/>
    <p:sldId id="267" r:id="rId16"/>
    <p:sldId id="268" r:id="rId17"/>
    <p:sldId id="293" r:id="rId18"/>
    <p:sldId id="296" r:id="rId19"/>
    <p:sldId id="294" r:id="rId20"/>
    <p:sldId id="287" r:id="rId21"/>
    <p:sldId id="288" r:id="rId22"/>
    <p:sldId id="289" r:id="rId23"/>
    <p:sldId id="290" r:id="rId24"/>
    <p:sldId id="291" r:id="rId25"/>
    <p:sldId id="299" r:id="rId26"/>
    <p:sldId id="278" r:id="rId27"/>
    <p:sldId id="279" r:id="rId28"/>
    <p:sldId id="280" r:id="rId29"/>
    <p:sldId id="282" r:id="rId30"/>
    <p:sldId id="283" r:id="rId31"/>
    <p:sldId id="284" r:id="rId32"/>
    <p:sldId id="297" r:id="rId33"/>
    <p:sldId id="298" r:id="rId34"/>
    <p:sldId id="285" r:id="rId35"/>
    <p:sldId id="286" r:id="rId36"/>
    <p:sldId id="295"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ED"/>
    <a:srgbClr val="4FCE3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94904" autoAdjust="0"/>
  </p:normalViewPr>
  <p:slideViewPr>
    <p:cSldViewPr snapToGrid="0">
      <p:cViewPr varScale="1">
        <p:scale>
          <a:sx n="82" d="100"/>
          <a:sy n="82" d="100"/>
        </p:scale>
        <p:origin x="629" y="1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0879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97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63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86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738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6" name="Google Shape;5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68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80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7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0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40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78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31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393" name="Google Shape;393;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solidFill>
                  <a:srgbClr val="000000"/>
                </a:solidFill>
              </a:rPr>
              <a:t>2</a:t>
            </a:fld>
            <a:endParaRPr>
              <a:solidFill>
                <a:srgbClr val="000000"/>
              </a:solidFill>
            </a:endParaRPr>
          </a:p>
        </p:txBody>
      </p:sp>
    </p:spTree>
    <p:extLst>
      <p:ext uri="{BB962C8B-B14F-4D97-AF65-F5344CB8AC3E}">
        <p14:creationId xmlns:p14="http://schemas.microsoft.com/office/powerpoint/2010/main" val="184421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305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78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59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35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21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58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7" name="Google Shape;6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5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400" name="Google Shape;400;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solidFill>
                  <a:srgbClr val="000000"/>
                </a:solidFill>
              </a:rPr>
              <a:t>3</a:t>
            </a:fld>
            <a:endParaRPr>
              <a:solidFill>
                <a:srgbClr val="000000"/>
              </a:solidFill>
            </a:endParaRPr>
          </a:p>
        </p:txBody>
      </p:sp>
    </p:spTree>
    <p:extLst>
      <p:ext uri="{BB962C8B-B14F-4D97-AF65-F5344CB8AC3E}">
        <p14:creationId xmlns:p14="http://schemas.microsoft.com/office/powerpoint/2010/main" val="138519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60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90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66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8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7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8" name="Google Shape;178;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9" name="Google Shape;179;p2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80"/>
        <p:cNvGrpSpPr/>
        <p:nvPr/>
      </p:nvGrpSpPr>
      <p:grpSpPr>
        <a:xfrm>
          <a:off x="0" y="0"/>
          <a:ext cx="0" cy="0"/>
          <a:chOff x="0" y="0"/>
          <a:chExt cx="0" cy="0"/>
        </a:xfrm>
      </p:grpSpPr>
      <p:sp>
        <p:nvSpPr>
          <p:cNvPr id="181" name="Google Shape;181;p2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183" name="Google Shape;183;p29"/>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4" name="Google Shape;184;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5" name="Google Shape;185;p29"/>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189" name="Google Shape;189;p30"/>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0" name="Google Shape;190;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1" name="Google Shape;191;p30"/>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195" name="Google Shape;195;p3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196" name="Google Shape;196;p3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7" name="Google Shape;197;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8" name="Google Shape;198;p3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202" name="Google Shape;202;p3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03" name="Google Shape;203;p3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204" name="Google Shape;204;p3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05" name="Google Shape;205;p3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6" name="Google Shape;206;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7" name="Google Shape;207;p3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211" name="Google Shape;211;p3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212" name="Google Shape;212;p3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3" name="Google Shape;213;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4" name="Google Shape;214;p3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Google Shape;218;p3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219" name="Google Shape;219;p3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0" name="Google Shape;220;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1" name="Google Shape;221;p3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25" name="Google Shape;225;p3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31" name="Google Shape;231;p3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18" name="Google Shape;318;p5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19" name="Google Shape;31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0" name="Google Shape;320;p5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321"/>
        <p:cNvGrpSpPr/>
        <p:nvPr/>
      </p:nvGrpSpPr>
      <p:grpSpPr>
        <a:xfrm>
          <a:off x="0" y="0"/>
          <a:ext cx="0" cy="0"/>
          <a:chOff x="0" y="0"/>
          <a:chExt cx="0" cy="0"/>
        </a:xfrm>
      </p:grpSpPr>
      <p:sp>
        <p:nvSpPr>
          <p:cNvPr id="322" name="Google Shape;322;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324" name="Google Shape;324;p5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5" name="Google Shape;32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6" name="Google Shape;326;p5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0" name="Google Shape;330;p5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1" name="Google Shape;33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2" name="Google Shape;332;p5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6" name="Google Shape;336;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7" name="Google Shape;337;p5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8" name="Google Shape;33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9" name="Google Shape;339;p5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40"/>
        <p:cNvGrpSpPr/>
        <p:nvPr/>
      </p:nvGrpSpPr>
      <p:grpSpPr>
        <a:xfrm>
          <a:off x="0" y="0"/>
          <a:ext cx="0" cy="0"/>
          <a:chOff x="0" y="0"/>
          <a:chExt cx="0" cy="0"/>
        </a:xfrm>
      </p:grpSpPr>
      <p:sp>
        <p:nvSpPr>
          <p:cNvPr id="341" name="Google Shape;341;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43" name="Google Shape;343;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44" name="Google Shape;344;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45" name="Google Shape;345;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46" name="Google Shape;346;p5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7" name="Google Shape;34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8" name="Google Shape;348;p5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5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2" name="Google Shape;35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3" name="Google Shape;353;p5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354"/>
        <p:cNvGrpSpPr/>
        <p:nvPr/>
      </p:nvGrpSpPr>
      <p:grpSpPr>
        <a:xfrm>
          <a:off x="0" y="0"/>
          <a:ext cx="0" cy="0"/>
          <a:chOff x="0" y="0"/>
          <a:chExt cx="0" cy="0"/>
        </a:xfrm>
      </p:grpSpPr>
      <p:sp>
        <p:nvSpPr>
          <p:cNvPr id="355" name="Google Shape;355;p5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6" name="Google Shape;35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7" name="Google Shape;357;p5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358"/>
        <p:cNvGrpSpPr/>
        <p:nvPr/>
      </p:nvGrpSpPr>
      <p:grpSpPr>
        <a:xfrm>
          <a:off x="0" y="0"/>
          <a:ext cx="0" cy="0"/>
          <a:chOff x="0" y="0"/>
          <a:chExt cx="0" cy="0"/>
        </a:xfrm>
      </p:grpSpPr>
      <p:sp>
        <p:nvSpPr>
          <p:cNvPr id="359" name="Google Shape;359;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361" name="Google Shape;361;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362" name="Google Shape;362;p5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3" name="Google Shape;36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4" name="Google Shape;364;p5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365"/>
        <p:cNvGrpSpPr/>
        <p:nvPr/>
      </p:nvGrpSpPr>
      <p:grpSpPr>
        <a:xfrm>
          <a:off x="0" y="0"/>
          <a:ext cx="0" cy="0"/>
          <a:chOff x="0" y="0"/>
          <a:chExt cx="0" cy="0"/>
        </a:xfrm>
      </p:grpSpPr>
      <p:sp>
        <p:nvSpPr>
          <p:cNvPr id="366" name="Google Shape;366;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5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8" name="Google Shape;368;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369" name="Google Shape;369;p5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0" name="Google Shape;37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1" name="Google Shape;371;p5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372"/>
        <p:cNvGrpSpPr/>
        <p:nvPr/>
      </p:nvGrpSpPr>
      <p:grpSpPr>
        <a:xfrm>
          <a:off x="0" y="0"/>
          <a:ext cx="0" cy="0"/>
          <a:chOff x="0" y="0"/>
          <a:chExt cx="0" cy="0"/>
        </a:xfrm>
      </p:grpSpPr>
      <p:sp>
        <p:nvSpPr>
          <p:cNvPr id="373" name="Google Shape;37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75" name="Google Shape;375;p5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6" name="Google Shape;37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7" name="Google Shape;377;p5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81" name="Google Shape;381;p6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2" name="Google Shape;38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3" name="Google Shape;383;p6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57717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51873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35537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44667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4776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9877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3013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7558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45069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02905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693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DAE4">
            <a:alpha val="47400"/>
          </a:srgb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DAE4">
            <a:alpha val="47400"/>
          </a:srgbClr>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DAE4">
            <a:alpha val="47400"/>
          </a:srgbClr>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DAE4">
            <a:alpha val="47400"/>
          </a:srgbClr>
        </a:solidFill>
        <a:effectLst/>
      </p:bgPr>
    </p:bg>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4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4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EC7AC991-6B06-4631-85DE-933846FC9C6C}" type="datetimeFigureOut">
              <a:rPr lang="he-IL" kern="1200" smtClean="0">
                <a:solidFill>
                  <a:prstClr val="black">
                    <a:tint val="75000"/>
                  </a:prstClr>
                </a:solidFill>
                <a:latin typeface="Calibri"/>
                <a:cs typeface="Arial" panose="020B0604020202020204" pitchFamily="34" charset="0"/>
              </a:rPr>
              <a:pPr rtl="1">
                <a:buClrTx/>
                <a:buFontTx/>
                <a:buNone/>
              </a:pPr>
              <a:t>כ"ז/סיון/תשפ"ב</a:t>
            </a:fld>
            <a:endParaRPr lang="he-IL" kern="1200">
              <a:solidFill>
                <a:prstClr val="black">
                  <a:tint val="75000"/>
                </a:prstClr>
              </a:solidFill>
              <a:latin typeface="Calibri"/>
              <a:cs typeface="Arial" panose="020B0604020202020204" pitchFamily="34" charset="0"/>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Calibri"/>
              <a:cs typeface="Arial" panose="020B0604020202020204" pitchFamily="34" charset="0"/>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01273D3D-51B3-4AA8-B12F-113930C59C14}" type="slidenum">
              <a:rPr lang="he-IL" kern="1200" smtClean="0">
                <a:solidFill>
                  <a:prstClr val="black">
                    <a:tint val="75000"/>
                  </a:prstClr>
                </a:solidFill>
                <a:latin typeface="Calibri"/>
                <a:cs typeface="Arial" panose="020B0604020202020204" pitchFamily="34" charset="0"/>
              </a:rPr>
              <a:pPr rtl="1">
                <a:buClrTx/>
                <a:buFontTx/>
                <a:buNone/>
              </a:pPr>
              <a:t>‹#›</a:t>
            </a:fld>
            <a:endParaRPr lang="he-IL" kern="1200">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4887561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6.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1E4E79"/>
              </a:buClr>
              <a:buSzPts val="6000"/>
              <a:buFont typeface="Calibri"/>
              <a:buNone/>
            </a:pPr>
            <a:r>
              <a:rPr lang="x-none">
                <a:solidFill>
                  <a:srgbClr val="1E4E79"/>
                </a:solidFill>
              </a:rPr>
              <a:t> השפה המגדלת </a:t>
            </a:r>
            <a:endParaRPr>
              <a:solidFill>
                <a:srgbClr val="1E4E79"/>
              </a:solidFill>
            </a:endParaRPr>
          </a:p>
        </p:txBody>
      </p:sp>
      <p:sp>
        <p:nvSpPr>
          <p:cNvPr id="389" name="Google Shape;389;p61"/>
          <p:cNvSpPr txBox="1">
            <a:spLocks noGrp="1"/>
          </p:cNvSpPr>
          <p:nvPr>
            <p:ph type="subTitle" idx="1"/>
          </p:nvPr>
        </p:nvSpPr>
        <p:spPr>
          <a:xfrm>
            <a:off x="1760764" y="3509963"/>
            <a:ext cx="9144000" cy="1655762"/>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2800"/>
              <a:buNone/>
            </a:pPr>
            <a:endParaRPr sz="2800" dirty="0"/>
          </a:p>
          <a:p>
            <a:pPr marL="0" lvl="0" indent="0" algn="ctr" rtl="1">
              <a:lnSpc>
                <a:spcPct val="90000"/>
              </a:lnSpc>
              <a:spcBef>
                <a:spcPts val="1000"/>
              </a:spcBef>
              <a:spcAft>
                <a:spcPts val="0"/>
              </a:spcAft>
              <a:buClr>
                <a:schemeClr val="dk1"/>
              </a:buClr>
              <a:buSzPts val="2800"/>
              <a:buNone/>
            </a:pPr>
            <a:endParaRPr sz="2800" dirty="0"/>
          </a:p>
          <a:p>
            <a:pPr marL="0" lvl="0" indent="0" algn="ctr" rtl="1">
              <a:lnSpc>
                <a:spcPct val="90000"/>
              </a:lnSpc>
              <a:spcBef>
                <a:spcPts val="1000"/>
              </a:spcBef>
              <a:spcAft>
                <a:spcPts val="0"/>
              </a:spcAft>
              <a:buClr>
                <a:schemeClr val="dk1"/>
              </a:buClr>
              <a:buSzPts val="2800"/>
              <a:buNone/>
            </a:pPr>
            <a:endParaRPr sz="2800" dirty="0"/>
          </a:p>
          <a:p>
            <a:pPr marL="0" lvl="0" indent="0" algn="ctr" rtl="1">
              <a:lnSpc>
                <a:spcPct val="90000"/>
              </a:lnSpc>
              <a:spcBef>
                <a:spcPts val="1000"/>
              </a:spcBef>
              <a:spcAft>
                <a:spcPts val="0"/>
              </a:spcAft>
              <a:buClr>
                <a:schemeClr val="dk1"/>
              </a:buClr>
              <a:buSzPts val="2800"/>
              <a:buNone/>
            </a:pPr>
            <a:endParaRPr sz="2800" dirty="0"/>
          </a:p>
          <a:p>
            <a:pPr marL="0" lvl="0" indent="0" algn="ctr" rtl="1">
              <a:lnSpc>
                <a:spcPct val="90000"/>
              </a:lnSpc>
              <a:spcBef>
                <a:spcPts val="1000"/>
              </a:spcBef>
              <a:spcAft>
                <a:spcPts val="0"/>
              </a:spcAft>
              <a:buClr>
                <a:schemeClr val="dk1"/>
              </a:buClr>
              <a:buSzPts val="2800"/>
              <a:buNone/>
            </a:pPr>
            <a:endParaRPr sz="2800" dirty="0"/>
          </a:p>
          <a:p>
            <a:pPr marL="0" lvl="0" indent="0" algn="ctr" rtl="1">
              <a:lnSpc>
                <a:spcPct val="90000"/>
              </a:lnSpc>
              <a:spcBef>
                <a:spcPts val="1000"/>
              </a:spcBef>
              <a:spcAft>
                <a:spcPts val="0"/>
              </a:spcAft>
              <a:buClr>
                <a:srgbClr val="1E4E79"/>
              </a:buClr>
              <a:buSzPts val="2800"/>
              <a:buNone/>
            </a:pPr>
            <a:r>
              <a:rPr lang="he-IL" sz="2800" dirty="0">
                <a:solidFill>
                  <a:srgbClr val="1E4E79"/>
                </a:solidFill>
              </a:rPr>
              <a:t>מצגת </a:t>
            </a:r>
            <a:r>
              <a:rPr lang="x-none" sz="2800" dirty="0">
                <a:solidFill>
                  <a:srgbClr val="1E4E79"/>
                </a:solidFill>
              </a:rPr>
              <a:t>הילה </a:t>
            </a:r>
            <a:r>
              <a:rPr lang="x-none" sz="2800" dirty="0">
                <a:solidFill>
                  <a:srgbClr val="1E4E79"/>
                </a:solidFill>
                <a:latin typeface="Arial"/>
                <a:ea typeface="Arial"/>
                <a:cs typeface="Arial"/>
                <a:sym typeface="Arial"/>
              </a:rPr>
              <a:t>אלקיים</a:t>
            </a:r>
            <a:endParaRPr sz="2800" dirty="0">
              <a:solidFill>
                <a:srgbClr val="1E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000" b="1" i="1" u="sng" kern="0" dirty="0">
                <a:solidFill>
                  <a:srgbClr val="000000"/>
                </a:solidFill>
                <a:latin typeface="Arial"/>
                <a:ea typeface="Arial"/>
                <a:cs typeface="Arial"/>
                <a:sym typeface="Arial"/>
              </a:rPr>
              <a:t>מסר מותאם לעמדת היחס של הילד כלפי ההורה במצב של פער הורה-ילד </a:t>
            </a:r>
            <a:endParaRPr lang="he-IL" dirty="0">
              <a:solidFill>
                <a:schemeClr val="tx2"/>
              </a:solidFill>
            </a:endParaRPr>
          </a:p>
        </p:txBody>
      </p:sp>
      <p:graphicFrame>
        <p:nvGraphicFramePr>
          <p:cNvPr id="5" name="מציין מיקום תוכן 4"/>
          <p:cNvGraphicFramePr>
            <a:graphicFrameLocks noGrp="1" noChangeAspect="1"/>
          </p:cNvGraphicFramePr>
          <p:nvPr>
            <p:ph idx="1"/>
          </p:nvPr>
        </p:nvGraphicFramePr>
        <p:xfrm>
          <a:off x="2073275" y="1600200"/>
          <a:ext cx="8045450" cy="4525963"/>
        </p:xfrm>
        <a:graphic>
          <a:graphicData uri="http://schemas.openxmlformats.org/presentationml/2006/ole">
            <mc:AlternateContent xmlns:mc="http://schemas.openxmlformats.org/markup-compatibility/2006">
              <mc:Choice xmlns:v="urn:schemas-microsoft-com:vml" Requires="v">
                <p:oleObj name="Acrobat Document" r:id="rId2" imgW="9144000" imgH="5143500" progId="AcroExch.Document.DC">
                  <p:embed/>
                </p:oleObj>
              </mc:Choice>
              <mc:Fallback>
                <p:oleObj name="Acrobat Document" r:id="rId2" imgW="9144000" imgH="5143500" progId="AcroExch.Document.DC">
                  <p:embed/>
                  <p:pic>
                    <p:nvPicPr>
                      <p:cNvPr id="0" name=""/>
                      <p:cNvPicPr/>
                      <p:nvPr/>
                    </p:nvPicPr>
                    <p:blipFill>
                      <a:blip r:embed="rId3"/>
                      <a:stretch>
                        <a:fillRect/>
                      </a:stretch>
                    </p:blipFill>
                    <p:spPr>
                      <a:xfrm>
                        <a:off x="2073275" y="1600200"/>
                        <a:ext cx="8045450" cy="4525963"/>
                      </a:xfrm>
                      <a:prstGeom prst="rect">
                        <a:avLst/>
                      </a:prstGeom>
                    </p:spPr>
                  </p:pic>
                </p:oleObj>
              </mc:Fallback>
            </mc:AlternateContent>
          </a:graphicData>
        </a:graphic>
      </p:graphicFrame>
    </p:spTree>
    <p:extLst>
      <p:ext uri="{BB962C8B-B14F-4D97-AF65-F5344CB8AC3E}">
        <p14:creationId xmlns:p14="http://schemas.microsoft.com/office/powerpoint/2010/main" val="234799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86"/>
        <p:cNvGrpSpPr/>
        <p:nvPr/>
      </p:nvGrpSpPr>
      <p:grpSpPr>
        <a:xfrm>
          <a:off x="0" y="0"/>
          <a:ext cx="0" cy="0"/>
          <a:chOff x="0" y="0"/>
          <a:chExt cx="0" cy="0"/>
        </a:xfrm>
      </p:grpSpPr>
      <p:sp>
        <p:nvSpPr>
          <p:cNvPr id="487" name="Google Shape;487;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2"/>
              </a:buClr>
              <a:buSzPts val="4400"/>
              <a:buFont typeface="Arial"/>
              <a:buNone/>
            </a:pPr>
            <a:r>
              <a:rPr lang="x-none">
                <a:solidFill>
                  <a:schemeClr val="dk2"/>
                </a:solidFill>
                <a:latin typeface="Arial"/>
                <a:ea typeface="Arial"/>
                <a:cs typeface="Arial"/>
                <a:sym typeface="Arial"/>
              </a:rPr>
              <a:t>תנאים המגדילים את הסיכוי שהמסר ייקלט</a:t>
            </a:r>
            <a:r>
              <a:rPr lang="x-none">
                <a:solidFill>
                  <a:schemeClr val="lt2"/>
                </a:solidFill>
                <a:latin typeface="Arial"/>
                <a:ea typeface="Arial"/>
                <a:cs typeface="Arial"/>
                <a:sym typeface="Arial"/>
              </a:rPr>
              <a:t> </a:t>
            </a:r>
            <a:endParaRPr>
              <a:solidFill>
                <a:schemeClr val="lt2"/>
              </a:solidFill>
            </a:endParaRPr>
          </a:p>
        </p:txBody>
      </p:sp>
      <p:sp>
        <p:nvSpPr>
          <p:cNvPr id="488" name="Google Shape;488;p7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a:lnSpc>
                <a:spcPct val="90000"/>
              </a:lnSpc>
              <a:spcBef>
                <a:spcPts val="0"/>
              </a:spcBef>
              <a:buClr>
                <a:schemeClr val="dk2"/>
              </a:buClr>
              <a:buSzPts val="2960"/>
            </a:pPr>
            <a:r>
              <a:rPr lang="x-none" sz="2960" dirty="0">
                <a:solidFill>
                  <a:schemeClr val="dk2"/>
                </a:solidFill>
              </a:rPr>
              <a:t>לשון של הגדרה עצמית</a:t>
            </a:r>
            <a:r>
              <a:rPr lang="x-none" sz="2960" dirty="0">
                <a:solidFill>
                  <a:srgbClr val="1F497D"/>
                </a:solidFill>
              </a:rPr>
              <a:t> </a:t>
            </a:r>
            <a:r>
              <a:rPr lang="he-IL" sz="2960" dirty="0">
                <a:solidFill>
                  <a:srgbClr val="1F497D"/>
                </a:solidFill>
              </a:rPr>
              <a:t>(</a:t>
            </a:r>
            <a:r>
              <a:rPr lang="x-none" sz="2960" dirty="0">
                <a:solidFill>
                  <a:srgbClr val="1F497D"/>
                </a:solidFill>
              </a:rPr>
              <a:t>נראות של הדמות המכוונת</a:t>
            </a:r>
            <a:r>
              <a:rPr lang="he-IL" sz="2960" dirty="0">
                <a:solidFill>
                  <a:srgbClr val="1F497D"/>
                </a:solidFill>
              </a:rPr>
              <a:t>)</a:t>
            </a:r>
            <a:endParaRPr dirty="0"/>
          </a:p>
          <a:p>
            <a:pPr marL="342900" lvl="0" indent="-342900" algn="r" rtl="1">
              <a:lnSpc>
                <a:spcPct val="90000"/>
              </a:lnSpc>
              <a:spcBef>
                <a:spcPts val="592"/>
              </a:spcBef>
              <a:spcAft>
                <a:spcPts val="0"/>
              </a:spcAft>
              <a:buClr>
                <a:schemeClr val="dk2"/>
              </a:buClr>
              <a:buSzPts val="2960"/>
              <a:buChar char="•"/>
            </a:pPr>
            <a:r>
              <a:rPr lang="x-none" sz="2960" dirty="0">
                <a:solidFill>
                  <a:schemeClr val="dk2"/>
                </a:solidFill>
              </a:rPr>
              <a:t>מסר בהיר בלשון המותאמת לגיל הילד</a:t>
            </a:r>
            <a:endParaRPr dirty="0"/>
          </a:p>
          <a:p>
            <a:pPr marL="342900" lvl="0" indent="-342900" algn="r" rtl="1">
              <a:lnSpc>
                <a:spcPct val="90000"/>
              </a:lnSpc>
              <a:spcBef>
                <a:spcPts val="592"/>
              </a:spcBef>
              <a:spcAft>
                <a:spcPts val="0"/>
              </a:spcAft>
              <a:buClr>
                <a:schemeClr val="dk2"/>
              </a:buClr>
              <a:buSzPts val="2960"/>
              <a:buChar char="•"/>
            </a:pPr>
            <a:r>
              <a:rPr lang="x-none" sz="2960" dirty="0">
                <a:solidFill>
                  <a:schemeClr val="dk2"/>
                </a:solidFill>
              </a:rPr>
              <a:t>צמצום "רעשים" בקשר </a:t>
            </a:r>
            <a:r>
              <a:rPr lang="he-IL" sz="2960" dirty="0">
                <a:solidFill>
                  <a:schemeClr val="dk2"/>
                </a:solidFill>
              </a:rPr>
              <a:t>(</a:t>
            </a:r>
            <a:r>
              <a:rPr lang="x-none" sz="2960" dirty="0">
                <a:solidFill>
                  <a:schemeClr val="dk2"/>
                </a:solidFill>
              </a:rPr>
              <a:t>הימנעות של המגדל מהתנהגויות תוקפות</a:t>
            </a:r>
            <a:r>
              <a:rPr lang="he-IL" sz="2960" dirty="0">
                <a:solidFill>
                  <a:schemeClr val="dk2"/>
                </a:solidFill>
              </a:rPr>
              <a:t>, </a:t>
            </a:r>
            <a:r>
              <a:rPr lang="x-none" sz="2960" dirty="0">
                <a:solidFill>
                  <a:schemeClr val="dk2"/>
                </a:solidFill>
              </a:rPr>
              <a:t>מקטינות או חודרניות</a:t>
            </a:r>
            <a:r>
              <a:rPr lang="he-IL" sz="2960" dirty="0">
                <a:solidFill>
                  <a:schemeClr val="dk2"/>
                </a:solidFill>
              </a:rPr>
              <a:t>)</a:t>
            </a:r>
            <a:endParaRPr dirty="0"/>
          </a:p>
          <a:p>
            <a:pPr marL="342900" lvl="0" indent="-342900" algn="r" rtl="1">
              <a:lnSpc>
                <a:spcPct val="90000"/>
              </a:lnSpc>
              <a:spcBef>
                <a:spcPts val="592"/>
              </a:spcBef>
              <a:spcAft>
                <a:spcPts val="0"/>
              </a:spcAft>
              <a:buClr>
                <a:schemeClr val="dk2"/>
              </a:buClr>
              <a:buSzPts val="2960"/>
              <a:buChar char="•"/>
            </a:pPr>
            <a:r>
              <a:rPr lang="x-none" sz="2960" dirty="0">
                <a:solidFill>
                  <a:schemeClr val="dk2"/>
                </a:solidFill>
              </a:rPr>
              <a:t>מסר על קר</a:t>
            </a:r>
            <a:endParaRPr dirty="0"/>
          </a:p>
          <a:p>
            <a:pPr marL="342900" lvl="0" indent="-342900" algn="r" rtl="1">
              <a:lnSpc>
                <a:spcPct val="90000"/>
              </a:lnSpc>
              <a:spcBef>
                <a:spcPts val="592"/>
              </a:spcBef>
              <a:spcAft>
                <a:spcPts val="0"/>
              </a:spcAft>
              <a:buClr>
                <a:schemeClr val="dk2"/>
              </a:buClr>
              <a:buSzPts val="2960"/>
              <a:buChar char="•"/>
            </a:pPr>
            <a:r>
              <a:rPr lang="x-none" sz="2960" dirty="0">
                <a:solidFill>
                  <a:schemeClr val="dk2"/>
                </a:solidFill>
              </a:rPr>
              <a:t>צורת העברת המסר מותאמת לעמדת היחס של הילד כלפי ההורה בנושא שעל הפרק</a:t>
            </a:r>
            <a:endParaRPr dirty="0"/>
          </a:p>
          <a:p>
            <a:pPr marL="0" lvl="0" indent="0" algn="r" rtl="1">
              <a:lnSpc>
                <a:spcPct val="90000"/>
              </a:lnSpc>
              <a:spcBef>
                <a:spcPts val="592"/>
              </a:spcBef>
              <a:spcAft>
                <a:spcPts val="0"/>
              </a:spcAft>
              <a:buClr>
                <a:schemeClr val="dk1"/>
              </a:buClr>
              <a:buSzPts val="2960"/>
              <a:buNone/>
            </a:pPr>
            <a:br>
              <a:rPr lang="x-none" sz="2960" dirty="0"/>
            </a:br>
            <a:endParaRPr sz="296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DAE4">
            <a:alpha val="43000"/>
          </a:srgbClr>
        </a:solidFill>
        <a:effectLst/>
      </p:bgPr>
    </p:bg>
    <p:spTree>
      <p:nvGrpSpPr>
        <p:cNvPr id="1" name="Shape 492"/>
        <p:cNvGrpSpPr/>
        <p:nvPr/>
      </p:nvGrpSpPr>
      <p:grpSpPr>
        <a:xfrm>
          <a:off x="0" y="0"/>
          <a:ext cx="0" cy="0"/>
          <a:chOff x="0" y="0"/>
          <a:chExt cx="0" cy="0"/>
        </a:xfrm>
      </p:grpSpPr>
      <p:sp>
        <p:nvSpPr>
          <p:cNvPr id="493" name="Google Shape;493;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br>
              <a:rPr lang="x-none"/>
            </a:br>
            <a:r>
              <a:rPr lang="x-none"/>
              <a:t>                             </a:t>
            </a:r>
            <a:r>
              <a:rPr lang="x-none">
                <a:solidFill>
                  <a:srgbClr val="1F3864"/>
                </a:solidFill>
              </a:rPr>
              <a:t>   </a:t>
            </a:r>
            <a:r>
              <a:rPr lang="x-none">
                <a:solidFill>
                  <a:schemeClr val="dk2"/>
                </a:solidFill>
              </a:rPr>
              <a:t>ויניקוט</a:t>
            </a:r>
            <a:endParaRPr/>
          </a:p>
        </p:txBody>
      </p:sp>
      <p:sp>
        <p:nvSpPr>
          <p:cNvPr id="494" name="Google Shape;494;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0" algn="r" rtl="1">
              <a:lnSpc>
                <a:spcPct val="90000"/>
              </a:lnSpc>
              <a:spcBef>
                <a:spcPts val="0"/>
              </a:spcBef>
              <a:spcAft>
                <a:spcPts val="0"/>
              </a:spcAft>
              <a:buClr>
                <a:schemeClr val="dk1"/>
              </a:buClr>
              <a:buSzPts val="3600"/>
              <a:buNone/>
            </a:pPr>
            <a:endParaRPr sz="3600"/>
          </a:p>
          <a:p>
            <a:pPr marL="228600" lvl="0" indent="-228600" algn="r" rtl="1">
              <a:lnSpc>
                <a:spcPct val="90000"/>
              </a:lnSpc>
              <a:spcBef>
                <a:spcPts val="1000"/>
              </a:spcBef>
              <a:spcAft>
                <a:spcPts val="0"/>
              </a:spcAft>
              <a:buClr>
                <a:schemeClr val="dk2"/>
              </a:buClr>
              <a:buSzPts val="3600"/>
              <a:buChar char="•"/>
            </a:pPr>
            <a:r>
              <a:rPr lang="x-none" sz="3600">
                <a:solidFill>
                  <a:schemeClr val="dk2"/>
                </a:solidFill>
              </a:rPr>
              <a:t>עצמי אמתי/עצמי כוזב</a:t>
            </a:r>
            <a:endParaRPr/>
          </a:p>
          <a:p>
            <a:pPr marL="228600" lvl="0" indent="0" algn="r" rtl="1">
              <a:lnSpc>
                <a:spcPct val="90000"/>
              </a:lnSpc>
              <a:spcBef>
                <a:spcPts val="1000"/>
              </a:spcBef>
              <a:spcAft>
                <a:spcPts val="0"/>
              </a:spcAft>
              <a:buClr>
                <a:schemeClr val="dk1"/>
              </a:buClr>
              <a:buSzPts val="3600"/>
              <a:buNone/>
            </a:pPr>
            <a:endParaRPr sz="3600">
              <a:solidFill>
                <a:schemeClr val="dk2"/>
              </a:solidFill>
            </a:endParaRPr>
          </a:p>
          <a:p>
            <a:pPr marL="228600" lvl="0" indent="-228600" algn="r" rtl="1">
              <a:lnSpc>
                <a:spcPct val="90000"/>
              </a:lnSpc>
              <a:spcBef>
                <a:spcPts val="1000"/>
              </a:spcBef>
              <a:spcAft>
                <a:spcPts val="0"/>
              </a:spcAft>
              <a:buClr>
                <a:schemeClr val="dk2"/>
              </a:buClr>
              <a:buSzPts val="3600"/>
              <a:buChar char="•"/>
            </a:pPr>
            <a:r>
              <a:rPr lang="x-none" sz="3600">
                <a:solidFill>
                  <a:schemeClr val="dk2"/>
                </a:solidFill>
              </a:rPr>
              <a:t>השימוש באובייקט</a:t>
            </a:r>
            <a:endParaRPr/>
          </a:p>
        </p:txBody>
      </p:sp>
      <p:pic>
        <p:nvPicPr>
          <p:cNvPr id="495" name="Google Shape;495;p73"/>
          <p:cNvPicPr preferRelativeResize="0"/>
          <p:nvPr/>
        </p:nvPicPr>
        <p:blipFill rotWithShape="1">
          <a:blip r:embed="rId3">
            <a:alphaModFix/>
          </a:blip>
          <a:srcRect/>
          <a:stretch/>
        </p:blipFill>
        <p:spPr>
          <a:xfrm>
            <a:off x="10008870" y="365125"/>
            <a:ext cx="1470660" cy="647700"/>
          </a:xfrm>
          <a:prstGeom prst="rect">
            <a:avLst/>
          </a:prstGeom>
          <a:noFill/>
          <a:ln>
            <a:noFill/>
          </a:ln>
        </p:spPr>
      </p:pic>
      <p:pic>
        <p:nvPicPr>
          <p:cNvPr id="496" name="Google Shape;496;p73"/>
          <p:cNvPicPr preferRelativeResize="0"/>
          <p:nvPr/>
        </p:nvPicPr>
        <p:blipFill rotWithShape="1">
          <a:blip r:embed="rId4">
            <a:alphaModFix/>
          </a:blip>
          <a:srcRect/>
          <a:stretch/>
        </p:blipFill>
        <p:spPr>
          <a:xfrm>
            <a:off x="5080000" y="2114550"/>
            <a:ext cx="2032000" cy="2628900"/>
          </a:xfrm>
          <a:prstGeom prst="rect">
            <a:avLst/>
          </a:prstGeom>
          <a:noFill/>
          <a:ln w="88900" cap="sq" cmpd="thickThin">
            <a:solidFill>
              <a:srgbClr val="1F3864"/>
            </a:solidFill>
            <a:prstDash val="solid"/>
            <a:miter lim="800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00"/>
        <p:cNvGrpSpPr/>
        <p:nvPr/>
      </p:nvGrpSpPr>
      <p:grpSpPr>
        <a:xfrm>
          <a:off x="0" y="0"/>
          <a:ext cx="0" cy="0"/>
          <a:chOff x="0" y="0"/>
          <a:chExt cx="0" cy="0"/>
        </a:xfrm>
      </p:grpSpPr>
      <p:sp>
        <p:nvSpPr>
          <p:cNvPr id="501" name="Google Shape;501;p74"/>
          <p:cNvSpPr txBox="1">
            <a:spLocks noGrp="1"/>
          </p:cNvSpPr>
          <p:nvPr>
            <p:ph type="title"/>
          </p:nvPr>
        </p:nvSpPr>
        <p:spPr>
          <a:xfrm>
            <a:off x="838200" y="342900"/>
            <a:ext cx="10515600" cy="1347788"/>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1F3864"/>
              </a:buClr>
              <a:buSzPts val="4400"/>
              <a:buFont typeface="Calibri"/>
              <a:buNone/>
            </a:pPr>
            <a:r>
              <a:rPr lang="x-none" dirty="0">
                <a:solidFill>
                  <a:srgbClr val="1F3864"/>
                </a:solidFill>
              </a:rPr>
              <a:t>                      </a:t>
            </a:r>
            <a:r>
              <a:rPr lang="x-none" dirty="0">
                <a:solidFill>
                  <a:srgbClr val="FF0000"/>
                </a:solidFill>
              </a:rPr>
              <a:t>עצמי אמיתי/עצמי כוזב</a:t>
            </a:r>
            <a:br>
              <a:rPr lang="x-none" dirty="0">
                <a:solidFill>
                  <a:srgbClr val="FF0000"/>
                </a:solidFill>
              </a:rPr>
            </a:br>
            <a:endParaRPr dirty="0">
              <a:solidFill>
                <a:srgbClr val="FF0000"/>
              </a:solidFill>
            </a:endParaRPr>
          </a:p>
        </p:txBody>
      </p:sp>
      <p:sp>
        <p:nvSpPr>
          <p:cNvPr id="502" name="Google Shape;502;p74"/>
          <p:cNvSpPr txBox="1">
            <a:spLocks noGrp="1"/>
          </p:cNvSpPr>
          <p:nvPr>
            <p:ph type="body" idx="1"/>
          </p:nvPr>
        </p:nvSpPr>
        <p:spPr>
          <a:xfrm>
            <a:off x="838200" y="1825625"/>
            <a:ext cx="10515600" cy="4351338"/>
          </a:xfrm>
          <a:prstGeom prst="rect">
            <a:avLst/>
          </a:prstGeom>
          <a:noFill/>
          <a:ln>
            <a:noFill/>
          </a:ln>
          <a:effectLst>
            <a:reflection stA="0" dist="38100" dir="5400000" fadeDir="5400012" sy="-100000" algn="bl" rotWithShape="0"/>
          </a:effectLst>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1F3864"/>
              </a:buClr>
              <a:buSzPts val="3200"/>
              <a:buNone/>
            </a:pPr>
            <a:r>
              <a:rPr lang="x-none" sz="3200" dirty="0">
                <a:solidFill>
                  <a:srgbClr val="FF0000"/>
                </a:solidFill>
              </a:rPr>
              <a:t>עצמי </a:t>
            </a:r>
            <a:r>
              <a:rPr lang="x-none" sz="3200" dirty="0">
                <a:solidFill>
                  <a:srgbClr val="FF0000"/>
                </a:solidFill>
                <a:latin typeface="Arial"/>
                <a:ea typeface="Arial"/>
                <a:cs typeface="Arial"/>
                <a:sym typeface="Arial"/>
              </a:rPr>
              <a:t>אמיתי</a:t>
            </a:r>
            <a:r>
              <a:rPr lang="x-none" sz="3200" dirty="0">
                <a:solidFill>
                  <a:srgbClr val="FF0000"/>
                </a:solidFill>
              </a:rPr>
              <a:t> </a:t>
            </a:r>
            <a:r>
              <a:rPr lang="x-none" sz="3200" dirty="0">
                <a:solidFill>
                  <a:srgbClr val="1F3864"/>
                </a:solidFill>
              </a:rPr>
              <a:t>- נבנה כתוצאה מהיכולת של האם להיענות לצרכי התינוק ולמחוות הספונטניות שלו מצד אחד</a:t>
            </a:r>
            <a:r>
              <a:rPr lang="he-IL" sz="3200" dirty="0">
                <a:solidFill>
                  <a:srgbClr val="1F3864"/>
                </a:solidFill>
              </a:rPr>
              <a:t>,</a:t>
            </a:r>
            <a:r>
              <a:rPr lang="x-none" sz="3200" dirty="0">
                <a:solidFill>
                  <a:srgbClr val="1F3864"/>
                </a:solidFill>
              </a:rPr>
              <a:t> ולהימנע מפלישה לעולמו במצב של מנוחה מצד שני.</a:t>
            </a:r>
            <a:endParaRPr sz="3200" dirty="0">
              <a:solidFill>
                <a:srgbClr val="1F3864"/>
              </a:solidFill>
            </a:endParaRPr>
          </a:p>
          <a:p>
            <a:pPr marL="0" lvl="0" indent="0" algn="r" rtl="1">
              <a:lnSpc>
                <a:spcPct val="90000"/>
              </a:lnSpc>
              <a:spcBef>
                <a:spcPts val="1000"/>
              </a:spcBef>
              <a:spcAft>
                <a:spcPts val="0"/>
              </a:spcAft>
              <a:buClr>
                <a:srgbClr val="1F3864"/>
              </a:buClr>
              <a:buSzPts val="3200"/>
              <a:buNone/>
            </a:pPr>
            <a:r>
              <a:rPr lang="x-none" sz="3200" dirty="0">
                <a:solidFill>
                  <a:srgbClr val="FF0000"/>
                </a:solidFill>
              </a:rPr>
              <a:t>עצמי כוזב </a:t>
            </a:r>
            <a:r>
              <a:rPr lang="x-none" sz="3200" dirty="0">
                <a:solidFill>
                  <a:srgbClr val="1F3864"/>
                </a:solidFill>
              </a:rPr>
              <a:t>- נבנה כתוצאה מהכשל של הסביבה האימהית "לראות" את התינוק, לזהות ולתת הכרה למחוות הספונטניות שלו.</a:t>
            </a:r>
            <a:endParaRPr dirty="0"/>
          </a:p>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latin typeface="Arial"/>
                <a:ea typeface="Arial"/>
                <a:cs typeface="Arial"/>
                <a:sym typeface="Arial"/>
              </a:rPr>
              <a:t>חוסר יכולת של האם להיענות לצרכי התינוק כאשר הוא במצב ערות</a:t>
            </a:r>
            <a:r>
              <a:rPr lang="he-IL" sz="3200" dirty="0">
                <a:solidFill>
                  <a:srgbClr val="1F3864"/>
                </a:solidFill>
                <a:latin typeface="Arial"/>
                <a:ea typeface="Arial"/>
                <a:cs typeface="Arial"/>
                <a:sym typeface="Arial"/>
              </a:rPr>
              <a:t>.</a:t>
            </a:r>
            <a:r>
              <a:rPr lang="x-none" sz="3200" dirty="0">
                <a:solidFill>
                  <a:srgbClr val="1F3864"/>
                </a:solidFill>
                <a:latin typeface="Arial"/>
                <a:ea typeface="Arial"/>
                <a:cs typeface="Arial"/>
                <a:sym typeface="Arial"/>
              </a:rPr>
              <a:t> </a:t>
            </a:r>
            <a:endParaRPr dirty="0"/>
          </a:p>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latin typeface="Arial"/>
                <a:ea typeface="Arial"/>
                <a:cs typeface="Arial"/>
                <a:sym typeface="Arial"/>
              </a:rPr>
              <a:t>התערבות יתר שלה במצב מנוחה.</a:t>
            </a:r>
            <a:endParaRPr sz="3200" dirty="0">
              <a:solidFill>
                <a:srgbClr val="1F3864"/>
              </a:solidFill>
            </a:endParaRPr>
          </a:p>
        </p:txBody>
      </p:sp>
      <p:pic>
        <p:nvPicPr>
          <p:cNvPr id="503" name="Google Shape;503;p74"/>
          <p:cNvPicPr preferRelativeResize="0"/>
          <p:nvPr/>
        </p:nvPicPr>
        <p:blipFill rotWithShape="1">
          <a:blip r:embed="rId3">
            <a:alphaModFix/>
          </a:blip>
          <a:srcRect/>
          <a:stretch/>
        </p:blipFill>
        <p:spPr>
          <a:xfrm>
            <a:off x="9883140" y="342900"/>
            <a:ext cx="1470660" cy="647700"/>
          </a:xfrm>
          <a:prstGeom prst="rect">
            <a:avLst/>
          </a:prstGeom>
          <a:noFill/>
          <a:ln>
            <a:noFill/>
          </a:ln>
        </p:spPr>
      </p:pic>
    </p:spTree>
    <p:extLst>
      <p:ext uri="{BB962C8B-B14F-4D97-AF65-F5344CB8AC3E}">
        <p14:creationId xmlns:p14="http://schemas.microsoft.com/office/powerpoint/2010/main" val="79765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marL="457200" lvl="0" indent="-342900">
              <a:buClr>
                <a:srgbClr val="000000"/>
              </a:buClr>
              <a:buFont typeface="Arial"/>
              <a:buChar char="•"/>
            </a:pPr>
            <a:br>
              <a:rPr lang="he-IL" sz="3200" dirty="0"/>
            </a:br>
            <a:r>
              <a:rPr lang="he-IL" sz="2800" dirty="0">
                <a:solidFill>
                  <a:schemeClr val="accent1">
                    <a:lumMod val="50000"/>
                  </a:schemeClr>
                </a:solidFill>
                <a:latin typeface="Arial" panose="020B0604020202020204" pitchFamily="34" charset="0"/>
              </a:rPr>
              <a:t>העצמי הכוזב הוא בעל תפקיד הגנתי, להסתיר את העצמי </a:t>
            </a:r>
            <a:r>
              <a:rPr lang="he-IL" sz="2800" dirty="0" err="1">
                <a:solidFill>
                  <a:schemeClr val="accent1">
                    <a:lumMod val="50000"/>
                  </a:schemeClr>
                </a:solidFill>
                <a:latin typeface="Arial" panose="020B0604020202020204" pitchFamily="34" charset="0"/>
              </a:rPr>
              <a:t>האמיתי</a:t>
            </a:r>
            <a:r>
              <a:rPr lang="he-IL" sz="2800" dirty="0">
                <a:solidFill>
                  <a:schemeClr val="accent1">
                    <a:lumMod val="50000"/>
                  </a:schemeClr>
                </a:solidFill>
                <a:latin typeface="Arial" panose="020B0604020202020204" pitchFamily="34" charset="0"/>
              </a:rPr>
              <a:t> ולגונן עליו</a:t>
            </a:r>
            <a:br>
              <a:rPr lang="he-IL" sz="2800" dirty="0">
                <a:solidFill>
                  <a:schemeClr val="accent1">
                    <a:lumMod val="50000"/>
                  </a:schemeClr>
                </a:solidFill>
              </a:rPr>
            </a:br>
            <a:br>
              <a:rPr lang="he-IL" sz="3200" dirty="0">
                <a:solidFill>
                  <a:schemeClr val="accent1">
                    <a:lumMod val="50000"/>
                  </a:schemeClr>
                </a:solidFill>
              </a:rPr>
            </a:br>
            <a:endParaRPr lang="he-IL" sz="3200" dirty="0">
              <a:solidFill>
                <a:schemeClr val="accent1">
                  <a:lumMod val="50000"/>
                </a:schemeClr>
              </a:solidFill>
            </a:endParaRPr>
          </a:p>
        </p:txBody>
      </p:sp>
      <p:sp>
        <p:nvSpPr>
          <p:cNvPr id="5" name="מציין מיקום טקסט 4"/>
          <p:cNvSpPr>
            <a:spLocks noGrp="1"/>
          </p:cNvSpPr>
          <p:nvPr>
            <p:ph type="body" idx="1"/>
          </p:nvPr>
        </p:nvSpPr>
        <p:spPr>
          <a:xfrm>
            <a:off x="353834" y="1769966"/>
            <a:ext cx="10515600" cy="4351338"/>
          </a:xfrm>
        </p:spPr>
        <p:txBody>
          <a:bodyPr/>
          <a:lstStyle/>
          <a:p>
            <a:pPr marL="114300" indent="0">
              <a:buNone/>
            </a:pPr>
            <a:r>
              <a:rPr lang="he-IL" dirty="0">
                <a:solidFill>
                  <a:schemeClr val="accent1">
                    <a:lumMod val="50000"/>
                  </a:schemeClr>
                </a:solidFill>
              </a:rPr>
              <a:t>בריאות                                                                                                         חולי</a:t>
            </a:r>
          </a:p>
        </p:txBody>
      </p:sp>
      <p:sp>
        <p:nvSpPr>
          <p:cNvPr id="8" name="TextBox 7"/>
          <p:cNvSpPr txBox="1"/>
          <p:nvPr/>
        </p:nvSpPr>
        <p:spPr>
          <a:xfrm>
            <a:off x="3967701" y="3576303"/>
            <a:ext cx="3132814" cy="523220"/>
          </a:xfrm>
          <a:prstGeom prst="rect">
            <a:avLst/>
          </a:prstGeom>
          <a:noFill/>
        </p:spPr>
        <p:txBody>
          <a:bodyPr wrap="square" rtlCol="1">
            <a:spAutoFit/>
          </a:bodyPr>
          <a:lstStyle/>
          <a:p>
            <a:r>
              <a:rPr lang="he-IL" dirty="0">
                <a:solidFill>
                  <a:schemeClr val="accent1">
                    <a:lumMod val="50000"/>
                  </a:schemeClr>
                </a:solidFill>
              </a:rPr>
              <a:t>עצמי כוזב מחפש אחר תנאים שיאפשרו לעצמי </a:t>
            </a:r>
            <a:r>
              <a:rPr lang="he-IL" dirty="0" err="1">
                <a:solidFill>
                  <a:schemeClr val="accent1">
                    <a:lumMod val="50000"/>
                  </a:schemeClr>
                </a:solidFill>
              </a:rPr>
              <a:t>האמיתי</a:t>
            </a:r>
            <a:r>
              <a:rPr lang="he-IL" dirty="0">
                <a:solidFill>
                  <a:schemeClr val="accent1">
                    <a:lumMod val="50000"/>
                  </a:schemeClr>
                </a:solidFill>
              </a:rPr>
              <a:t> לממש את הפוטנציאל שלו</a:t>
            </a:r>
          </a:p>
        </p:txBody>
      </p:sp>
      <p:sp>
        <p:nvSpPr>
          <p:cNvPr id="7" name="TextBox 6"/>
          <p:cNvSpPr txBox="1"/>
          <p:nvPr/>
        </p:nvSpPr>
        <p:spPr>
          <a:xfrm>
            <a:off x="353834" y="3576303"/>
            <a:ext cx="1622066" cy="523220"/>
          </a:xfrm>
          <a:prstGeom prst="rect">
            <a:avLst/>
          </a:prstGeom>
          <a:noFill/>
        </p:spPr>
        <p:txBody>
          <a:bodyPr wrap="square" rtlCol="1">
            <a:spAutoFit/>
          </a:bodyPr>
          <a:lstStyle/>
          <a:p>
            <a:r>
              <a:rPr lang="he-IL" dirty="0">
                <a:solidFill>
                  <a:schemeClr val="accent1">
                    <a:lumMod val="50000"/>
                  </a:schemeClr>
                </a:solidFill>
              </a:rPr>
              <a:t>עצמי כוזב מציג את עצמו  כעצמי </a:t>
            </a:r>
            <a:r>
              <a:rPr lang="he-IL" dirty="0" err="1">
                <a:solidFill>
                  <a:schemeClr val="accent1">
                    <a:lumMod val="50000"/>
                  </a:schemeClr>
                </a:solidFill>
              </a:rPr>
              <a:t>אמיתי</a:t>
            </a:r>
            <a:endParaRPr lang="he-IL" dirty="0">
              <a:solidFill>
                <a:schemeClr val="accent1">
                  <a:lumMod val="50000"/>
                </a:schemeClr>
              </a:solidFill>
            </a:endParaRPr>
          </a:p>
        </p:txBody>
      </p:sp>
      <p:sp>
        <p:nvSpPr>
          <p:cNvPr id="9" name="TextBox 8"/>
          <p:cNvSpPr txBox="1"/>
          <p:nvPr/>
        </p:nvSpPr>
        <p:spPr>
          <a:xfrm>
            <a:off x="9024732" y="3576303"/>
            <a:ext cx="1844702" cy="738664"/>
          </a:xfrm>
          <a:prstGeom prst="rect">
            <a:avLst/>
          </a:prstGeom>
          <a:noFill/>
        </p:spPr>
        <p:txBody>
          <a:bodyPr wrap="square" rtlCol="1">
            <a:spAutoFit/>
          </a:bodyPr>
          <a:lstStyle/>
          <a:p>
            <a:r>
              <a:rPr lang="he-IL" dirty="0">
                <a:solidFill>
                  <a:schemeClr val="accent1">
                    <a:lumMod val="50000"/>
                  </a:schemeClr>
                </a:solidFill>
              </a:rPr>
              <a:t>עצמי כוזב משמש לצורך השתלבות בחברה והתנהגות נאותה</a:t>
            </a:r>
          </a:p>
        </p:txBody>
      </p:sp>
      <p:sp>
        <p:nvSpPr>
          <p:cNvPr id="12" name="תרשים זרימה: מסיים 11"/>
          <p:cNvSpPr/>
          <p:nvPr/>
        </p:nvSpPr>
        <p:spPr>
          <a:xfrm>
            <a:off x="415456" y="3069203"/>
            <a:ext cx="10392356" cy="246491"/>
          </a:xfrm>
          <a:prstGeom prst="flowChartTerminator">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9716494" y="3212327"/>
            <a:ext cx="45719" cy="307777"/>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113591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07"/>
        <p:cNvGrpSpPr/>
        <p:nvPr/>
      </p:nvGrpSpPr>
      <p:grpSpPr>
        <a:xfrm>
          <a:off x="0" y="0"/>
          <a:ext cx="0" cy="0"/>
          <a:chOff x="0" y="0"/>
          <a:chExt cx="0" cy="0"/>
        </a:xfrm>
      </p:grpSpPr>
      <p:sp>
        <p:nvSpPr>
          <p:cNvPr id="508" name="Google Shape;508;p7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3959"/>
              <a:buFont typeface="Calibri"/>
              <a:buNone/>
            </a:pPr>
            <a:r>
              <a:rPr lang="x-none" sz="4000" dirty="0">
                <a:solidFill>
                  <a:srgbClr val="FF0000"/>
                </a:solidFill>
              </a:rPr>
              <a:t>התקשורת המגדלת כמעודדת שינוי מרפא ביחס הקיים בין העצמי האמיתי והעצמי הכוזב</a:t>
            </a:r>
            <a:endParaRPr sz="4000" dirty="0">
              <a:solidFill>
                <a:srgbClr val="FF0000"/>
              </a:solidFill>
            </a:endParaRPr>
          </a:p>
        </p:txBody>
      </p:sp>
      <p:sp>
        <p:nvSpPr>
          <p:cNvPr id="509" name="Google Shape;509;p7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1000"/>
              </a:spcBef>
              <a:spcAft>
                <a:spcPts val="0"/>
              </a:spcAft>
              <a:buClr>
                <a:srgbClr val="1F3864"/>
              </a:buClr>
              <a:buSzPts val="3600"/>
              <a:buNone/>
            </a:pPr>
            <a:r>
              <a:rPr lang="he-IL" sz="3600" dirty="0">
                <a:solidFill>
                  <a:srgbClr val="1F3864"/>
                </a:solidFill>
              </a:rPr>
              <a:t>התקשורת המגדלת מעודדת </a:t>
            </a:r>
            <a:r>
              <a:rPr lang="x-none" sz="3600" dirty="0">
                <a:solidFill>
                  <a:srgbClr val="1F3864"/>
                </a:solidFill>
              </a:rPr>
              <a:t>נסיגה של ההורה מהמושקעות הטוטאלית בילד באופן מותאם גיל.</a:t>
            </a:r>
            <a:endParaRPr dirty="0"/>
          </a:p>
          <a:p>
            <a:pPr marL="228600" lvl="0" indent="-228600" algn="r" rtl="1">
              <a:lnSpc>
                <a:spcPct val="90000"/>
              </a:lnSpc>
              <a:spcBef>
                <a:spcPts val="1000"/>
              </a:spcBef>
              <a:spcAft>
                <a:spcPts val="0"/>
              </a:spcAft>
              <a:buClr>
                <a:srgbClr val="1F3864"/>
              </a:buClr>
              <a:buSzPts val="3600"/>
              <a:buChar char="•"/>
            </a:pPr>
            <a:r>
              <a:rPr lang="x-none" sz="3600" dirty="0">
                <a:solidFill>
                  <a:srgbClr val="1F3864"/>
                </a:solidFill>
              </a:rPr>
              <a:t>הימנעות של ההורה מחודרנות.</a:t>
            </a:r>
            <a:endParaRPr dirty="0"/>
          </a:p>
          <a:p>
            <a:pPr marL="228600" lvl="0" indent="-228600" algn="r" rtl="1">
              <a:lnSpc>
                <a:spcPct val="90000"/>
              </a:lnSpc>
              <a:spcBef>
                <a:spcPts val="1000"/>
              </a:spcBef>
              <a:spcAft>
                <a:spcPts val="0"/>
              </a:spcAft>
              <a:buClr>
                <a:srgbClr val="1F3864"/>
              </a:buClr>
              <a:buSzPts val="3600"/>
              <a:buChar char="•"/>
            </a:pPr>
            <a:r>
              <a:rPr lang="x-none" sz="3600" dirty="0">
                <a:solidFill>
                  <a:srgbClr val="1F3864"/>
                </a:solidFill>
              </a:rPr>
              <a:t>הימנעות של ההורה מהתקפות.</a:t>
            </a:r>
            <a:endParaRPr dirty="0"/>
          </a:p>
          <a:p>
            <a:pPr marL="228600" lvl="0" indent="-228600" algn="r" rtl="1">
              <a:lnSpc>
                <a:spcPct val="90000"/>
              </a:lnSpc>
              <a:spcBef>
                <a:spcPts val="1000"/>
              </a:spcBef>
              <a:spcAft>
                <a:spcPts val="0"/>
              </a:spcAft>
              <a:buClr>
                <a:srgbClr val="1F3864"/>
              </a:buClr>
              <a:buSzPts val="3600"/>
              <a:buChar char="•"/>
            </a:pPr>
            <a:r>
              <a:rPr lang="x-none" sz="3600" dirty="0">
                <a:solidFill>
                  <a:srgbClr val="1F3864"/>
                </a:solidFill>
              </a:rPr>
              <a:t>ההורה מזמין את הילד לבטא את עצמו ואת רגשותיו באופן שאינו גורם נזק לעצמו או לסביבה</a:t>
            </a:r>
            <a:r>
              <a:rPr lang="he-IL" sz="3600" dirty="0">
                <a:solidFill>
                  <a:srgbClr val="1F3864"/>
                </a:solidFill>
              </a:rPr>
              <a:t>.</a:t>
            </a:r>
            <a:r>
              <a:rPr lang="x-none" sz="3600" dirty="0">
                <a:solidFill>
                  <a:srgbClr val="1F3864"/>
                </a:solidFill>
              </a:rPr>
              <a:t>  </a:t>
            </a:r>
            <a:endParaRPr dirty="0"/>
          </a:p>
        </p:txBody>
      </p:sp>
      <p:pic>
        <p:nvPicPr>
          <p:cNvPr id="510" name="Google Shape;510;p75"/>
          <p:cNvPicPr preferRelativeResize="0"/>
          <p:nvPr/>
        </p:nvPicPr>
        <p:blipFill rotWithShape="1">
          <a:blip r:embed="rId3">
            <a:alphaModFix/>
          </a:blip>
          <a:srcRect/>
          <a:stretch/>
        </p:blipFill>
        <p:spPr>
          <a:xfrm>
            <a:off x="0" y="6176963"/>
            <a:ext cx="1155404" cy="647700"/>
          </a:xfrm>
          <a:prstGeom prst="rect">
            <a:avLst/>
          </a:prstGeom>
          <a:noFill/>
          <a:ln>
            <a:noFill/>
          </a:ln>
        </p:spPr>
      </p:pic>
      <p:sp>
        <p:nvSpPr>
          <p:cNvPr id="511" name="Google Shape;511;p75"/>
          <p:cNvSpPr txBox="1"/>
          <p:nvPr/>
        </p:nvSpPr>
        <p:spPr>
          <a:xfrm>
            <a:off x="2100450" y="3036923"/>
            <a:ext cx="2501400" cy="1161600"/>
          </a:xfrm>
          <a:prstGeom prst="rect">
            <a:avLst/>
          </a:prstGeom>
          <a:noFill/>
          <a:ln>
            <a:noFill/>
          </a:ln>
        </p:spPr>
        <p:txBody>
          <a:bodyPr spcFirstLastPara="1" wrap="square" lIns="91425" tIns="45700" rIns="91425" bIns="45700" anchor="t" anchorCtr="0">
            <a:noAutofit/>
          </a:bodyPr>
          <a:lstStyle/>
          <a:p>
            <a:pPr algn="r" rtl="1"/>
            <a:r>
              <a:rPr lang="x-none" sz="2400" dirty="0">
                <a:solidFill>
                  <a:srgbClr val="4472C4"/>
                </a:solidFill>
                <a:latin typeface="Calibri"/>
                <a:ea typeface="Calibri"/>
                <a:cs typeface="Calibri"/>
                <a:sym typeface="Calibri"/>
              </a:rPr>
              <a:t>הנחיות אל תעשה של התקשורת המגדלת</a:t>
            </a:r>
            <a:endParaRPr dirty="0"/>
          </a:p>
        </p:txBody>
      </p:sp>
      <p:sp>
        <p:nvSpPr>
          <p:cNvPr id="512" name="Google Shape;512;p75"/>
          <p:cNvSpPr txBox="1"/>
          <p:nvPr/>
        </p:nvSpPr>
        <p:spPr>
          <a:xfrm>
            <a:off x="2025300" y="5159100"/>
            <a:ext cx="2651700" cy="1698900"/>
          </a:xfrm>
          <a:prstGeom prst="rect">
            <a:avLst/>
          </a:prstGeom>
          <a:noFill/>
          <a:ln>
            <a:noFill/>
          </a:ln>
        </p:spPr>
        <p:txBody>
          <a:bodyPr spcFirstLastPara="1" wrap="square" lIns="91425" tIns="45700" rIns="91425" bIns="45700" anchor="t" anchorCtr="0">
            <a:noAutofit/>
          </a:bodyPr>
          <a:lstStyle/>
          <a:p>
            <a:pPr algn="r" rtl="1"/>
            <a:r>
              <a:rPr lang="x-none" sz="2400" dirty="0">
                <a:solidFill>
                  <a:srgbClr val="4472C4"/>
                </a:solidFill>
                <a:latin typeface="Calibri"/>
                <a:ea typeface="Calibri"/>
                <a:cs typeface="Calibri"/>
                <a:sym typeface="Calibri"/>
              </a:rPr>
              <a:t>הנחיות עשה ושימוש בשושנת הרוחות</a:t>
            </a:r>
            <a:endParaRPr dirty="0"/>
          </a:p>
        </p:txBody>
      </p:sp>
    </p:spTree>
    <p:extLst>
      <p:ext uri="{BB962C8B-B14F-4D97-AF65-F5344CB8AC3E}">
        <p14:creationId xmlns:p14="http://schemas.microsoft.com/office/powerpoint/2010/main" val="23143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16"/>
        <p:cNvGrpSpPr/>
        <p:nvPr/>
      </p:nvGrpSpPr>
      <p:grpSpPr>
        <a:xfrm>
          <a:off x="0" y="0"/>
          <a:ext cx="0" cy="0"/>
          <a:chOff x="0" y="0"/>
          <a:chExt cx="0" cy="0"/>
        </a:xfrm>
      </p:grpSpPr>
      <p:sp>
        <p:nvSpPr>
          <p:cNvPr id="517" name="Google Shape;517;p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1F3864"/>
              </a:buClr>
              <a:buSzPts val="4400"/>
              <a:buFont typeface="Calibri"/>
              <a:buNone/>
            </a:pPr>
            <a:r>
              <a:rPr lang="x-none" dirty="0">
                <a:solidFill>
                  <a:srgbClr val="1F3864"/>
                </a:solidFill>
              </a:rPr>
              <a:t>השימוש באובייקט</a:t>
            </a:r>
            <a:endParaRPr dirty="0"/>
          </a:p>
        </p:txBody>
      </p:sp>
      <p:sp>
        <p:nvSpPr>
          <p:cNvPr id="518" name="Google Shape;518;p7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1000"/>
              </a:spcBef>
              <a:spcAft>
                <a:spcPts val="0"/>
              </a:spcAft>
              <a:buClr>
                <a:schemeClr val="dk1"/>
              </a:buClr>
              <a:buSzPts val="3600"/>
              <a:buNone/>
            </a:pPr>
            <a:r>
              <a:rPr lang="x-none" sz="4400" dirty="0">
                <a:solidFill>
                  <a:srgbClr val="1F3864"/>
                </a:solidFill>
              </a:rPr>
              <a:t>שלב א: היעדר נפרדות</a:t>
            </a:r>
            <a:endParaRPr sz="3600" b="1" dirty="0">
              <a:solidFill>
                <a:srgbClr val="1F3864"/>
              </a:solidFill>
            </a:endParaRPr>
          </a:p>
          <a:p>
            <a:pPr marL="0" lvl="0" indent="0" algn="r" rtl="1">
              <a:lnSpc>
                <a:spcPct val="90000"/>
              </a:lnSpc>
              <a:spcBef>
                <a:spcPts val="1000"/>
              </a:spcBef>
              <a:spcAft>
                <a:spcPts val="0"/>
              </a:spcAft>
              <a:buClr>
                <a:srgbClr val="1F3864"/>
              </a:buClr>
              <a:buSzPts val="3600"/>
              <a:buNone/>
            </a:pPr>
            <a:r>
              <a:rPr lang="x-none" sz="3200" dirty="0">
                <a:solidFill>
                  <a:srgbClr val="1F3864"/>
                </a:solidFill>
              </a:rPr>
              <a:t>ההיענות של האם לצרכי התינוק מאפשרת לתינוק להחזיק באשליית האומניפוטנטיות ואשליית האחדות עם האם</a:t>
            </a:r>
            <a:r>
              <a:rPr lang="he-IL" sz="3200" dirty="0">
                <a:solidFill>
                  <a:srgbClr val="1F3864"/>
                </a:solidFill>
              </a:rPr>
              <a:t>.</a:t>
            </a:r>
            <a:r>
              <a:rPr lang="x-none" sz="3200" dirty="0">
                <a:solidFill>
                  <a:srgbClr val="1F3864"/>
                </a:solidFill>
              </a:rPr>
              <a:t> שתי אלה יוצרות תשתית להתפתחות העולם הפנימי של התינוק.</a:t>
            </a:r>
            <a:endParaRPr sz="3200" dirty="0"/>
          </a:p>
        </p:txBody>
      </p:sp>
      <p:pic>
        <p:nvPicPr>
          <p:cNvPr id="519" name="Google Shape;519;p76"/>
          <p:cNvPicPr preferRelativeResize="0"/>
          <p:nvPr/>
        </p:nvPicPr>
        <p:blipFill rotWithShape="1">
          <a:blip r:embed="rId3">
            <a:alphaModFix/>
          </a:blip>
          <a:srcRect/>
          <a:stretch/>
        </p:blipFill>
        <p:spPr>
          <a:xfrm>
            <a:off x="9883140" y="328668"/>
            <a:ext cx="1470660" cy="647700"/>
          </a:xfrm>
          <a:prstGeom prst="rect">
            <a:avLst/>
          </a:prstGeom>
          <a:noFill/>
          <a:ln>
            <a:noFill/>
          </a:ln>
        </p:spPr>
      </p:pic>
      <p:pic>
        <p:nvPicPr>
          <p:cNvPr id="2" name="תמונה 1"/>
          <p:cNvPicPr>
            <a:picLocks noChangeAspect="1"/>
          </p:cNvPicPr>
          <p:nvPr/>
        </p:nvPicPr>
        <p:blipFill>
          <a:blip r:embed="rId4"/>
          <a:stretch>
            <a:fillRect/>
          </a:stretch>
        </p:blipFill>
        <p:spPr>
          <a:xfrm>
            <a:off x="1345959" y="4124224"/>
            <a:ext cx="2372048" cy="2556000"/>
          </a:xfrm>
          <a:prstGeom prst="rect">
            <a:avLst/>
          </a:prstGeom>
        </p:spPr>
      </p:pic>
    </p:spTree>
    <p:extLst>
      <p:ext uri="{BB962C8B-B14F-4D97-AF65-F5344CB8AC3E}">
        <p14:creationId xmlns:p14="http://schemas.microsoft.com/office/powerpoint/2010/main" val="160219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23"/>
        <p:cNvGrpSpPr/>
        <p:nvPr/>
      </p:nvGrpSpPr>
      <p:grpSpPr>
        <a:xfrm>
          <a:off x="0" y="0"/>
          <a:ext cx="0" cy="0"/>
          <a:chOff x="0" y="0"/>
          <a:chExt cx="0" cy="0"/>
        </a:xfrm>
      </p:grpSpPr>
      <p:sp>
        <p:nvSpPr>
          <p:cNvPr id="524" name="Google Shape;524;p77"/>
          <p:cNvSpPr txBox="1">
            <a:spLocks noGrp="1"/>
          </p:cNvSpPr>
          <p:nvPr>
            <p:ph type="title"/>
          </p:nvPr>
        </p:nvSpPr>
        <p:spPr>
          <a:xfrm>
            <a:off x="827314" y="31940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br>
              <a:rPr lang="x-none"/>
            </a:br>
            <a:r>
              <a:rPr lang="x-none">
                <a:solidFill>
                  <a:srgbClr val="1F3864"/>
                </a:solidFill>
              </a:rPr>
              <a:t>שלב ב' התייחסות לאובייקט</a:t>
            </a:r>
            <a:r>
              <a:rPr lang="x-none" sz="3200" b="1">
                <a:solidFill>
                  <a:srgbClr val="1F3864"/>
                </a:solidFill>
              </a:rPr>
              <a:t>  OBJECT-RELATING</a:t>
            </a:r>
            <a:endParaRPr sz="3200" b="1">
              <a:solidFill>
                <a:srgbClr val="1F3864"/>
              </a:solidFill>
            </a:endParaRPr>
          </a:p>
        </p:txBody>
      </p:sp>
      <p:sp>
        <p:nvSpPr>
          <p:cNvPr id="525" name="Google Shape;525;p77"/>
          <p:cNvSpPr txBox="1">
            <a:spLocks noGrp="1"/>
          </p:cNvSpPr>
          <p:nvPr>
            <p:ph type="body" idx="1"/>
          </p:nvPr>
        </p:nvSpPr>
        <p:spPr>
          <a:xfrm>
            <a:off x="827314" y="1862948"/>
            <a:ext cx="10515600" cy="4351338"/>
          </a:xfrm>
          <a:prstGeom prst="rect">
            <a:avLst/>
          </a:prstGeom>
          <a:noFill/>
          <a:ln>
            <a:noFill/>
          </a:ln>
        </p:spPr>
        <p:txBody>
          <a:bodyPr spcFirstLastPara="1" wrap="square" lIns="91425" tIns="45700" rIns="91425" bIns="45700" anchor="t" anchorCtr="0">
            <a:noAutofit/>
          </a:bodyPr>
          <a:lstStyle/>
          <a:p>
            <a:pPr marL="228600" lvl="0" indent="-50800" algn="r" rtl="1">
              <a:lnSpc>
                <a:spcPct val="90000"/>
              </a:lnSpc>
              <a:spcBef>
                <a:spcPts val="0"/>
              </a:spcBef>
              <a:spcAft>
                <a:spcPts val="0"/>
              </a:spcAft>
              <a:buClr>
                <a:schemeClr val="dk1"/>
              </a:buClr>
              <a:buSzPts val="2800"/>
              <a:buNone/>
            </a:pPr>
            <a:endParaRPr dirty="0"/>
          </a:p>
          <a:p>
            <a:pPr marL="228600" lvl="0" indent="-228600" algn="r" rtl="1">
              <a:lnSpc>
                <a:spcPct val="90000"/>
              </a:lnSpc>
              <a:spcBef>
                <a:spcPts val="1000"/>
              </a:spcBef>
              <a:spcAft>
                <a:spcPts val="0"/>
              </a:spcAft>
              <a:buClr>
                <a:srgbClr val="1F3864"/>
              </a:buClr>
              <a:buSzPts val="3200"/>
              <a:buChar char="•"/>
            </a:pPr>
            <a:r>
              <a:rPr lang="x-none" sz="2400" dirty="0">
                <a:solidFill>
                  <a:srgbClr val="1F3864"/>
                </a:solidFill>
              </a:rPr>
              <a:t>היענות פחות מלאה של האם לצרכי התינוק יוצרת את התחלת ההכרה של התינוק בנפרדות של אמו ואת היכולת שלו ל"התייחסות לאובייקט".</a:t>
            </a:r>
            <a:endParaRPr sz="2400" dirty="0"/>
          </a:p>
          <a:p>
            <a:pPr marL="228600" lvl="0" indent="-25400" algn="r" rtl="1">
              <a:lnSpc>
                <a:spcPct val="90000"/>
              </a:lnSpc>
              <a:spcBef>
                <a:spcPts val="1000"/>
              </a:spcBef>
              <a:spcAft>
                <a:spcPts val="0"/>
              </a:spcAft>
              <a:buClr>
                <a:schemeClr val="dk1"/>
              </a:buClr>
              <a:buSzPts val="3200"/>
              <a:buNone/>
            </a:pPr>
            <a:endParaRPr sz="2400" dirty="0">
              <a:solidFill>
                <a:srgbClr val="1F3864"/>
              </a:solidFill>
            </a:endParaRPr>
          </a:p>
          <a:p>
            <a:pPr marL="228600" lvl="0" indent="-228600" algn="r" rtl="1">
              <a:lnSpc>
                <a:spcPct val="90000"/>
              </a:lnSpc>
              <a:spcBef>
                <a:spcPts val="1000"/>
              </a:spcBef>
              <a:spcAft>
                <a:spcPts val="0"/>
              </a:spcAft>
              <a:buClr>
                <a:srgbClr val="1F3864"/>
              </a:buClr>
              <a:buSzPts val="3200"/>
              <a:buChar char="•"/>
            </a:pPr>
            <a:r>
              <a:rPr lang="x-none" sz="2400" dirty="0">
                <a:solidFill>
                  <a:srgbClr val="1F3864"/>
                </a:solidFill>
              </a:rPr>
              <a:t>"התייחסות לאובייקט" כרוכה בהכרה של התינוק בנפרדות שלו מהאם אבל בשלב הזה התינוק עדיין אינו רואה את האם כפי שהיא</a:t>
            </a:r>
            <a:r>
              <a:rPr lang="he-IL" sz="2400" dirty="0">
                <a:solidFill>
                  <a:srgbClr val="1F3864"/>
                </a:solidFill>
              </a:rPr>
              <a:t>.</a:t>
            </a:r>
            <a:r>
              <a:rPr lang="x-none" sz="2400" dirty="0">
                <a:solidFill>
                  <a:srgbClr val="1F3864"/>
                </a:solidFill>
              </a:rPr>
              <a:t> </a:t>
            </a:r>
            <a:r>
              <a:rPr lang="he-IL" sz="2400" dirty="0">
                <a:solidFill>
                  <a:srgbClr val="1F3864"/>
                </a:solidFill>
              </a:rPr>
              <a:t>(</a:t>
            </a:r>
            <a:r>
              <a:rPr lang="x-none" sz="2400" dirty="0">
                <a:solidFill>
                  <a:srgbClr val="1F3864"/>
                </a:solidFill>
              </a:rPr>
              <a:t>הוא תופס את האובייקט</a:t>
            </a:r>
            <a:r>
              <a:rPr lang="he-IL" sz="2400" dirty="0">
                <a:solidFill>
                  <a:srgbClr val="1F3864"/>
                </a:solidFill>
              </a:rPr>
              <a:t>-</a:t>
            </a:r>
            <a:r>
              <a:rPr lang="x-none" sz="2400" dirty="0">
                <a:solidFill>
                  <a:srgbClr val="1F3864"/>
                </a:solidFill>
              </a:rPr>
              <a:t>האם</a:t>
            </a:r>
            <a:r>
              <a:rPr lang="he-IL" sz="2400" dirty="0">
                <a:solidFill>
                  <a:srgbClr val="1F3864"/>
                </a:solidFill>
              </a:rPr>
              <a:t> </a:t>
            </a:r>
            <a:r>
              <a:rPr lang="x-none" sz="2400" dirty="0">
                <a:solidFill>
                  <a:srgbClr val="1F3864"/>
                </a:solidFill>
              </a:rPr>
              <a:t>בעיקר כהשתקפות של עולמו הפנימי</a:t>
            </a:r>
            <a:r>
              <a:rPr lang="he-IL" sz="2400" dirty="0">
                <a:solidFill>
                  <a:srgbClr val="1F3864"/>
                </a:solidFill>
              </a:rPr>
              <a:t>)</a:t>
            </a:r>
            <a:r>
              <a:rPr lang="x-none" sz="2400" dirty="0">
                <a:solidFill>
                  <a:srgbClr val="1F3864"/>
                </a:solidFill>
              </a:rPr>
              <a:t>.</a:t>
            </a:r>
            <a:endParaRPr sz="2400" dirty="0"/>
          </a:p>
          <a:p>
            <a:pPr marL="228600" lvl="0" indent="-50800" algn="r" rtl="1">
              <a:lnSpc>
                <a:spcPct val="90000"/>
              </a:lnSpc>
              <a:spcBef>
                <a:spcPts val="1000"/>
              </a:spcBef>
              <a:spcAft>
                <a:spcPts val="0"/>
              </a:spcAft>
              <a:buClr>
                <a:schemeClr val="dk1"/>
              </a:buClr>
              <a:buSzPts val="2800"/>
              <a:buNone/>
            </a:pPr>
            <a:endParaRPr dirty="0"/>
          </a:p>
        </p:txBody>
      </p:sp>
      <p:pic>
        <p:nvPicPr>
          <p:cNvPr id="526" name="Google Shape;526;p77"/>
          <p:cNvPicPr preferRelativeResize="0"/>
          <p:nvPr/>
        </p:nvPicPr>
        <p:blipFill rotWithShape="1">
          <a:blip r:embed="rId3">
            <a:alphaModFix/>
          </a:blip>
          <a:srcRect/>
          <a:stretch/>
        </p:blipFill>
        <p:spPr>
          <a:xfrm>
            <a:off x="9872254" y="319405"/>
            <a:ext cx="1470660" cy="647700"/>
          </a:xfrm>
          <a:prstGeom prst="rect">
            <a:avLst/>
          </a:prstGeom>
          <a:noFill/>
          <a:ln>
            <a:noFill/>
          </a:ln>
        </p:spPr>
      </p:pic>
      <p:pic>
        <p:nvPicPr>
          <p:cNvPr id="2050" name="Picture 2" descr="האם מותר לתינוק להסתכל במראה? האם אפשר לכבות נר הבדלה בנשיפה? ולמה מחלקים  שום וסוכר בפדיון? - הידברו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78" y="4610100"/>
            <a:ext cx="3231233" cy="21240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3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30"/>
        <p:cNvGrpSpPr/>
        <p:nvPr/>
      </p:nvGrpSpPr>
      <p:grpSpPr>
        <a:xfrm>
          <a:off x="0" y="0"/>
          <a:ext cx="0" cy="0"/>
          <a:chOff x="0" y="0"/>
          <a:chExt cx="0" cy="0"/>
        </a:xfrm>
      </p:grpSpPr>
      <p:sp>
        <p:nvSpPr>
          <p:cNvPr id="531" name="Google Shape;531;p7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Calibri"/>
              <a:buNone/>
            </a:pPr>
            <a:br>
              <a:rPr lang="x-none" dirty="0"/>
            </a:br>
            <a:r>
              <a:rPr lang="x-none" dirty="0">
                <a:solidFill>
                  <a:srgbClr val="1F3864"/>
                </a:solidFill>
              </a:rPr>
              <a:t>שלב ג' שימוש באובייקט </a:t>
            </a:r>
            <a:r>
              <a:rPr lang="x-none" sz="3200" b="1" dirty="0">
                <a:solidFill>
                  <a:srgbClr val="1F3864"/>
                </a:solidFill>
              </a:rPr>
              <a:t>OBJECT-USAGE</a:t>
            </a:r>
            <a:endParaRPr sz="3200" b="1" dirty="0">
              <a:solidFill>
                <a:srgbClr val="1F3864"/>
              </a:solidFill>
            </a:endParaRPr>
          </a:p>
        </p:txBody>
      </p:sp>
      <p:sp>
        <p:nvSpPr>
          <p:cNvPr id="532" name="Google Shape;532;p7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rgbClr val="1F3864"/>
              </a:buClr>
              <a:buSzPts val="3200"/>
              <a:buChar char="•"/>
            </a:pPr>
            <a:r>
              <a:rPr lang="x-none" dirty="0">
                <a:solidFill>
                  <a:srgbClr val="1F3864"/>
                </a:solidFill>
              </a:rPr>
              <a:t>היכולת להשתמש באובייקט מותנית ביכולת להכיר את טבעו האמתי.</a:t>
            </a:r>
            <a:endParaRPr lang="he-IL" dirty="0">
              <a:solidFill>
                <a:srgbClr val="1F3864"/>
              </a:solidFill>
            </a:endParaRPr>
          </a:p>
          <a:p>
            <a:pPr marL="228600" lvl="0" indent="-228600" algn="r" rtl="1">
              <a:lnSpc>
                <a:spcPct val="90000"/>
              </a:lnSpc>
              <a:spcBef>
                <a:spcPts val="0"/>
              </a:spcBef>
              <a:spcAft>
                <a:spcPts val="0"/>
              </a:spcAft>
              <a:buClr>
                <a:srgbClr val="1F3864"/>
              </a:buClr>
              <a:buSzPts val="3200"/>
              <a:buChar char="•"/>
            </a:pPr>
            <a:endParaRPr lang="he-IL" dirty="0">
              <a:solidFill>
                <a:srgbClr val="1F3864"/>
              </a:solidFill>
            </a:endParaRPr>
          </a:p>
          <a:p>
            <a:pPr marL="228600" lvl="0" indent="-228600" algn="r" rtl="1">
              <a:lnSpc>
                <a:spcPct val="90000"/>
              </a:lnSpc>
              <a:spcBef>
                <a:spcPts val="0"/>
              </a:spcBef>
              <a:spcAft>
                <a:spcPts val="0"/>
              </a:spcAft>
              <a:buClr>
                <a:srgbClr val="1F3864"/>
              </a:buClr>
              <a:buSzPts val="3200"/>
              <a:buChar char="•"/>
            </a:pPr>
            <a:endParaRPr dirty="0"/>
          </a:p>
          <a:p>
            <a:pPr marL="228600" lvl="0" indent="-25400" algn="r" rtl="1">
              <a:lnSpc>
                <a:spcPct val="90000"/>
              </a:lnSpc>
              <a:spcBef>
                <a:spcPts val="1000"/>
              </a:spcBef>
              <a:spcAft>
                <a:spcPts val="0"/>
              </a:spcAft>
              <a:buClr>
                <a:schemeClr val="dk1"/>
              </a:buClr>
              <a:buSzPts val="3200"/>
              <a:buNone/>
            </a:pPr>
            <a:endParaRPr lang="he-IL" dirty="0">
              <a:solidFill>
                <a:srgbClr val="1F3864"/>
              </a:solidFill>
            </a:endParaRPr>
          </a:p>
          <a:p>
            <a:pPr marL="228600" lvl="0" indent="-25400" algn="r" rtl="1">
              <a:lnSpc>
                <a:spcPct val="90000"/>
              </a:lnSpc>
              <a:spcBef>
                <a:spcPts val="1000"/>
              </a:spcBef>
              <a:spcAft>
                <a:spcPts val="0"/>
              </a:spcAft>
              <a:buClr>
                <a:schemeClr val="dk1"/>
              </a:buClr>
              <a:buSzPts val="3200"/>
              <a:buNone/>
            </a:pPr>
            <a:endParaRPr dirty="0">
              <a:solidFill>
                <a:srgbClr val="1F3864"/>
              </a:solidFill>
            </a:endParaRPr>
          </a:p>
          <a:p>
            <a:pPr marL="228600" lvl="0" indent="-228600" algn="r" rtl="1">
              <a:lnSpc>
                <a:spcPct val="90000"/>
              </a:lnSpc>
              <a:spcBef>
                <a:spcPts val="1000"/>
              </a:spcBef>
              <a:spcAft>
                <a:spcPts val="0"/>
              </a:spcAft>
              <a:buClr>
                <a:srgbClr val="1F3864"/>
              </a:buClr>
              <a:buSzPts val="3200"/>
              <a:buChar char="•"/>
            </a:pPr>
            <a:r>
              <a:rPr lang="x-none" dirty="0">
                <a:solidFill>
                  <a:srgbClr val="1F3864"/>
                </a:solidFill>
              </a:rPr>
              <a:t>"הריסת" האובייקט כמצבור של השלכות מעולמו הפנימי של התינוק מביאה לגילוי דמותו הממשית של האובייקט ולאפשרות לעשות בו שימוש</a:t>
            </a:r>
            <a:r>
              <a:rPr lang="he-IL" dirty="0">
                <a:solidFill>
                  <a:srgbClr val="1F3864"/>
                </a:solidFill>
              </a:rPr>
              <a:t>, </a:t>
            </a:r>
            <a:r>
              <a:rPr lang="x-none" dirty="0">
                <a:solidFill>
                  <a:srgbClr val="1F3864"/>
                </a:solidFill>
              </a:rPr>
              <a:t>להישען עליו וללמוד ממנו.</a:t>
            </a:r>
            <a:endParaRPr dirty="0">
              <a:solidFill>
                <a:srgbClr val="1F3864"/>
              </a:solidFill>
            </a:endParaRPr>
          </a:p>
          <a:p>
            <a:pPr marL="228600" lvl="0" indent="-228600" algn="r" rtl="1">
              <a:lnSpc>
                <a:spcPct val="90000"/>
              </a:lnSpc>
              <a:spcBef>
                <a:spcPts val="1000"/>
              </a:spcBef>
              <a:spcAft>
                <a:spcPts val="0"/>
              </a:spcAft>
              <a:buClr>
                <a:srgbClr val="1F3864"/>
              </a:buClr>
              <a:buSzPts val="3200"/>
              <a:buChar char="•"/>
            </a:pPr>
            <a:r>
              <a:rPr lang="x-none" dirty="0">
                <a:solidFill>
                  <a:srgbClr val="1F3864"/>
                </a:solidFill>
              </a:rPr>
              <a:t>תהליך זה מקדם את תפיסת המציאות של התינוק</a:t>
            </a:r>
            <a:r>
              <a:rPr lang="he-IL" dirty="0">
                <a:solidFill>
                  <a:srgbClr val="1F3864"/>
                </a:solidFill>
              </a:rPr>
              <a:t>, </a:t>
            </a:r>
            <a:r>
              <a:rPr lang="x-none" dirty="0">
                <a:solidFill>
                  <a:srgbClr val="1F3864"/>
                </a:solidFill>
              </a:rPr>
              <a:t>את ההיכרות עם האובייקט ואת היכולת להיעזר בו.</a:t>
            </a:r>
            <a:endParaRPr dirty="0"/>
          </a:p>
        </p:txBody>
      </p:sp>
      <p:pic>
        <p:nvPicPr>
          <p:cNvPr id="533" name="Google Shape;533;p78"/>
          <p:cNvPicPr preferRelativeResize="0"/>
          <p:nvPr/>
        </p:nvPicPr>
        <p:blipFill rotWithShape="1">
          <a:blip r:embed="rId3">
            <a:alphaModFix/>
          </a:blip>
          <a:srcRect/>
          <a:stretch/>
        </p:blipFill>
        <p:spPr>
          <a:xfrm>
            <a:off x="9883140" y="230188"/>
            <a:ext cx="1470660" cy="647700"/>
          </a:xfrm>
          <a:prstGeom prst="rect">
            <a:avLst/>
          </a:prstGeom>
          <a:noFill/>
          <a:ln>
            <a:noFill/>
          </a:ln>
        </p:spPr>
      </p:pic>
      <p:pic>
        <p:nvPicPr>
          <p:cNvPr id="3084" name="Picture 12" descr="חוקרים גילו שבין גיל 2-4 ילדים הופכים תוקפניים ואלימים - וואלה! בריאו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2401094"/>
            <a:ext cx="2857500" cy="1600200"/>
          </a:xfrm>
          <a:prstGeom prst="rect">
            <a:avLst/>
          </a:prstGeom>
          <a:ln w="1270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1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51"/>
        <p:cNvGrpSpPr/>
        <p:nvPr/>
      </p:nvGrpSpPr>
      <p:grpSpPr>
        <a:xfrm>
          <a:off x="0" y="0"/>
          <a:ext cx="0" cy="0"/>
          <a:chOff x="0" y="0"/>
          <a:chExt cx="0" cy="0"/>
        </a:xfrm>
      </p:grpSpPr>
      <p:sp>
        <p:nvSpPr>
          <p:cNvPr id="552" name="Google Shape;552;p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3959"/>
              <a:buFont typeface="Calibri"/>
              <a:buNone/>
            </a:pPr>
            <a:r>
              <a:rPr lang="x-none" sz="3600" dirty="0">
                <a:solidFill>
                  <a:srgbClr val="1F3864"/>
                </a:solidFill>
              </a:rPr>
              <a:t>התקשורת המגדלת </a:t>
            </a:r>
            <a:r>
              <a:rPr lang="he-IL" sz="3600" dirty="0">
                <a:solidFill>
                  <a:srgbClr val="1F3864"/>
                </a:solidFill>
              </a:rPr>
              <a:t>מעודדת </a:t>
            </a:r>
            <a:r>
              <a:rPr lang="x-none" sz="3600" dirty="0">
                <a:solidFill>
                  <a:srgbClr val="1F3864"/>
                </a:solidFill>
              </a:rPr>
              <a:t>התפתחות של נבדלות מותאמת גיל</a:t>
            </a:r>
            <a:r>
              <a:rPr lang="he-IL" sz="3600" dirty="0">
                <a:solidFill>
                  <a:srgbClr val="1F3864"/>
                </a:solidFill>
              </a:rPr>
              <a:t> </a:t>
            </a:r>
            <a:endParaRPr sz="3600" dirty="0"/>
          </a:p>
        </p:txBody>
      </p:sp>
      <p:sp>
        <p:nvSpPr>
          <p:cNvPr id="553" name="Google Shape;553;p8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5400" algn="just" rtl="1">
              <a:lnSpc>
                <a:spcPct val="80000"/>
              </a:lnSpc>
              <a:spcBef>
                <a:spcPts val="1000"/>
              </a:spcBef>
              <a:spcAft>
                <a:spcPts val="0"/>
              </a:spcAft>
              <a:buClr>
                <a:schemeClr val="dk1"/>
              </a:buClr>
              <a:buSzPts val="3200"/>
              <a:buNone/>
            </a:pPr>
            <a:r>
              <a:rPr lang="he-IL" sz="3200" dirty="0">
                <a:solidFill>
                  <a:srgbClr val="1F3864"/>
                </a:solidFill>
              </a:rPr>
              <a:t>-ההורה נמנע מהתנהגויות מגוננות או חודרניות.</a:t>
            </a:r>
          </a:p>
          <a:p>
            <a:pPr marL="0" lvl="0" indent="0" algn="just" rtl="1">
              <a:lnSpc>
                <a:spcPct val="80000"/>
              </a:lnSpc>
              <a:spcBef>
                <a:spcPts val="1000"/>
              </a:spcBef>
              <a:spcAft>
                <a:spcPts val="0"/>
              </a:spcAft>
              <a:buClr>
                <a:srgbClr val="1F3864"/>
              </a:buClr>
              <a:buSzPts val="3200"/>
              <a:buNone/>
            </a:pPr>
            <a:r>
              <a:rPr lang="he-IL" sz="3200" dirty="0">
                <a:solidFill>
                  <a:srgbClr val="1F3864"/>
                </a:solidFill>
              </a:rPr>
              <a:t>  -ההורה לא לוחץ על הילד באמצעות תגובות תוקפניות לפעול בהתאם                                                 לרצונו</a:t>
            </a:r>
            <a:r>
              <a:rPr lang="x-none" sz="3200" dirty="0">
                <a:solidFill>
                  <a:srgbClr val="1F3864"/>
                </a:solidFill>
              </a:rPr>
              <a:t>.</a:t>
            </a:r>
            <a:r>
              <a:rPr lang="he-IL" sz="3200" dirty="0">
                <a:solidFill>
                  <a:srgbClr val="1F3864"/>
                </a:solidFill>
              </a:rPr>
              <a:t> </a:t>
            </a:r>
            <a:r>
              <a:rPr lang="he-IL" sz="3200" dirty="0">
                <a:solidFill>
                  <a:schemeClr val="accent5">
                    <a:lumMod val="75000"/>
                  </a:schemeClr>
                </a:solidFill>
              </a:rPr>
              <a:t>(הימנעות משפה רגילה)</a:t>
            </a:r>
            <a:endParaRPr sz="3200" dirty="0">
              <a:solidFill>
                <a:srgbClr val="1F3864"/>
              </a:solidFill>
            </a:endParaRPr>
          </a:p>
          <a:p>
            <a:pPr marL="0" lvl="0" indent="0" algn="just" rtl="1">
              <a:lnSpc>
                <a:spcPct val="80000"/>
              </a:lnSpc>
              <a:spcBef>
                <a:spcPts val="1000"/>
              </a:spcBef>
              <a:spcAft>
                <a:spcPts val="0"/>
              </a:spcAft>
              <a:buClr>
                <a:srgbClr val="1F3864"/>
              </a:buClr>
              <a:buSzPts val="3200"/>
              <a:buNone/>
            </a:pPr>
            <a:r>
              <a:rPr lang="he-IL" sz="3200" dirty="0">
                <a:solidFill>
                  <a:srgbClr val="1F3864"/>
                </a:solidFill>
              </a:rPr>
              <a:t>   -</a:t>
            </a:r>
            <a:r>
              <a:rPr lang="x-none" sz="3200" dirty="0">
                <a:solidFill>
                  <a:srgbClr val="1F3864"/>
                </a:solidFill>
              </a:rPr>
              <a:t>ההורה </a:t>
            </a:r>
            <a:r>
              <a:rPr lang="he-IL" sz="3200" dirty="0">
                <a:solidFill>
                  <a:srgbClr val="1F3864"/>
                </a:solidFill>
              </a:rPr>
              <a:t>מנכיח את עצמו. הוא </a:t>
            </a:r>
            <a:r>
              <a:rPr lang="x-none" sz="3200" dirty="0">
                <a:solidFill>
                  <a:srgbClr val="1F3864"/>
                </a:solidFill>
              </a:rPr>
              <a:t>מבטא את הצרכים שלו בקשר עם הילד באמצעות תקשורת</a:t>
            </a:r>
            <a:r>
              <a:rPr lang="he-IL" sz="3200" dirty="0">
                <a:solidFill>
                  <a:srgbClr val="1F3864"/>
                </a:solidFill>
              </a:rPr>
              <a:t> ב</a:t>
            </a:r>
            <a:r>
              <a:rPr lang="x-none" sz="3200" dirty="0">
                <a:solidFill>
                  <a:srgbClr val="1F3864"/>
                </a:solidFill>
              </a:rPr>
              <a:t>הירה ומכבדת ובעזרת הכלי של שושנת הרוחות.</a:t>
            </a:r>
            <a:r>
              <a:rPr lang="he-IL" sz="3200" dirty="0">
                <a:solidFill>
                  <a:srgbClr val="1F3864"/>
                </a:solidFill>
              </a:rPr>
              <a:t> </a:t>
            </a:r>
            <a:r>
              <a:rPr lang="he-IL" sz="3200" dirty="0">
                <a:solidFill>
                  <a:srgbClr val="FF0000"/>
                </a:solidFill>
              </a:rPr>
              <a:t>(הנחיות עשה)</a:t>
            </a:r>
            <a:endParaRPr dirty="0">
              <a:solidFill>
                <a:srgbClr val="FF0000"/>
              </a:solidFill>
            </a:endParaRPr>
          </a:p>
          <a:p>
            <a:pPr marL="228600" lvl="0" indent="-25400" algn="r" rtl="1">
              <a:lnSpc>
                <a:spcPct val="80000"/>
              </a:lnSpc>
              <a:spcBef>
                <a:spcPts val="1000"/>
              </a:spcBef>
              <a:spcAft>
                <a:spcPts val="0"/>
              </a:spcAft>
              <a:buClr>
                <a:schemeClr val="dk1"/>
              </a:buClr>
              <a:buSzPts val="3200"/>
              <a:buNone/>
            </a:pPr>
            <a:endParaRPr lang="he-IL" sz="3200" dirty="0"/>
          </a:p>
          <a:p>
            <a:pPr marL="228600" lvl="0" indent="-25400" algn="r" rtl="1">
              <a:lnSpc>
                <a:spcPct val="80000"/>
              </a:lnSpc>
              <a:spcBef>
                <a:spcPts val="1000"/>
              </a:spcBef>
              <a:spcAft>
                <a:spcPts val="0"/>
              </a:spcAft>
              <a:buClr>
                <a:schemeClr val="dk1"/>
              </a:buClr>
              <a:buSzPts val="3200"/>
              <a:buNone/>
            </a:pPr>
            <a:r>
              <a:rPr lang="he-IL" sz="3200" dirty="0">
                <a:solidFill>
                  <a:schemeClr val="accent1">
                    <a:lumMod val="50000"/>
                  </a:schemeClr>
                </a:solidFill>
              </a:rPr>
              <a:t>הילד פוגש בנבדלות הקיימת בינו לבין ההורה בצורה רכה, לומד את טבעו האמתי של ההורה ומפתח יכולת לעשות בו שימוש</a:t>
            </a:r>
            <a:endParaRPr sz="3200" dirty="0">
              <a:solidFill>
                <a:schemeClr val="accent1">
                  <a:lumMod val="50000"/>
                </a:schemeClr>
              </a:solidFill>
            </a:endParaRPr>
          </a:p>
          <a:p>
            <a:pPr marL="228600" lvl="0" indent="-50800" algn="r" rtl="1">
              <a:lnSpc>
                <a:spcPct val="80000"/>
              </a:lnSpc>
              <a:spcBef>
                <a:spcPts val="1000"/>
              </a:spcBef>
              <a:spcAft>
                <a:spcPts val="0"/>
              </a:spcAft>
              <a:buClr>
                <a:schemeClr val="dk1"/>
              </a:buClr>
              <a:buSzPts val="2800"/>
              <a:buNone/>
            </a:pPr>
            <a:endParaRPr dirty="0"/>
          </a:p>
        </p:txBody>
      </p:sp>
      <p:pic>
        <p:nvPicPr>
          <p:cNvPr id="554" name="Google Shape;554;p81"/>
          <p:cNvPicPr preferRelativeResize="0"/>
          <p:nvPr/>
        </p:nvPicPr>
        <p:blipFill rotWithShape="1">
          <a:blip r:embed="rId3">
            <a:alphaModFix/>
          </a:blip>
          <a:srcRect/>
          <a:stretch/>
        </p:blipFill>
        <p:spPr>
          <a:xfrm>
            <a:off x="11015329" y="113915"/>
            <a:ext cx="1176669" cy="575060"/>
          </a:xfrm>
          <a:prstGeom prst="rect">
            <a:avLst/>
          </a:prstGeom>
          <a:noFill/>
          <a:ln>
            <a:noFill/>
          </a:ln>
        </p:spPr>
      </p:pic>
      <p:sp>
        <p:nvSpPr>
          <p:cNvPr id="3" name="חץ למטה 2"/>
          <p:cNvSpPr/>
          <p:nvPr/>
        </p:nvSpPr>
        <p:spPr>
          <a:xfrm>
            <a:off x="5853684" y="4329403"/>
            <a:ext cx="484632" cy="746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1851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DAE4">
            <a:alpha val="24000"/>
          </a:srgbClr>
        </a:solidFill>
        <a:effectLst/>
      </p:bgPr>
    </p:bg>
    <p:spTree>
      <p:nvGrpSpPr>
        <p:cNvPr id="1" name="Shape 394"/>
        <p:cNvGrpSpPr/>
        <p:nvPr/>
      </p:nvGrpSpPr>
      <p:grpSpPr>
        <a:xfrm>
          <a:off x="0" y="0"/>
          <a:ext cx="0" cy="0"/>
          <a:chOff x="0" y="0"/>
          <a:chExt cx="0" cy="0"/>
        </a:xfrm>
      </p:grpSpPr>
      <p:sp>
        <p:nvSpPr>
          <p:cNvPr id="395" name="Google Shape;395;p62"/>
          <p:cNvSpPr txBox="1">
            <a:spLocks noGrp="1"/>
          </p:cNvSpPr>
          <p:nvPr>
            <p:ph type="body" idx="1"/>
          </p:nvPr>
        </p:nvSpPr>
        <p:spPr>
          <a:xfrm>
            <a:off x="1981200" y="2060849"/>
            <a:ext cx="8229600" cy="4065315"/>
          </a:xfrm>
          <a:prstGeom prst="rect">
            <a:avLst/>
          </a:prstGeom>
          <a:noFill/>
          <a:ln>
            <a:noFill/>
          </a:ln>
        </p:spPr>
        <p:txBody>
          <a:bodyPr spcFirstLastPara="1" wrap="square" lIns="91425" tIns="45700" rIns="91425" bIns="45700" anchor="t" anchorCtr="0">
            <a:noAutofit/>
          </a:bodyPr>
          <a:lstStyle/>
          <a:p>
            <a:pPr marL="342900" lvl="0" indent="-114300" algn="r" rtl="1">
              <a:spcBef>
                <a:spcPts val="0"/>
              </a:spcBef>
              <a:spcAft>
                <a:spcPts val="0"/>
              </a:spcAft>
              <a:buClr>
                <a:schemeClr val="dk1"/>
              </a:buClr>
              <a:buSzPts val="3600"/>
              <a:buNone/>
            </a:pPr>
            <a:endParaRPr sz="3600" dirty="0">
              <a:solidFill>
                <a:schemeClr val="dk2"/>
              </a:solidFill>
            </a:endParaRPr>
          </a:p>
          <a:p>
            <a:pPr marL="0" lvl="0" indent="0" algn="r" rtl="1">
              <a:spcBef>
                <a:spcPts val="720"/>
              </a:spcBef>
              <a:spcAft>
                <a:spcPts val="0"/>
              </a:spcAft>
              <a:buClr>
                <a:schemeClr val="dk2"/>
              </a:buClr>
              <a:buSzPts val="3600"/>
              <a:buNone/>
            </a:pPr>
            <a:r>
              <a:rPr lang="he-IL" sz="3600" dirty="0">
                <a:solidFill>
                  <a:schemeClr val="dk2"/>
                </a:solidFill>
              </a:rPr>
              <a:t>אייכה: </a:t>
            </a:r>
            <a:r>
              <a:rPr lang="x-none" sz="3600" dirty="0">
                <a:solidFill>
                  <a:schemeClr val="dk2"/>
                </a:solidFill>
              </a:rPr>
              <a:t>הסביבה האנושית שבתוכה גדל הילד משדרת לעברו רשת עשירה ומורכבת של משובים,</a:t>
            </a:r>
            <a:r>
              <a:rPr lang="he-IL" sz="3600" dirty="0">
                <a:solidFill>
                  <a:schemeClr val="dk2"/>
                </a:solidFill>
              </a:rPr>
              <a:t> </a:t>
            </a:r>
            <a:r>
              <a:rPr lang="x-none" sz="3600" dirty="0">
                <a:solidFill>
                  <a:schemeClr val="dk2"/>
                </a:solidFill>
              </a:rPr>
              <a:t>שבכוחם לפתוח או לחסום את הגישה לכיוון התפתחותי מסוים</a:t>
            </a:r>
            <a:r>
              <a:rPr lang="he-IL" sz="3600" dirty="0">
                <a:solidFill>
                  <a:schemeClr val="dk2"/>
                </a:solidFill>
              </a:rPr>
              <a:t>.</a:t>
            </a:r>
            <a:r>
              <a:rPr lang="x-none" sz="3600" dirty="0">
                <a:solidFill>
                  <a:schemeClr val="dk2"/>
                </a:solidFill>
              </a:rPr>
              <a:t> כך היא מכוונת את התפתחותו.</a:t>
            </a:r>
            <a:endParaRPr sz="2800" dirty="0">
              <a:solidFill>
                <a:schemeClr val="dk2"/>
              </a:solidFill>
            </a:endParaRPr>
          </a:p>
        </p:txBody>
      </p:sp>
      <p:pic>
        <p:nvPicPr>
          <p:cNvPr id="396" name="Google Shape;396;p62" descr="לוגו ללא שוליים.png"/>
          <p:cNvPicPr preferRelativeResize="0"/>
          <p:nvPr/>
        </p:nvPicPr>
        <p:blipFill rotWithShape="1">
          <a:blip r:embed="rId3">
            <a:alphaModFix/>
          </a:blip>
          <a:srcRect/>
          <a:stretch/>
        </p:blipFill>
        <p:spPr>
          <a:xfrm>
            <a:off x="9763743" y="132657"/>
            <a:ext cx="2304256" cy="7905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558"/>
        <p:cNvGrpSpPr/>
        <p:nvPr/>
      </p:nvGrpSpPr>
      <p:grpSpPr>
        <a:xfrm>
          <a:off x="0" y="0"/>
          <a:ext cx="0" cy="0"/>
          <a:chOff x="0" y="0"/>
          <a:chExt cx="0" cy="0"/>
        </a:xfrm>
      </p:grpSpPr>
      <p:sp>
        <p:nvSpPr>
          <p:cNvPr id="559" name="Google Shape;559;p82"/>
          <p:cNvSpPr txBox="1">
            <a:spLocks noGrp="1"/>
          </p:cNvSpPr>
          <p:nvPr>
            <p:ph type="title"/>
          </p:nvPr>
        </p:nvSpPr>
        <p:spPr>
          <a:xfrm>
            <a:off x="838200" y="309142"/>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1F3864"/>
              </a:buClr>
              <a:buSzPts val="4400"/>
              <a:buFont typeface="Calibri"/>
              <a:buNone/>
            </a:pPr>
            <a:r>
              <a:rPr lang="x-none" dirty="0">
                <a:solidFill>
                  <a:srgbClr val="1F3864"/>
                </a:solidFill>
              </a:rPr>
              <a:t>         התקשורת המגדלת כמקדמת התפתחות</a:t>
            </a:r>
            <a:endParaRPr dirty="0"/>
          </a:p>
        </p:txBody>
      </p:sp>
      <p:sp>
        <p:nvSpPr>
          <p:cNvPr id="560" name="Google Shape;560;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1904" algn="r" rtl="1">
              <a:lnSpc>
                <a:spcPct val="70000"/>
              </a:lnSpc>
              <a:spcBef>
                <a:spcPts val="0"/>
              </a:spcBef>
              <a:spcAft>
                <a:spcPts val="0"/>
              </a:spcAft>
              <a:buClr>
                <a:schemeClr val="dk1"/>
              </a:buClr>
              <a:buSzPts val="3570"/>
              <a:buNone/>
            </a:pPr>
            <a:endParaRPr sz="3570" dirty="0">
              <a:solidFill>
                <a:srgbClr val="000000"/>
              </a:solidFill>
              <a:latin typeface="Arial"/>
              <a:ea typeface="Arial"/>
              <a:cs typeface="Arial"/>
              <a:sym typeface="Arial"/>
            </a:endParaRPr>
          </a:p>
          <a:p>
            <a:pPr marL="228600" lvl="0" indent="-228600" algn="r" rtl="1">
              <a:lnSpc>
                <a:spcPct val="70000"/>
              </a:lnSpc>
              <a:spcBef>
                <a:spcPts val="0"/>
              </a:spcBef>
              <a:spcAft>
                <a:spcPts val="0"/>
              </a:spcAft>
              <a:buClr>
                <a:srgbClr val="1F3864"/>
              </a:buClr>
              <a:buSzPts val="3570"/>
              <a:buChar char="•"/>
            </a:pPr>
            <a:r>
              <a:rPr lang="x-none" sz="3570" dirty="0">
                <a:solidFill>
                  <a:srgbClr val="1F3864"/>
                </a:solidFill>
                <a:latin typeface="Arial"/>
                <a:ea typeface="Arial"/>
                <a:cs typeface="Arial"/>
                <a:sym typeface="Arial"/>
              </a:rPr>
              <a:t>מעודדת את ביטוי  העצמי של הילד.</a:t>
            </a:r>
            <a:endParaRPr dirty="0"/>
          </a:p>
          <a:p>
            <a:pPr marL="228600" lvl="0" indent="-1904" algn="r" rtl="1">
              <a:lnSpc>
                <a:spcPct val="70000"/>
              </a:lnSpc>
              <a:spcBef>
                <a:spcPts val="0"/>
              </a:spcBef>
              <a:spcAft>
                <a:spcPts val="0"/>
              </a:spcAft>
              <a:buClr>
                <a:schemeClr val="dk1"/>
              </a:buClr>
              <a:buSzPts val="3570"/>
              <a:buNone/>
            </a:pPr>
            <a:endParaRPr sz="3570" dirty="0">
              <a:solidFill>
                <a:srgbClr val="1F3864"/>
              </a:solidFill>
              <a:latin typeface="Arial"/>
              <a:ea typeface="Arial"/>
              <a:cs typeface="Arial"/>
              <a:sym typeface="Arial"/>
            </a:endParaRPr>
          </a:p>
          <a:p>
            <a:pPr marL="228600" lvl="0" indent="-228600" algn="r" rtl="1">
              <a:lnSpc>
                <a:spcPct val="70000"/>
              </a:lnSpc>
              <a:spcBef>
                <a:spcPts val="0"/>
              </a:spcBef>
              <a:spcAft>
                <a:spcPts val="0"/>
              </a:spcAft>
              <a:buClr>
                <a:srgbClr val="1F3864"/>
              </a:buClr>
              <a:buSzPts val="3570"/>
              <a:buChar char="•"/>
            </a:pPr>
            <a:r>
              <a:rPr lang="x-none" sz="3570" dirty="0">
                <a:solidFill>
                  <a:srgbClr val="1F3864"/>
                </a:solidFill>
                <a:latin typeface="Arial"/>
                <a:ea typeface="Arial"/>
                <a:cs typeface="Arial"/>
                <a:sym typeface="Arial"/>
              </a:rPr>
              <a:t>מקדמת תהליך נבדלות מותאם גיל.</a:t>
            </a:r>
            <a:endParaRPr dirty="0"/>
          </a:p>
          <a:p>
            <a:pPr marL="228600" lvl="0" indent="-1904" algn="r" rtl="1">
              <a:lnSpc>
                <a:spcPct val="70000"/>
              </a:lnSpc>
              <a:spcBef>
                <a:spcPts val="0"/>
              </a:spcBef>
              <a:spcAft>
                <a:spcPts val="0"/>
              </a:spcAft>
              <a:buClr>
                <a:schemeClr val="dk1"/>
              </a:buClr>
              <a:buSzPts val="3570"/>
              <a:buNone/>
            </a:pPr>
            <a:endParaRPr sz="3570" dirty="0">
              <a:solidFill>
                <a:srgbClr val="1F3864"/>
              </a:solidFill>
              <a:latin typeface="Arial"/>
              <a:ea typeface="Arial"/>
              <a:cs typeface="Arial"/>
              <a:sym typeface="Arial"/>
            </a:endParaRPr>
          </a:p>
          <a:p>
            <a:pPr marL="228600" lvl="0" indent="-228600" algn="r" rtl="1">
              <a:lnSpc>
                <a:spcPct val="70000"/>
              </a:lnSpc>
              <a:spcBef>
                <a:spcPts val="0"/>
              </a:spcBef>
              <a:spcAft>
                <a:spcPts val="0"/>
              </a:spcAft>
              <a:buClr>
                <a:srgbClr val="1F3864"/>
              </a:buClr>
              <a:buSzPts val="3570"/>
              <a:buChar char="•"/>
            </a:pPr>
            <a:r>
              <a:rPr lang="x-none" sz="3570" dirty="0">
                <a:solidFill>
                  <a:srgbClr val="1F3864"/>
                </a:solidFill>
                <a:latin typeface="Arial"/>
                <a:ea typeface="Arial"/>
                <a:cs typeface="Arial"/>
                <a:sym typeface="Arial"/>
              </a:rPr>
              <a:t>ממתנת את האומניפוטנטיות של הילד.</a:t>
            </a:r>
            <a:endParaRPr dirty="0"/>
          </a:p>
          <a:p>
            <a:pPr marL="228600" lvl="0" indent="-1904" algn="r" rtl="1">
              <a:lnSpc>
                <a:spcPct val="70000"/>
              </a:lnSpc>
              <a:spcBef>
                <a:spcPts val="0"/>
              </a:spcBef>
              <a:spcAft>
                <a:spcPts val="0"/>
              </a:spcAft>
              <a:buClr>
                <a:schemeClr val="dk1"/>
              </a:buClr>
              <a:buSzPts val="3570"/>
              <a:buNone/>
            </a:pPr>
            <a:endParaRPr sz="3570" dirty="0">
              <a:solidFill>
                <a:srgbClr val="1F3864"/>
              </a:solidFill>
              <a:latin typeface="Arial"/>
              <a:ea typeface="Arial"/>
              <a:cs typeface="Arial"/>
              <a:sym typeface="Arial"/>
            </a:endParaRPr>
          </a:p>
          <a:p>
            <a:pPr marL="228600" lvl="0" indent="-228600" algn="r" rtl="1">
              <a:lnSpc>
                <a:spcPct val="70000"/>
              </a:lnSpc>
              <a:spcBef>
                <a:spcPts val="0"/>
              </a:spcBef>
              <a:spcAft>
                <a:spcPts val="0"/>
              </a:spcAft>
              <a:buClr>
                <a:srgbClr val="1F3864"/>
              </a:buClr>
              <a:buSzPts val="3570"/>
              <a:buChar char="•"/>
            </a:pPr>
            <a:r>
              <a:rPr lang="x-none" sz="3570" dirty="0">
                <a:solidFill>
                  <a:srgbClr val="1F3864"/>
                </a:solidFill>
                <a:latin typeface="Arial"/>
                <a:ea typeface="Arial"/>
                <a:cs typeface="Arial"/>
                <a:sym typeface="Arial"/>
              </a:rPr>
              <a:t>משפרת את תפיסת המציאות של הילד.</a:t>
            </a:r>
            <a:endParaRPr dirty="0"/>
          </a:p>
          <a:p>
            <a:pPr marL="228600" lvl="0" indent="-1904" algn="r" rtl="1">
              <a:lnSpc>
                <a:spcPct val="70000"/>
              </a:lnSpc>
              <a:spcBef>
                <a:spcPts val="0"/>
              </a:spcBef>
              <a:spcAft>
                <a:spcPts val="0"/>
              </a:spcAft>
              <a:buClr>
                <a:schemeClr val="dk1"/>
              </a:buClr>
              <a:buSzPts val="3570"/>
              <a:buNone/>
            </a:pPr>
            <a:endParaRPr sz="3570" dirty="0">
              <a:solidFill>
                <a:srgbClr val="1F3864"/>
              </a:solidFill>
              <a:latin typeface="Arial"/>
              <a:ea typeface="Arial"/>
              <a:cs typeface="Arial"/>
              <a:sym typeface="Arial"/>
            </a:endParaRPr>
          </a:p>
          <a:p>
            <a:pPr marL="228600" lvl="0" indent="-228600" algn="r" rtl="1">
              <a:lnSpc>
                <a:spcPct val="70000"/>
              </a:lnSpc>
              <a:spcBef>
                <a:spcPts val="0"/>
              </a:spcBef>
              <a:spcAft>
                <a:spcPts val="0"/>
              </a:spcAft>
              <a:buClr>
                <a:srgbClr val="1F3864"/>
              </a:buClr>
              <a:buSzPts val="3570"/>
              <a:buChar char="•"/>
            </a:pPr>
            <a:r>
              <a:rPr lang="x-none" sz="3570" dirty="0">
                <a:solidFill>
                  <a:srgbClr val="1F3864"/>
                </a:solidFill>
                <a:latin typeface="Arial"/>
                <a:ea typeface="Arial"/>
                <a:cs typeface="Arial"/>
                <a:sym typeface="Arial"/>
              </a:rPr>
              <a:t>מקדמת את היכולת של הילד לעשות שימוש באובייקט </a:t>
            </a:r>
            <a:r>
              <a:rPr lang="he-IL" sz="3570" dirty="0">
                <a:solidFill>
                  <a:srgbClr val="1F3864"/>
                </a:solidFill>
                <a:latin typeface="Arial"/>
                <a:ea typeface="Arial"/>
                <a:cs typeface="Arial"/>
                <a:sym typeface="Arial"/>
              </a:rPr>
              <a:t>(</a:t>
            </a:r>
            <a:r>
              <a:rPr lang="x-none" sz="3570" dirty="0">
                <a:solidFill>
                  <a:srgbClr val="1F3864"/>
                </a:solidFill>
                <a:latin typeface="Arial"/>
                <a:ea typeface="Arial"/>
                <a:cs typeface="Arial"/>
                <a:sym typeface="Arial"/>
              </a:rPr>
              <a:t>בהורה</a:t>
            </a:r>
            <a:r>
              <a:rPr lang="he-IL" sz="3570" dirty="0">
                <a:solidFill>
                  <a:srgbClr val="1F3864"/>
                </a:solidFill>
                <a:latin typeface="Arial"/>
                <a:ea typeface="Arial"/>
                <a:cs typeface="Arial"/>
                <a:sym typeface="Arial"/>
              </a:rPr>
              <a:t>)</a:t>
            </a:r>
            <a:r>
              <a:rPr lang="x-none" sz="3570" dirty="0">
                <a:solidFill>
                  <a:srgbClr val="1F3864"/>
                </a:solidFill>
                <a:latin typeface="Arial"/>
                <a:ea typeface="Arial"/>
                <a:cs typeface="Arial"/>
                <a:sym typeface="Arial"/>
              </a:rPr>
              <a:t>  </a:t>
            </a:r>
            <a:br>
              <a:rPr lang="x-none" sz="1960" dirty="0">
                <a:solidFill>
                  <a:srgbClr val="1F3864"/>
                </a:solidFill>
              </a:rPr>
            </a:br>
            <a:endParaRPr sz="1960" dirty="0">
              <a:solidFill>
                <a:srgbClr val="1F3864"/>
              </a:solidFill>
            </a:endParaRPr>
          </a:p>
        </p:txBody>
      </p:sp>
      <p:pic>
        <p:nvPicPr>
          <p:cNvPr id="561" name="Google Shape;561;p82"/>
          <p:cNvPicPr preferRelativeResize="0"/>
          <p:nvPr/>
        </p:nvPicPr>
        <p:blipFill rotWithShape="1">
          <a:blip r:embed="rId3">
            <a:alphaModFix/>
          </a:blip>
          <a:srcRect/>
          <a:stretch/>
        </p:blipFill>
        <p:spPr>
          <a:xfrm>
            <a:off x="10721340" y="0"/>
            <a:ext cx="1470660" cy="647700"/>
          </a:xfrm>
          <a:prstGeom prst="rect">
            <a:avLst/>
          </a:prstGeom>
          <a:noFill/>
          <a:ln>
            <a:noFill/>
          </a:ln>
        </p:spPr>
      </p:pic>
    </p:spTree>
    <p:extLst>
      <p:ext uri="{BB962C8B-B14F-4D97-AF65-F5344CB8AC3E}">
        <p14:creationId xmlns:p14="http://schemas.microsoft.com/office/powerpoint/2010/main" val="388282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endParaRPr lang="he-IL"/>
          </a:p>
        </p:txBody>
      </p:sp>
      <p:sp>
        <p:nvSpPr>
          <p:cNvPr id="5" name="מציין מיקום טקסט 4"/>
          <p:cNvSpPr>
            <a:spLocks noGrp="1"/>
          </p:cNvSpPr>
          <p:nvPr>
            <p:ph type="body" idx="1"/>
          </p:nvPr>
        </p:nvSpPr>
        <p:spPr/>
        <p:txBody>
          <a:bodyPr/>
          <a:lstStyle/>
          <a:p>
            <a:pPr>
              <a:lnSpc>
                <a:spcPct val="150000"/>
              </a:lnSpc>
            </a:pPr>
            <a:r>
              <a:rPr lang="he-IL" sz="2400" dirty="0">
                <a:solidFill>
                  <a:srgbClr val="000000"/>
                </a:solidFill>
                <a:latin typeface="Times New Roman" panose="02020603050405020304" pitchFamily="18" charset="0"/>
              </a:rPr>
              <a:t> במאמר הנטייה האנטי חברתית אומר ויניקוט: </a:t>
            </a:r>
            <a:r>
              <a:rPr lang="he-IL" sz="2400" b="1" dirty="0">
                <a:solidFill>
                  <a:srgbClr val="FF0000"/>
                </a:solidFill>
                <a:latin typeface="Times New Roman" panose="02020603050405020304" pitchFamily="18" charset="0"/>
              </a:rPr>
              <a:t> </a:t>
            </a:r>
            <a:r>
              <a:rPr lang="he-IL" sz="2400" dirty="0">
                <a:solidFill>
                  <a:srgbClr val="000000"/>
                </a:solidFill>
                <a:latin typeface="Times New Roman" panose="02020603050405020304" pitchFamily="18" charset="0"/>
              </a:rPr>
              <a:t>"מהו ילד נורמאלי? האם הוא רק אוכל גדל ומחייך במתיקות? לא, לא כזה הוא הילד הנורמאלי. ילד נורמאלי, אם הוא בוטח </a:t>
            </a:r>
            <a:r>
              <a:rPr lang="he-IL" sz="2400" dirty="0" err="1">
                <a:solidFill>
                  <a:srgbClr val="000000"/>
                </a:solidFill>
                <a:latin typeface="Times New Roman" panose="02020603050405020304" pitchFamily="18" charset="0"/>
              </a:rPr>
              <a:t>באימו</a:t>
            </a:r>
            <a:r>
              <a:rPr lang="he-IL" sz="2400" dirty="0">
                <a:solidFill>
                  <a:srgbClr val="000000"/>
                </a:solidFill>
                <a:latin typeface="Times New Roman" panose="02020603050405020304" pitchFamily="18" charset="0"/>
              </a:rPr>
              <a:t> ובאביו, משחרר את כל המעצורים. עם הזמן הוא מנסה את כוחו בלשבש, להרוס, להפחיד, להתיש, לבזבז, לתחבל תחבולות ולחמוס. ….. אם הבית מסוגל לעמוד בכל מה שהילד עושה כדי לשבש את התנהלותו, יתיישב זה ויתחיל לשחק אולם " עסקים קודמים לכל… הבדיקות חייבות להיעשות "</a:t>
            </a:r>
            <a:endParaRPr lang="he-IL" sz="2400" dirty="0"/>
          </a:p>
        </p:txBody>
      </p:sp>
    </p:spTree>
    <p:extLst>
      <p:ext uri="{BB962C8B-B14F-4D97-AF65-F5344CB8AC3E}">
        <p14:creationId xmlns:p14="http://schemas.microsoft.com/office/powerpoint/2010/main" val="121518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r" rtl="1">
              <a:lnSpc>
                <a:spcPct val="90000"/>
              </a:lnSpc>
              <a:spcBef>
                <a:spcPts val="0"/>
              </a:spcBef>
              <a:spcAft>
                <a:spcPts val="0"/>
              </a:spcAft>
              <a:buClr>
                <a:schemeClr val="dk1"/>
              </a:buClr>
              <a:buSzPts val="2800"/>
              <a:buNone/>
            </a:pPr>
            <a:endParaRPr/>
          </a:p>
          <a:p>
            <a:pPr marL="0" lvl="0" indent="0" algn="just" rtl="1">
              <a:lnSpc>
                <a:spcPct val="90000"/>
              </a:lnSpc>
              <a:spcBef>
                <a:spcPts val="1000"/>
              </a:spcBef>
              <a:spcAft>
                <a:spcPts val="0"/>
              </a:spcAft>
              <a:buClr>
                <a:srgbClr val="1F3864"/>
              </a:buClr>
              <a:buSzPts val="2800"/>
              <a:buNone/>
            </a:pPr>
            <a:r>
              <a:rPr lang="x-none">
                <a:solidFill>
                  <a:srgbClr val="1F3864"/>
                </a:solidFill>
              </a:rPr>
              <a:t>         </a:t>
            </a:r>
            <a:r>
              <a:rPr lang="x-none" sz="4400">
                <a:solidFill>
                  <a:srgbClr val="1F3864"/>
                </a:solidFill>
              </a:rPr>
              <a:t>המודל </a:t>
            </a:r>
            <a:r>
              <a:rPr lang="x-none" sz="4400">
                <a:solidFill>
                  <a:srgbClr val="1F3864"/>
                </a:solidFill>
                <a:latin typeface="Arial"/>
                <a:ea typeface="Arial"/>
                <a:cs typeface="Arial"/>
                <a:sym typeface="Arial"/>
              </a:rPr>
              <a:t>האינטר</a:t>
            </a:r>
            <a:r>
              <a:rPr lang="x-none" sz="4400">
                <a:solidFill>
                  <a:srgbClr val="1F3864"/>
                </a:solidFill>
              </a:rPr>
              <a:t>-סובייקטיבי של ג'סיקה בנג'מין </a:t>
            </a:r>
            <a:endParaRPr/>
          </a:p>
        </p:txBody>
      </p:sp>
      <p:pic>
        <p:nvPicPr>
          <p:cNvPr id="567" name="Google Shape;567;p83"/>
          <p:cNvPicPr preferRelativeResize="0"/>
          <p:nvPr/>
        </p:nvPicPr>
        <p:blipFill rotWithShape="1">
          <a:blip r:embed="rId3">
            <a:alphaModFix/>
          </a:blip>
          <a:srcRect/>
          <a:stretch/>
        </p:blipFill>
        <p:spPr>
          <a:xfrm>
            <a:off x="9883140" y="590550"/>
            <a:ext cx="1470660" cy="647700"/>
          </a:xfrm>
          <a:prstGeom prst="rect">
            <a:avLst/>
          </a:prstGeom>
          <a:noFill/>
          <a:ln>
            <a:noFill/>
          </a:ln>
        </p:spPr>
      </p:pic>
      <p:pic>
        <p:nvPicPr>
          <p:cNvPr id="568" name="Google Shape;568;p83"/>
          <p:cNvPicPr preferRelativeResize="0"/>
          <p:nvPr/>
        </p:nvPicPr>
        <p:blipFill rotWithShape="1">
          <a:blip r:embed="rId4">
            <a:alphaModFix/>
          </a:blip>
          <a:srcRect/>
          <a:stretch/>
        </p:blipFill>
        <p:spPr>
          <a:xfrm>
            <a:off x="5048250" y="4001294"/>
            <a:ext cx="2095500" cy="1847850"/>
          </a:xfrm>
          <a:prstGeom prst="rect">
            <a:avLst/>
          </a:prstGeom>
          <a:blipFill rotWithShape="1">
            <a:blip r:embed="rId5">
              <a:alphaModFix/>
            </a:blip>
            <a:tile tx="0" ty="0" sx="100000" sy="100000" flip="none" algn="tl"/>
          </a:blipFill>
          <a:ln w="88900" cap="sq" cmpd="thickThin">
            <a:solidFill>
              <a:srgbClr val="1F3864"/>
            </a:solidFill>
            <a:prstDash val="solid"/>
            <a:miter lim="800000"/>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4"/>
          <p:cNvSpPr txBox="1">
            <a:spLocks noGrp="1"/>
          </p:cNvSpPr>
          <p:nvPr>
            <p:ph type="body" idx="1"/>
          </p:nvPr>
        </p:nvSpPr>
        <p:spPr>
          <a:xfrm>
            <a:off x="838200" y="1825624"/>
            <a:ext cx="10515600" cy="4361815"/>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1F3864"/>
              </a:buClr>
              <a:buSzPts val="4800"/>
              <a:buNone/>
            </a:pPr>
            <a:r>
              <a:rPr lang="x-none" sz="4800">
                <a:solidFill>
                  <a:srgbClr val="1F3864"/>
                </a:solidFill>
              </a:rPr>
              <a:t>הפרט גדל בתוך ובאמצעות מערכות יחסים עם סובייקטים אחרים.</a:t>
            </a:r>
            <a:endParaRPr/>
          </a:p>
        </p:txBody>
      </p:sp>
      <p:pic>
        <p:nvPicPr>
          <p:cNvPr id="574" name="Google Shape;574;p84"/>
          <p:cNvPicPr preferRelativeResize="0"/>
          <p:nvPr/>
        </p:nvPicPr>
        <p:blipFill rotWithShape="1">
          <a:blip r:embed="rId3">
            <a:alphaModFix/>
          </a:blip>
          <a:srcRect/>
          <a:stretch/>
        </p:blipFill>
        <p:spPr>
          <a:xfrm>
            <a:off x="9883140" y="380206"/>
            <a:ext cx="1470660" cy="647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indent="0">
              <a:spcBef>
                <a:spcPts val="0"/>
              </a:spcBef>
              <a:buClr>
                <a:srgbClr val="1F3864"/>
              </a:buClr>
              <a:buSzPts val="4000"/>
              <a:buNone/>
            </a:pPr>
            <a:r>
              <a:rPr lang="x-none" sz="4000" dirty="0">
                <a:solidFill>
                  <a:srgbClr val="1F3864"/>
                </a:solidFill>
              </a:rPr>
              <a:t>"</a:t>
            </a:r>
            <a:r>
              <a:rPr lang="x-none" sz="3200" dirty="0">
                <a:solidFill>
                  <a:srgbClr val="1F3864"/>
                </a:solidFill>
              </a:rPr>
              <a:t>אדם לומד להרגיש שהוא היוצר את פעולותיו על ידי כך</a:t>
            </a:r>
            <a:r>
              <a:rPr lang="he-IL" sz="3200" dirty="0">
                <a:solidFill>
                  <a:srgbClr val="1F3864"/>
                </a:solidFill>
              </a:rPr>
              <a:t> </a:t>
            </a:r>
            <a:r>
              <a:rPr lang="x-none" sz="3200" dirty="0">
                <a:solidFill>
                  <a:srgbClr val="1F3864"/>
                </a:solidFill>
              </a:rPr>
              <a:t>שהוא נמצא בחברת אדם </a:t>
            </a:r>
            <a:r>
              <a:rPr lang="x-none" sz="3200" b="1" dirty="0">
                <a:solidFill>
                  <a:srgbClr val="FF0000"/>
                </a:solidFill>
              </a:rPr>
              <a:t>אחר</a:t>
            </a:r>
            <a:r>
              <a:rPr lang="x-none" sz="3200" dirty="0">
                <a:solidFill>
                  <a:srgbClr val="1F3864"/>
                </a:solidFill>
              </a:rPr>
              <a:t> המכיר בפעולותיו,</a:t>
            </a:r>
            <a:r>
              <a:rPr lang="he-IL" sz="3200" dirty="0">
                <a:solidFill>
                  <a:srgbClr val="1F3864"/>
                </a:solidFill>
              </a:rPr>
              <a:t> </a:t>
            </a:r>
            <a:r>
              <a:rPr lang="x-none" sz="3200" dirty="0">
                <a:solidFill>
                  <a:srgbClr val="1F3864"/>
                </a:solidFill>
              </a:rPr>
              <a:t>רגשותי</a:t>
            </a:r>
            <a:r>
              <a:rPr lang="he-IL" sz="3200" dirty="0">
                <a:solidFill>
                  <a:srgbClr val="1F3864"/>
                </a:solidFill>
              </a:rPr>
              <a:t>ו,</a:t>
            </a:r>
            <a:r>
              <a:rPr lang="x-none" sz="3200" dirty="0">
                <a:solidFill>
                  <a:srgbClr val="1F3864"/>
                </a:solidFill>
              </a:rPr>
              <a:t> בכוונותיו</a:t>
            </a:r>
            <a:r>
              <a:rPr lang="he-IL" sz="3200" dirty="0">
                <a:solidFill>
                  <a:srgbClr val="1F3864"/>
                </a:solidFill>
              </a:rPr>
              <a:t>,</a:t>
            </a:r>
            <a:r>
              <a:rPr lang="x-none" sz="3200" dirty="0">
                <a:solidFill>
                  <a:srgbClr val="1F3864"/>
                </a:solidFill>
              </a:rPr>
              <a:t> בעצמאותו</a:t>
            </a:r>
            <a:r>
              <a:rPr lang="he-IL" sz="3200" dirty="0">
                <a:solidFill>
                  <a:srgbClr val="1F3864"/>
                </a:solidFill>
              </a:rPr>
              <a:t>...</a:t>
            </a:r>
            <a:endParaRPr lang="he-IL" sz="3200" dirty="0"/>
          </a:p>
          <a:p>
            <a:pPr marL="0" lvl="0" indent="0" algn="r" rtl="1">
              <a:lnSpc>
                <a:spcPct val="90000"/>
              </a:lnSpc>
              <a:spcBef>
                <a:spcPts val="0"/>
              </a:spcBef>
              <a:spcAft>
                <a:spcPts val="0"/>
              </a:spcAft>
              <a:buClr>
                <a:srgbClr val="1F3864"/>
              </a:buClr>
              <a:buSzPts val="4000"/>
              <a:buNone/>
            </a:pPr>
            <a:endParaRPr lang="he-IL" sz="4000" b="1" dirty="0">
              <a:solidFill>
                <a:srgbClr val="1F3864"/>
              </a:solidFill>
            </a:endParaRPr>
          </a:p>
          <a:p>
            <a:pPr marL="0" lvl="0" indent="0" algn="r" rtl="1">
              <a:lnSpc>
                <a:spcPct val="90000"/>
              </a:lnSpc>
              <a:spcBef>
                <a:spcPts val="0"/>
              </a:spcBef>
              <a:spcAft>
                <a:spcPts val="0"/>
              </a:spcAft>
              <a:buClr>
                <a:srgbClr val="1F3864"/>
              </a:buClr>
              <a:buSzPts val="4000"/>
              <a:buNone/>
            </a:pPr>
            <a:r>
              <a:rPr lang="x-none" sz="4000" b="1" dirty="0">
                <a:solidFill>
                  <a:srgbClr val="1F3864"/>
                </a:solidFill>
              </a:rPr>
              <a:t>...</a:t>
            </a:r>
            <a:r>
              <a:rPr b="1" dirty="0"/>
              <a:t> </a:t>
            </a:r>
            <a:r>
              <a:rPr lang="x-none" sz="4000" b="1" dirty="0">
                <a:solidFill>
                  <a:srgbClr val="1F3864"/>
                </a:solidFill>
              </a:rPr>
              <a:t>ההכרה יכולה לבוא רק מן </a:t>
            </a:r>
            <a:r>
              <a:rPr lang="x-none" sz="4000" b="1" dirty="0">
                <a:solidFill>
                  <a:srgbClr val="FF0000"/>
                </a:solidFill>
              </a:rPr>
              <a:t>האחר</a:t>
            </a:r>
            <a:r>
              <a:rPr lang="x-none" sz="4000" b="1" dirty="0">
                <a:solidFill>
                  <a:srgbClr val="1F3864"/>
                </a:solidFill>
              </a:rPr>
              <a:t> שמוכר על ידינו כיצור </a:t>
            </a:r>
            <a:r>
              <a:rPr lang="he-IL" sz="4000" b="1" dirty="0">
                <a:solidFill>
                  <a:srgbClr val="FF0000"/>
                </a:solidFill>
              </a:rPr>
              <a:t>נ</a:t>
            </a:r>
            <a:r>
              <a:rPr lang="x-none" sz="4000" b="1" dirty="0">
                <a:solidFill>
                  <a:srgbClr val="FF0000"/>
                </a:solidFill>
              </a:rPr>
              <a:t>בדל</a:t>
            </a:r>
            <a:r>
              <a:rPr lang="x-none" sz="4000" b="1" dirty="0">
                <a:solidFill>
                  <a:srgbClr val="1F3864"/>
                </a:solidFill>
              </a:rPr>
              <a:t> מאתנו</a:t>
            </a:r>
            <a:r>
              <a:rPr lang="x-none" sz="4000" dirty="0">
                <a:solidFill>
                  <a:srgbClr val="1F3864"/>
                </a:solidFill>
              </a:rPr>
              <a:t>"</a:t>
            </a:r>
            <a:r>
              <a:rPr lang="he-IL" sz="4000" dirty="0">
                <a:solidFill>
                  <a:srgbClr val="1F3864"/>
                </a:solidFill>
              </a:rPr>
              <a:t> </a:t>
            </a:r>
            <a:r>
              <a:rPr lang="he-IL" sz="1800" dirty="0">
                <a:solidFill>
                  <a:srgbClr val="1F3864"/>
                </a:solidFill>
              </a:rPr>
              <a:t>(ג'סיקה בנג'מין כבלי האהבה)</a:t>
            </a:r>
            <a:endParaRPr sz="1800" dirty="0"/>
          </a:p>
        </p:txBody>
      </p:sp>
      <p:pic>
        <p:nvPicPr>
          <p:cNvPr id="581" name="Google Shape;581;p85"/>
          <p:cNvPicPr preferRelativeResize="0"/>
          <p:nvPr/>
        </p:nvPicPr>
        <p:blipFill rotWithShape="1">
          <a:blip r:embed="rId3">
            <a:alphaModFix/>
          </a:blip>
          <a:srcRect/>
          <a:stretch/>
        </p:blipFill>
        <p:spPr>
          <a:xfrm>
            <a:off x="9883140" y="380206"/>
            <a:ext cx="1470660" cy="647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54000" algn="r" rtl="1">
              <a:lnSpc>
                <a:spcPct val="90000"/>
              </a:lnSpc>
              <a:spcBef>
                <a:spcPts val="0"/>
              </a:spcBef>
              <a:spcAft>
                <a:spcPts val="0"/>
              </a:spcAft>
              <a:buClr>
                <a:srgbClr val="1F3864"/>
              </a:buClr>
              <a:buSzPts val="4000"/>
              <a:buChar char="•"/>
            </a:pPr>
            <a:r>
              <a:rPr lang="x-none" sz="4000">
                <a:solidFill>
                  <a:srgbClr val="1F3864"/>
                </a:solidFill>
              </a:rPr>
              <a:t>לילד יש צורך לראות את ההורה כסובייקט עצמאי נבדל ממנו.</a:t>
            </a:r>
            <a:endParaRPr/>
          </a:p>
          <a:p>
            <a:pPr marL="228600" lvl="0" indent="0" algn="r" rtl="1">
              <a:lnSpc>
                <a:spcPct val="90000"/>
              </a:lnSpc>
              <a:spcBef>
                <a:spcPts val="1000"/>
              </a:spcBef>
              <a:spcAft>
                <a:spcPts val="0"/>
              </a:spcAft>
              <a:buClr>
                <a:schemeClr val="dk1"/>
              </a:buClr>
              <a:buSzPts val="4000"/>
              <a:buNone/>
            </a:pPr>
            <a:endParaRPr sz="4000">
              <a:solidFill>
                <a:srgbClr val="1F3864"/>
              </a:solidFill>
            </a:endParaRPr>
          </a:p>
          <a:p>
            <a:pPr marL="228600" lvl="0" indent="-254000" algn="r" rtl="1">
              <a:lnSpc>
                <a:spcPct val="90000"/>
              </a:lnSpc>
              <a:spcBef>
                <a:spcPts val="1000"/>
              </a:spcBef>
              <a:spcAft>
                <a:spcPts val="0"/>
              </a:spcAft>
              <a:buClr>
                <a:srgbClr val="1F3864"/>
              </a:buClr>
              <a:buSzPts val="4000"/>
              <a:buChar char="•"/>
            </a:pPr>
            <a:r>
              <a:rPr lang="x-none" sz="4000">
                <a:solidFill>
                  <a:srgbClr val="1F3864"/>
                </a:solidFill>
              </a:rPr>
              <a:t>ביטול הנבדלות בין ההורה והילד מזיק להתפתחות הילד.</a:t>
            </a:r>
            <a:endParaRPr/>
          </a:p>
          <a:p>
            <a:pPr marL="228600" lvl="0" indent="0" algn="r" rtl="1">
              <a:lnSpc>
                <a:spcPct val="90000"/>
              </a:lnSpc>
              <a:spcBef>
                <a:spcPts val="1000"/>
              </a:spcBef>
              <a:spcAft>
                <a:spcPts val="0"/>
              </a:spcAft>
              <a:buClr>
                <a:schemeClr val="dk1"/>
              </a:buClr>
              <a:buSzPts val="4000"/>
              <a:buNone/>
            </a:pPr>
            <a:endParaRPr sz="4000">
              <a:solidFill>
                <a:srgbClr val="1F3864"/>
              </a:solidFill>
            </a:endParaRPr>
          </a:p>
          <a:p>
            <a:pPr marL="228600" lvl="0" indent="-50800" algn="r" rtl="1">
              <a:lnSpc>
                <a:spcPct val="90000"/>
              </a:lnSpc>
              <a:spcBef>
                <a:spcPts val="1000"/>
              </a:spcBef>
              <a:spcAft>
                <a:spcPts val="0"/>
              </a:spcAft>
              <a:buClr>
                <a:schemeClr val="dk1"/>
              </a:buClr>
              <a:buSzPts val="2800"/>
              <a:buNone/>
            </a:pPr>
            <a:endParaRPr/>
          </a:p>
          <a:p>
            <a:pPr marL="0" lvl="0" indent="0" algn="r" rtl="1">
              <a:lnSpc>
                <a:spcPct val="90000"/>
              </a:lnSpc>
              <a:spcBef>
                <a:spcPts val="1000"/>
              </a:spcBef>
              <a:spcAft>
                <a:spcPts val="0"/>
              </a:spcAft>
              <a:buClr>
                <a:srgbClr val="000000"/>
              </a:buClr>
              <a:buSzPts val="2800"/>
              <a:buNone/>
            </a:pPr>
            <a:r>
              <a:rPr lang="x-none">
                <a:solidFill>
                  <a:srgbClr val="000000"/>
                </a:solidFill>
              </a:rPr>
              <a:t> </a:t>
            </a:r>
            <a:endParaRPr/>
          </a:p>
          <a:p>
            <a:pPr marL="228600" lvl="0" indent="-50800" algn="r" rtl="1">
              <a:lnSpc>
                <a:spcPct val="90000"/>
              </a:lnSpc>
              <a:spcBef>
                <a:spcPts val="1000"/>
              </a:spcBef>
              <a:spcAft>
                <a:spcPts val="0"/>
              </a:spcAft>
              <a:buClr>
                <a:schemeClr val="dk1"/>
              </a:buClr>
              <a:buSzPts val="2800"/>
              <a:buNone/>
            </a:pPr>
            <a:endParaRPr>
              <a:solidFill>
                <a:srgbClr val="000000"/>
              </a:solidFill>
            </a:endParaRPr>
          </a:p>
          <a:p>
            <a:pPr marL="228600" lvl="0" indent="-50800" algn="r" rtl="1">
              <a:lnSpc>
                <a:spcPct val="90000"/>
              </a:lnSpc>
              <a:spcBef>
                <a:spcPts val="1000"/>
              </a:spcBef>
              <a:spcAft>
                <a:spcPts val="0"/>
              </a:spcAft>
              <a:buClr>
                <a:schemeClr val="dk1"/>
              </a:buClr>
              <a:buSzPts val="2800"/>
              <a:buNone/>
            </a:pPr>
            <a:endParaRPr/>
          </a:p>
        </p:txBody>
      </p:sp>
      <p:pic>
        <p:nvPicPr>
          <p:cNvPr id="594" name="Google Shape;594;p87"/>
          <p:cNvPicPr preferRelativeResize="0"/>
          <p:nvPr/>
        </p:nvPicPr>
        <p:blipFill rotWithShape="1">
          <a:blip r:embed="rId3">
            <a:alphaModFix/>
          </a:blip>
          <a:srcRect/>
          <a:stretch/>
        </p:blipFill>
        <p:spPr>
          <a:xfrm>
            <a:off x="9582150" y="365125"/>
            <a:ext cx="1771650" cy="7802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54000" algn="r" rtl="1">
              <a:lnSpc>
                <a:spcPct val="90000"/>
              </a:lnSpc>
              <a:spcBef>
                <a:spcPts val="0"/>
              </a:spcBef>
              <a:spcAft>
                <a:spcPts val="0"/>
              </a:spcAft>
              <a:buClr>
                <a:srgbClr val="1F3864"/>
              </a:buClr>
              <a:buSzPts val="4000"/>
              <a:buChar char="•"/>
            </a:pPr>
            <a:r>
              <a:rPr lang="x-none" sz="3600" dirty="0">
                <a:solidFill>
                  <a:srgbClr val="1F3864"/>
                </a:solidFill>
              </a:rPr>
              <a:t>השימוש בתקשורת המגדלת מקדם את התפתחות הנבדלות ומגן מפני הנטייה להתעלם ממנה או למחוק אותה.</a:t>
            </a:r>
            <a:endParaRPr sz="3600" dirty="0"/>
          </a:p>
          <a:p>
            <a:pPr marL="228600" lvl="0" indent="0" algn="r" rtl="1">
              <a:lnSpc>
                <a:spcPct val="90000"/>
              </a:lnSpc>
              <a:spcBef>
                <a:spcPts val="1000"/>
              </a:spcBef>
              <a:spcAft>
                <a:spcPts val="0"/>
              </a:spcAft>
              <a:buClr>
                <a:schemeClr val="dk1"/>
              </a:buClr>
              <a:buSzPts val="4000"/>
              <a:buNone/>
            </a:pPr>
            <a:endParaRPr sz="3600" dirty="0">
              <a:solidFill>
                <a:srgbClr val="1F3864"/>
              </a:solidFill>
            </a:endParaRPr>
          </a:p>
          <a:p>
            <a:pPr marL="228600" lvl="0" indent="-254000" algn="r" rtl="1">
              <a:lnSpc>
                <a:spcPct val="90000"/>
              </a:lnSpc>
              <a:spcBef>
                <a:spcPts val="1000"/>
              </a:spcBef>
              <a:spcAft>
                <a:spcPts val="0"/>
              </a:spcAft>
              <a:buClr>
                <a:srgbClr val="1F3864"/>
              </a:buClr>
              <a:buSzPts val="4000"/>
              <a:buChar char="•"/>
            </a:pPr>
            <a:r>
              <a:rPr lang="x-none" sz="3600" dirty="0">
                <a:solidFill>
                  <a:srgbClr val="1F3864"/>
                </a:solidFill>
              </a:rPr>
              <a:t>השימוש בתקשורת המגדלת נותן מקום לצורך של כל צד בקשר בהכרה. </a:t>
            </a:r>
            <a:endParaRPr sz="3600" dirty="0"/>
          </a:p>
        </p:txBody>
      </p:sp>
      <p:pic>
        <p:nvPicPr>
          <p:cNvPr id="601" name="Google Shape;601;p88"/>
          <p:cNvPicPr preferRelativeResize="0"/>
          <p:nvPr/>
        </p:nvPicPr>
        <p:blipFill rotWithShape="1">
          <a:blip r:embed="rId3">
            <a:alphaModFix/>
          </a:blip>
          <a:srcRect/>
          <a:stretch/>
        </p:blipFill>
        <p:spPr>
          <a:xfrm>
            <a:off x="9883140" y="365125"/>
            <a:ext cx="1470660" cy="647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2"/>
              </a:buClr>
              <a:buSzPts val="9600"/>
              <a:buNone/>
            </a:pPr>
            <a:r>
              <a:rPr lang="x-none" sz="9600">
                <a:solidFill>
                  <a:schemeClr val="dk2"/>
                </a:solidFill>
                <a:latin typeface="Arial"/>
                <a:ea typeface="Arial"/>
                <a:cs typeface="Arial"/>
                <a:sym typeface="Arial"/>
              </a:rPr>
              <a:t>קוהוט</a:t>
            </a:r>
            <a:endParaRPr sz="9600">
              <a:solidFill>
                <a:schemeClr val="dk2"/>
              </a:solidFill>
            </a:endParaRPr>
          </a:p>
        </p:txBody>
      </p:sp>
      <p:pic>
        <p:nvPicPr>
          <p:cNvPr id="608" name="Google Shape;608;p89"/>
          <p:cNvPicPr preferRelativeResize="0"/>
          <p:nvPr/>
        </p:nvPicPr>
        <p:blipFill rotWithShape="1">
          <a:blip r:embed="rId3">
            <a:alphaModFix/>
          </a:blip>
          <a:srcRect/>
          <a:stretch/>
        </p:blipFill>
        <p:spPr>
          <a:xfrm>
            <a:off x="5172075" y="3452812"/>
            <a:ext cx="1847850" cy="2466975"/>
          </a:xfrm>
          <a:prstGeom prst="rect">
            <a:avLst/>
          </a:prstGeom>
          <a:noFill/>
          <a:ln w="88900" cap="sq" cmpd="thickThin">
            <a:solidFill>
              <a:srgbClr val="1F3864"/>
            </a:solidFill>
            <a:prstDash val="solid"/>
            <a:miter lim="800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ctr"/>
            <a:r>
              <a:rPr lang="he-IL" dirty="0"/>
              <a:t>מושגים מרכזיים </a:t>
            </a:r>
          </a:p>
        </p:txBody>
      </p:sp>
      <p:sp>
        <p:nvSpPr>
          <p:cNvPr id="5" name="מציין מיקום טקסט 4"/>
          <p:cNvSpPr>
            <a:spLocks noGrp="1"/>
          </p:cNvSpPr>
          <p:nvPr>
            <p:ph type="body" idx="1"/>
          </p:nvPr>
        </p:nvSpPr>
        <p:spPr/>
        <p:txBody>
          <a:bodyPr/>
          <a:lstStyle/>
          <a:p>
            <a:endParaRPr lang="he-IL" dirty="0"/>
          </a:p>
          <a:p>
            <a:pPr marL="114300" indent="0">
              <a:buNone/>
            </a:pPr>
            <a:r>
              <a:rPr lang="he-IL" dirty="0"/>
              <a:t>קוהוט מדבר על הצורך שיש לילד במהלך ההתפתחות </a:t>
            </a:r>
            <a:r>
              <a:rPr lang="he-IL" dirty="0" err="1"/>
              <a:t>בזולתעצמי</a:t>
            </a:r>
            <a:r>
              <a:rPr lang="he-IL" dirty="0"/>
              <a:t> (שבהתחלה נתפס כחלק ממנו) המספק שלושה צרכים מרכזיים.</a:t>
            </a:r>
          </a:p>
          <a:p>
            <a:pPr marL="114300" indent="0">
              <a:buNone/>
            </a:pPr>
            <a:r>
              <a:rPr lang="he-IL" dirty="0">
                <a:solidFill>
                  <a:srgbClr val="FF0000"/>
                </a:solidFill>
              </a:rPr>
              <a:t>צורך בשיקוף </a:t>
            </a:r>
            <a:r>
              <a:rPr lang="he-IL" dirty="0">
                <a:solidFill>
                  <a:schemeClr val="tx1"/>
                </a:solidFill>
              </a:rPr>
              <a:t>מתפעל חיובי </a:t>
            </a:r>
            <a:r>
              <a:rPr lang="he-IL" dirty="0"/>
              <a:t>- </a:t>
            </a:r>
            <a:r>
              <a:rPr lang="he-IL" dirty="0" err="1"/>
              <a:t>זולתעצמי</a:t>
            </a:r>
            <a:r>
              <a:rPr lang="he-IL" dirty="0"/>
              <a:t> משקף- דרך הפנמה צומחות הערכה עצמית, חיוניות</a:t>
            </a:r>
          </a:p>
          <a:p>
            <a:pPr marL="114300" indent="0">
              <a:buNone/>
            </a:pPr>
            <a:r>
              <a:rPr lang="he-IL" dirty="0">
                <a:solidFill>
                  <a:srgbClr val="FF0000"/>
                </a:solidFill>
              </a:rPr>
              <a:t>צורך בהאדרה </a:t>
            </a:r>
            <a:r>
              <a:rPr lang="he-IL" dirty="0"/>
              <a:t>של הדמויות המטפלות - </a:t>
            </a:r>
            <a:r>
              <a:rPr lang="he-IL" dirty="0" err="1"/>
              <a:t>זולתעצמי</a:t>
            </a:r>
            <a:r>
              <a:rPr lang="he-IL" dirty="0"/>
              <a:t> </a:t>
            </a:r>
            <a:r>
              <a:rPr lang="he-IL" dirty="0" err="1"/>
              <a:t>מואדר</a:t>
            </a:r>
            <a:r>
              <a:rPr lang="he-IL" dirty="0"/>
              <a:t>- דרך הפנמה צומחות יכולת ויסות והרגעה</a:t>
            </a:r>
          </a:p>
          <a:p>
            <a:pPr marL="114300" indent="0">
              <a:buNone/>
            </a:pPr>
            <a:r>
              <a:rPr lang="he-IL" dirty="0">
                <a:solidFill>
                  <a:srgbClr val="FF0000"/>
                </a:solidFill>
              </a:rPr>
              <a:t>צורך בתאומות</a:t>
            </a:r>
            <a:r>
              <a:rPr lang="he-IL" dirty="0"/>
              <a:t>- זולת עצמי דומה לי – דרך הפנמה צומחות יכולות שיתוף, יכולת אמפטיה, הומור, יצירתיות </a:t>
            </a:r>
            <a:r>
              <a:rPr lang="he-IL" dirty="0" err="1"/>
              <a:t>וכו</a:t>
            </a:r>
            <a:r>
              <a:rPr lang="he-IL" dirty="0"/>
              <a:t>'...</a:t>
            </a:r>
          </a:p>
        </p:txBody>
      </p:sp>
    </p:spTree>
    <p:extLst>
      <p:ext uri="{BB962C8B-B14F-4D97-AF65-F5344CB8AC3E}">
        <p14:creationId xmlns:p14="http://schemas.microsoft.com/office/powerpoint/2010/main" val="256174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ctr"/>
            <a:r>
              <a:rPr lang="he-IL" dirty="0">
                <a:solidFill>
                  <a:srgbClr val="FF0000"/>
                </a:solidFill>
              </a:rPr>
              <a:t>הפנמה מתרחשת באמצעות תסכול אופטימאלי</a:t>
            </a:r>
          </a:p>
        </p:txBody>
      </p:sp>
      <p:sp>
        <p:nvSpPr>
          <p:cNvPr id="5" name="מציין מיקום טקסט 4"/>
          <p:cNvSpPr>
            <a:spLocks noGrp="1"/>
          </p:cNvSpPr>
          <p:nvPr>
            <p:ph type="body" idx="1"/>
          </p:nvPr>
        </p:nvSpPr>
        <p:spPr/>
        <p:txBody>
          <a:bodyPr/>
          <a:lstStyle/>
          <a:p>
            <a:pPr lvl="0">
              <a:buClr>
                <a:srgbClr val="000000"/>
              </a:buClr>
            </a:pPr>
            <a:r>
              <a:rPr lang="he-IL" dirty="0"/>
              <a:t>קוהוט נתן מקום מרכזי לתסכול האופטימאלי כמקדם התפתחות. </a:t>
            </a:r>
          </a:p>
          <a:p>
            <a:pPr lvl="0">
              <a:buClr>
                <a:srgbClr val="000000"/>
              </a:buClr>
            </a:pPr>
            <a:endParaRPr lang="he-IL" dirty="0">
              <a:solidFill>
                <a:srgbClr val="000000"/>
              </a:solidFill>
            </a:endParaRPr>
          </a:p>
          <a:p>
            <a:pPr lvl="0">
              <a:buClr>
                <a:srgbClr val="000000"/>
              </a:buClr>
            </a:pPr>
            <a:r>
              <a:rPr lang="he-IL" dirty="0">
                <a:solidFill>
                  <a:srgbClr val="000000"/>
                </a:solidFill>
              </a:rPr>
              <a:t>באמצעות התסכול האופטימאלי נעשית הפנמה של הפונקציות אותן ממלא בדרך כלל </a:t>
            </a:r>
            <a:r>
              <a:rPr lang="he-IL" dirty="0" err="1">
                <a:solidFill>
                  <a:srgbClr val="000000"/>
                </a:solidFill>
              </a:rPr>
              <a:t>הזולתעצמי</a:t>
            </a:r>
            <a:endParaRPr lang="he-IL" dirty="0"/>
          </a:p>
          <a:p>
            <a:pPr marL="114300" indent="0">
              <a:buNone/>
            </a:pPr>
            <a:endParaRPr lang="he-IL" dirty="0"/>
          </a:p>
          <a:p>
            <a:r>
              <a:rPr lang="he-IL" dirty="0"/>
              <a:t>על מנת שתהיה התפתחות תסכול אופטימאלי הוא תנאי הכרחי. </a:t>
            </a:r>
          </a:p>
        </p:txBody>
      </p:sp>
    </p:spTree>
    <p:extLst>
      <p:ext uri="{BB962C8B-B14F-4D97-AF65-F5344CB8AC3E}">
        <p14:creationId xmlns:p14="http://schemas.microsoft.com/office/powerpoint/2010/main" val="34364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01"/>
        <p:cNvGrpSpPr/>
        <p:nvPr/>
      </p:nvGrpSpPr>
      <p:grpSpPr>
        <a:xfrm>
          <a:off x="0" y="0"/>
          <a:ext cx="0" cy="0"/>
          <a:chOff x="0" y="0"/>
          <a:chExt cx="0" cy="0"/>
        </a:xfrm>
      </p:grpSpPr>
      <p:pic>
        <p:nvPicPr>
          <p:cNvPr id="402" name="Google Shape;402;p63" descr="לוגו ללא שוליים.png"/>
          <p:cNvPicPr preferRelativeResize="0"/>
          <p:nvPr/>
        </p:nvPicPr>
        <p:blipFill rotWithShape="1">
          <a:blip r:embed="rId3">
            <a:alphaModFix/>
          </a:blip>
          <a:srcRect/>
          <a:stretch/>
        </p:blipFill>
        <p:spPr>
          <a:xfrm>
            <a:off x="8112224" y="188641"/>
            <a:ext cx="2304256" cy="790543"/>
          </a:xfrm>
          <a:prstGeom prst="rect">
            <a:avLst/>
          </a:prstGeom>
          <a:noFill/>
          <a:ln>
            <a:noFill/>
          </a:ln>
        </p:spPr>
      </p:pic>
      <p:sp>
        <p:nvSpPr>
          <p:cNvPr id="403" name="Google Shape;403;p63"/>
          <p:cNvSpPr txBox="1"/>
          <p:nvPr/>
        </p:nvSpPr>
        <p:spPr>
          <a:xfrm>
            <a:off x="1681325" y="2379550"/>
            <a:ext cx="9411600" cy="39540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800" b="0" i="0" u="none" strike="noStrike" cap="none" dirty="0">
              <a:solidFill>
                <a:srgbClr val="000000"/>
              </a:solidFill>
              <a:latin typeface="Calibri"/>
              <a:ea typeface="Calibri"/>
              <a:cs typeface="Calibri"/>
              <a:sym typeface="Calibri"/>
            </a:endParaRPr>
          </a:p>
          <a:p>
            <a:pPr marL="0" marR="0" lvl="0" indent="0" algn="r" rtl="1">
              <a:spcBef>
                <a:spcPts val="0"/>
              </a:spcBef>
              <a:spcAft>
                <a:spcPts val="0"/>
              </a:spcAft>
              <a:buNone/>
            </a:pPr>
            <a:r>
              <a:rPr lang="x-none" sz="3200" b="0" i="0" u="none" strike="noStrike" cap="none" dirty="0">
                <a:solidFill>
                  <a:srgbClr val="1F497D"/>
                </a:solidFill>
                <a:latin typeface="Calibri"/>
                <a:ea typeface="Calibri"/>
                <a:cs typeface="Calibri"/>
                <a:sym typeface="Calibri"/>
              </a:rPr>
              <a:t>המשובים מועברים אל הילד באמצעות תקשורת מילולית או מעשית באמצעות  טונים</a:t>
            </a:r>
            <a:r>
              <a:rPr lang="he-IL" sz="3200" b="0" i="0" u="none" strike="noStrike" cap="none" dirty="0">
                <a:solidFill>
                  <a:srgbClr val="1F497D"/>
                </a:solidFill>
                <a:latin typeface="Calibri"/>
                <a:ea typeface="Calibri"/>
                <a:cs typeface="Calibri"/>
                <a:sym typeface="Calibri"/>
              </a:rPr>
              <a:t>,</a:t>
            </a:r>
            <a:r>
              <a:rPr lang="x-none" sz="3200" b="0" i="0" u="none" strike="noStrike" cap="none" dirty="0">
                <a:solidFill>
                  <a:srgbClr val="1F497D"/>
                </a:solidFill>
                <a:latin typeface="Calibri"/>
                <a:ea typeface="Calibri"/>
                <a:cs typeface="Calibri"/>
                <a:sym typeface="Calibri"/>
              </a:rPr>
              <a:t> </a:t>
            </a:r>
            <a:r>
              <a:rPr lang="x-none" sz="3200" dirty="0">
                <a:solidFill>
                  <a:srgbClr val="1F497D"/>
                </a:solidFill>
                <a:latin typeface="Calibri"/>
                <a:ea typeface="Calibri"/>
                <a:cs typeface="Calibri"/>
                <a:sym typeface="Calibri"/>
              </a:rPr>
              <a:t>מחוות</a:t>
            </a:r>
            <a:r>
              <a:rPr lang="he-IL" sz="3200" dirty="0">
                <a:solidFill>
                  <a:srgbClr val="1F497D"/>
                </a:solidFill>
                <a:latin typeface="Calibri"/>
                <a:ea typeface="Calibri"/>
                <a:cs typeface="Calibri"/>
                <a:sym typeface="Calibri"/>
              </a:rPr>
              <a:t>,</a:t>
            </a:r>
            <a:r>
              <a:rPr lang="x-none" sz="3200" dirty="0">
                <a:solidFill>
                  <a:srgbClr val="1F497D"/>
                </a:solidFill>
                <a:latin typeface="Calibri"/>
                <a:ea typeface="Calibri"/>
                <a:cs typeface="Calibri"/>
                <a:sym typeface="Calibri"/>
              </a:rPr>
              <a:t> ומעשים.</a:t>
            </a:r>
            <a:endParaRPr sz="3300" dirty="0"/>
          </a:p>
        </p:txBody>
      </p:sp>
      <p:pic>
        <p:nvPicPr>
          <p:cNvPr id="5126" name="Picture 6" descr="קשיי תקשורת: לרכוש מיומנויות חברתיות בכל גיל ובכל רמת תפקוד – חלק חמישי -  גפ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125" y="4471571"/>
            <a:ext cx="3132000" cy="1861979"/>
          </a:xfrm>
          <a:prstGeom prst="rect">
            <a:avLst/>
          </a:prstGeom>
          <a:ln w="1905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228600" lvl="0" indent="-228600" algn="ctr" rtl="1">
              <a:lnSpc>
                <a:spcPct val="90000"/>
              </a:lnSpc>
              <a:spcBef>
                <a:spcPts val="0"/>
              </a:spcBef>
              <a:spcAft>
                <a:spcPts val="0"/>
              </a:spcAft>
              <a:buClr>
                <a:srgbClr val="1F3864"/>
              </a:buClr>
              <a:buSzPts val="4000"/>
              <a:buFont typeface="Calibri"/>
              <a:buNone/>
            </a:pPr>
            <a:r>
              <a:rPr lang="x-none" sz="4000">
                <a:solidFill>
                  <a:srgbClr val="1F3864"/>
                </a:solidFill>
                <a:latin typeface="Calibri"/>
                <a:ea typeface="Calibri"/>
                <a:cs typeface="Calibri"/>
                <a:sym typeface="Calibri"/>
              </a:rPr>
              <a:t>השימוש בשפה מגדלת מספק צרכי זולת עצמי</a:t>
            </a:r>
            <a:br>
              <a:rPr lang="x-none" sz="4000">
                <a:solidFill>
                  <a:srgbClr val="1F3864"/>
                </a:solidFill>
                <a:latin typeface="Calibri"/>
                <a:ea typeface="Calibri"/>
                <a:cs typeface="Calibri"/>
                <a:sym typeface="Calibri"/>
              </a:rPr>
            </a:br>
            <a:endParaRPr sz="4000">
              <a:solidFill>
                <a:srgbClr val="1F3864"/>
              </a:solidFill>
            </a:endParaRPr>
          </a:p>
        </p:txBody>
      </p:sp>
      <p:sp>
        <p:nvSpPr>
          <p:cNvPr id="614" name="Google Shape;614;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r" rtl="1">
              <a:lnSpc>
                <a:spcPct val="90000"/>
              </a:lnSpc>
              <a:spcBef>
                <a:spcPts val="0"/>
              </a:spcBef>
              <a:spcAft>
                <a:spcPts val="0"/>
              </a:spcAft>
              <a:buClr>
                <a:schemeClr val="dk1"/>
              </a:buClr>
              <a:buSzPts val="2800"/>
              <a:buNone/>
            </a:pPr>
            <a:endParaRPr lang="he-IL" dirty="0">
              <a:solidFill>
                <a:schemeClr val="dk2"/>
              </a:solidFill>
            </a:endParaRPr>
          </a:p>
          <a:p>
            <a:pPr marL="228600" lvl="0" indent="-50800" algn="r" rtl="1">
              <a:lnSpc>
                <a:spcPct val="90000"/>
              </a:lnSpc>
              <a:spcBef>
                <a:spcPts val="0"/>
              </a:spcBef>
              <a:spcAft>
                <a:spcPts val="0"/>
              </a:spcAft>
              <a:buClr>
                <a:schemeClr val="dk1"/>
              </a:buClr>
              <a:buSzPts val="2800"/>
              <a:buNone/>
            </a:pPr>
            <a:r>
              <a:rPr lang="he-IL" dirty="0">
                <a:solidFill>
                  <a:schemeClr val="dk2"/>
                </a:solidFill>
              </a:rPr>
              <a:t>תסכול אופטימאלי כמקדם התפתחות וצמיחת העצמי</a:t>
            </a:r>
            <a:endParaRPr dirty="0">
              <a:solidFill>
                <a:schemeClr val="dk2"/>
              </a:solidFill>
            </a:endParaRPr>
          </a:p>
          <a:p>
            <a:pPr marL="228600" lvl="0" indent="-228600" algn="r" rtl="1">
              <a:lnSpc>
                <a:spcPct val="90000"/>
              </a:lnSpc>
              <a:spcBef>
                <a:spcPts val="1000"/>
              </a:spcBef>
              <a:spcAft>
                <a:spcPts val="0"/>
              </a:spcAft>
              <a:buClr>
                <a:schemeClr val="dk2"/>
              </a:buClr>
              <a:buSzPts val="3600"/>
              <a:buChar char="•"/>
            </a:pPr>
            <a:r>
              <a:rPr lang="x-none" sz="3600" dirty="0">
                <a:solidFill>
                  <a:schemeClr val="dk2"/>
                </a:solidFill>
              </a:rPr>
              <a:t>האדרה </a:t>
            </a:r>
            <a:r>
              <a:rPr lang="he-IL" sz="3600" dirty="0">
                <a:solidFill>
                  <a:schemeClr val="dk2"/>
                </a:solidFill>
              </a:rPr>
              <a:t> </a:t>
            </a:r>
            <a:r>
              <a:rPr lang="x-none" sz="3600" dirty="0">
                <a:solidFill>
                  <a:schemeClr val="dk2"/>
                </a:solidFill>
              </a:rPr>
              <a:t>– (Idealization)</a:t>
            </a:r>
            <a:r>
              <a:rPr lang="he-IL" sz="3600" dirty="0">
                <a:solidFill>
                  <a:schemeClr val="dk2"/>
                </a:solidFill>
              </a:rPr>
              <a:t> </a:t>
            </a:r>
            <a:r>
              <a:rPr lang="he-IL" sz="2400" dirty="0">
                <a:solidFill>
                  <a:schemeClr val="dk2"/>
                </a:solidFill>
              </a:rPr>
              <a:t>הורה שמנכיח את עצמו בצורה </a:t>
            </a:r>
            <a:r>
              <a:rPr lang="he-IL" sz="2400" u="sng" dirty="0">
                <a:solidFill>
                  <a:schemeClr val="dk2"/>
                </a:solidFill>
              </a:rPr>
              <a:t>מכבדת</a:t>
            </a:r>
            <a:r>
              <a:rPr lang="he-IL" sz="2400" dirty="0">
                <a:solidFill>
                  <a:schemeClr val="dk2"/>
                </a:solidFill>
              </a:rPr>
              <a:t> ואינו חושש לתסכל את הילד במקומות המתאימים,  מקל עליו להאדיר אותו</a:t>
            </a:r>
            <a:endParaRPr sz="2400" dirty="0">
              <a:solidFill>
                <a:schemeClr val="dk2"/>
              </a:solidFill>
            </a:endParaRPr>
          </a:p>
          <a:p>
            <a:pPr marL="228600" lvl="0" indent="-50800" algn="r" rtl="1">
              <a:lnSpc>
                <a:spcPct val="90000"/>
              </a:lnSpc>
              <a:spcBef>
                <a:spcPts val="1000"/>
              </a:spcBef>
              <a:spcAft>
                <a:spcPts val="0"/>
              </a:spcAft>
              <a:buClr>
                <a:schemeClr val="dk1"/>
              </a:buClr>
              <a:buSzPts val="2800"/>
              <a:buNone/>
            </a:pPr>
            <a:endParaRPr dirty="0"/>
          </a:p>
          <a:p>
            <a:pPr marL="228600" lvl="0" indent="-228600" algn="r" rtl="1">
              <a:lnSpc>
                <a:spcPct val="90000"/>
              </a:lnSpc>
              <a:spcBef>
                <a:spcPts val="1000"/>
              </a:spcBef>
              <a:spcAft>
                <a:spcPts val="0"/>
              </a:spcAft>
              <a:buClr>
                <a:schemeClr val="dk2"/>
              </a:buClr>
              <a:buSzPts val="3600"/>
              <a:buChar char="•"/>
            </a:pPr>
            <a:r>
              <a:rPr lang="x-none" sz="3600" dirty="0">
                <a:solidFill>
                  <a:schemeClr val="dk2"/>
                </a:solidFill>
              </a:rPr>
              <a:t>שיקוף – (Mirroring)</a:t>
            </a:r>
            <a:r>
              <a:rPr lang="he-IL" sz="3600" dirty="0">
                <a:solidFill>
                  <a:schemeClr val="dk2"/>
                </a:solidFill>
              </a:rPr>
              <a:t> </a:t>
            </a:r>
            <a:r>
              <a:rPr lang="he-IL" sz="2400" dirty="0">
                <a:solidFill>
                  <a:schemeClr val="dk2"/>
                </a:solidFill>
              </a:rPr>
              <a:t>לעיתים דווקא חוסר היענות של ההורה מאפשר לילד להיווכח בכוחותיו. ההורה סומך עליו שהוא יכול לעשות דברים בעצמו. </a:t>
            </a:r>
            <a:endParaRPr sz="3600" dirty="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8"/>
        <p:cNvGrpSpPr/>
        <p:nvPr/>
      </p:nvGrpSpPr>
      <p:grpSpPr>
        <a:xfrm>
          <a:off x="0" y="0"/>
          <a:ext cx="0" cy="0"/>
          <a:chOff x="0" y="0"/>
          <a:chExt cx="0" cy="0"/>
        </a:xfrm>
      </p:grpSpPr>
      <p:sp>
        <p:nvSpPr>
          <p:cNvPr id="619" name="Google Shape;619;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000"/>
              <a:buNone/>
            </a:pPr>
            <a:endParaRPr sz="4000">
              <a:solidFill>
                <a:srgbClr val="FFFFCC"/>
              </a:solidFill>
            </a:endParaRPr>
          </a:p>
          <a:p>
            <a:pPr marL="0" lvl="0" indent="0" algn="ctr" rtl="1">
              <a:spcBef>
                <a:spcPts val="1000"/>
              </a:spcBef>
              <a:spcAft>
                <a:spcPts val="0"/>
              </a:spcAft>
              <a:buClr>
                <a:srgbClr val="FFFFCC"/>
              </a:buClr>
              <a:buSzPts val="4400"/>
              <a:buFont typeface="Arial"/>
              <a:buNone/>
            </a:pPr>
            <a:r>
              <a:rPr lang="x-none" sz="4400">
                <a:solidFill>
                  <a:srgbClr val="FFFFCC"/>
                </a:solidFill>
              </a:rPr>
              <a:t> כלי מעשי</a:t>
            </a:r>
            <a:endParaRPr sz="4000">
              <a:solidFill>
                <a:srgbClr val="FFFFCC"/>
              </a:solidFill>
            </a:endParaRPr>
          </a:p>
          <a:p>
            <a:pPr marL="0" lvl="0" indent="0" algn="r" rtl="1">
              <a:lnSpc>
                <a:spcPct val="90000"/>
              </a:lnSpc>
              <a:spcBef>
                <a:spcPts val="1000"/>
              </a:spcBef>
              <a:spcAft>
                <a:spcPts val="0"/>
              </a:spcAft>
              <a:buClr>
                <a:schemeClr val="dk1"/>
              </a:buClr>
              <a:buSzPts val="4400"/>
              <a:buNone/>
            </a:pPr>
            <a:endParaRPr sz="4400">
              <a:solidFill>
                <a:srgbClr val="FFFFCC"/>
              </a:solidFill>
            </a:endParaRPr>
          </a:p>
          <a:p>
            <a:pPr marL="0" lvl="0" indent="0" algn="ctr" rtl="1">
              <a:lnSpc>
                <a:spcPct val="90000"/>
              </a:lnSpc>
              <a:spcBef>
                <a:spcPts val="1000"/>
              </a:spcBef>
              <a:spcAft>
                <a:spcPts val="0"/>
              </a:spcAft>
              <a:buClr>
                <a:srgbClr val="FFFFCC"/>
              </a:buClr>
              <a:buSzPts val="4400"/>
              <a:buNone/>
            </a:pPr>
            <a:r>
              <a:rPr lang="x-none" sz="4400">
                <a:solidFill>
                  <a:srgbClr val="FFFFCC"/>
                </a:solidFill>
              </a:rPr>
              <a:t>    יוצרת סביבה מיטיבה מקדמת התפתחות</a:t>
            </a:r>
            <a:endParaRPr/>
          </a:p>
          <a:p>
            <a:pPr marL="0" lvl="0" indent="0" algn="ctr" rtl="1">
              <a:lnSpc>
                <a:spcPct val="90000"/>
              </a:lnSpc>
              <a:spcBef>
                <a:spcPts val="1000"/>
              </a:spcBef>
              <a:spcAft>
                <a:spcPts val="0"/>
              </a:spcAft>
              <a:buClr>
                <a:srgbClr val="FFFFCC"/>
              </a:buClr>
              <a:buSzPts val="4400"/>
              <a:buNone/>
            </a:pPr>
            <a:r>
              <a:rPr lang="x-none" sz="4400">
                <a:solidFill>
                  <a:srgbClr val="FFFFCC"/>
                </a:solidFill>
              </a:rPr>
              <a:t> </a:t>
            </a:r>
            <a:endParaRPr/>
          </a:p>
          <a:p>
            <a:pPr marL="0" lvl="0" indent="0" algn="ctr" rtl="1">
              <a:lnSpc>
                <a:spcPct val="90000"/>
              </a:lnSpc>
              <a:spcBef>
                <a:spcPts val="1000"/>
              </a:spcBef>
              <a:spcAft>
                <a:spcPts val="0"/>
              </a:spcAft>
              <a:buClr>
                <a:srgbClr val="FFFFCC"/>
              </a:buClr>
              <a:buSzPts val="4400"/>
              <a:buNone/>
            </a:pPr>
            <a:r>
              <a:rPr lang="x-none" sz="4400">
                <a:solidFill>
                  <a:srgbClr val="FFFFCC"/>
                </a:solidFill>
              </a:rPr>
              <a:t>    ניתנת ללמידה וליישום לא רק על ידי אנשי מקצוע</a:t>
            </a:r>
            <a:endParaRPr/>
          </a:p>
          <a:p>
            <a:pPr marL="0" lvl="0" indent="0" algn="r" rtl="1">
              <a:lnSpc>
                <a:spcPct val="90000"/>
              </a:lnSpc>
              <a:spcBef>
                <a:spcPts val="1000"/>
              </a:spcBef>
              <a:spcAft>
                <a:spcPts val="0"/>
              </a:spcAft>
              <a:buClr>
                <a:schemeClr val="dk1"/>
              </a:buClr>
              <a:buSzPts val="4400"/>
              <a:buNone/>
            </a:pPr>
            <a:endParaRPr sz="4400">
              <a:solidFill>
                <a:srgbClr val="FFFFCC"/>
              </a:solidFill>
            </a:endParaRPr>
          </a:p>
        </p:txBody>
      </p:sp>
      <p:sp>
        <p:nvSpPr>
          <p:cNvPr id="620" name="Google Shape;620;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CC"/>
              </a:buClr>
              <a:buSzPts val="4400"/>
              <a:buFont typeface="Calibri"/>
              <a:buNone/>
            </a:pPr>
            <a:r>
              <a:rPr lang="x-none">
                <a:solidFill>
                  <a:srgbClr val="FFFFCC"/>
                </a:solidFill>
              </a:rPr>
              <a:t>                    </a:t>
            </a:r>
            <a:r>
              <a:rPr lang="x-none" sz="6000">
                <a:solidFill>
                  <a:srgbClr val="FFFFCC"/>
                </a:solidFill>
              </a:rPr>
              <a:t>התקשורת המגדלת</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marL="457200" lvl="0" indent="-342900">
              <a:buClr>
                <a:srgbClr val="000000"/>
              </a:buClr>
              <a:buFont typeface="Arial"/>
              <a:buChar char="•"/>
            </a:pPr>
            <a:br>
              <a:rPr lang="he-IL" sz="3200" dirty="0"/>
            </a:br>
            <a:r>
              <a:rPr lang="he-IL" sz="2800" dirty="0">
                <a:solidFill>
                  <a:srgbClr val="000000"/>
                </a:solidFill>
                <a:latin typeface="Arial" panose="020B0604020202020204" pitchFamily="34" charset="0"/>
              </a:rPr>
              <a:t>העצמי הכוזב הוא בעל תפקיד הגנתי, להסתיר את העצמי </a:t>
            </a:r>
            <a:r>
              <a:rPr lang="he-IL" sz="2800" dirty="0" err="1">
                <a:solidFill>
                  <a:srgbClr val="000000"/>
                </a:solidFill>
                <a:latin typeface="Arial" panose="020B0604020202020204" pitchFamily="34" charset="0"/>
              </a:rPr>
              <a:t>האמיתי</a:t>
            </a:r>
            <a:r>
              <a:rPr lang="he-IL" sz="2800" dirty="0">
                <a:solidFill>
                  <a:srgbClr val="000000"/>
                </a:solidFill>
                <a:latin typeface="Arial" panose="020B0604020202020204" pitchFamily="34" charset="0"/>
              </a:rPr>
              <a:t> ולגונן עליו.</a:t>
            </a:r>
            <a:br>
              <a:rPr lang="he-IL" sz="2800" dirty="0">
                <a:solidFill>
                  <a:srgbClr val="000000"/>
                </a:solidFill>
              </a:rPr>
            </a:br>
            <a:br>
              <a:rPr lang="he-IL" sz="3200" dirty="0"/>
            </a:br>
            <a:endParaRPr lang="he-IL" sz="3200" dirty="0"/>
          </a:p>
        </p:txBody>
      </p:sp>
      <p:sp>
        <p:nvSpPr>
          <p:cNvPr id="5" name="מציין מיקום טקסט 4"/>
          <p:cNvSpPr>
            <a:spLocks noGrp="1"/>
          </p:cNvSpPr>
          <p:nvPr>
            <p:ph type="body" idx="1"/>
          </p:nvPr>
        </p:nvSpPr>
        <p:spPr/>
        <p:txBody>
          <a:bodyPr/>
          <a:lstStyle/>
          <a:p>
            <a:pPr>
              <a:spcBef>
                <a:spcPts val="0"/>
              </a:spcBef>
            </a:pPr>
            <a:r>
              <a:rPr lang="he-IL" dirty="0">
                <a:solidFill>
                  <a:srgbClr val="000000"/>
                </a:solidFill>
                <a:latin typeface="Arial" panose="020B0604020202020204" pitchFamily="34" charset="0"/>
              </a:rPr>
              <a:t>בקיצוניות - עצמי כוזב מציג את עצמו כעצמי </a:t>
            </a:r>
            <a:r>
              <a:rPr lang="he-IL" dirty="0" err="1">
                <a:solidFill>
                  <a:srgbClr val="000000"/>
                </a:solidFill>
                <a:latin typeface="Arial" panose="020B0604020202020204" pitchFamily="34" charset="0"/>
              </a:rPr>
              <a:t>אמיתי</a:t>
            </a:r>
            <a:endParaRPr lang="he-IL" dirty="0"/>
          </a:p>
          <a:p>
            <a:pPr>
              <a:spcBef>
                <a:spcPts val="0"/>
              </a:spcBef>
            </a:pPr>
            <a:r>
              <a:rPr lang="he-IL" dirty="0">
                <a:solidFill>
                  <a:srgbClr val="000000"/>
                </a:solidFill>
                <a:latin typeface="Arial" panose="020B0604020202020204" pitchFamily="34" charset="0"/>
              </a:rPr>
              <a:t>קיצוני פחות - עצמי כוזב מגונן על עצמי </a:t>
            </a:r>
            <a:r>
              <a:rPr lang="he-IL" dirty="0" err="1">
                <a:solidFill>
                  <a:srgbClr val="000000"/>
                </a:solidFill>
                <a:latin typeface="Arial" panose="020B0604020202020204" pitchFamily="34" charset="0"/>
              </a:rPr>
              <a:t>אמיתי</a:t>
            </a:r>
            <a:r>
              <a:rPr lang="he-IL" dirty="0">
                <a:solidFill>
                  <a:srgbClr val="000000"/>
                </a:solidFill>
                <a:latin typeface="Arial" panose="020B0604020202020204" pitchFamily="34" charset="0"/>
              </a:rPr>
              <a:t> ומתיר לו חיים חשאיים</a:t>
            </a:r>
            <a:endParaRPr lang="he-IL" dirty="0"/>
          </a:p>
          <a:p>
            <a:pPr>
              <a:spcBef>
                <a:spcPts val="0"/>
              </a:spcBef>
            </a:pPr>
            <a:r>
              <a:rPr lang="he-IL" dirty="0">
                <a:solidFill>
                  <a:srgbClr val="000000"/>
                </a:solidFill>
                <a:latin typeface="Arial" panose="020B0604020202020204" pitchFamily="34" charset="0"/>
              </a:rPr>
              <a:t>התקרבות לבריאות - עצמי כוזב מחפש אחר תנאים שיאפשרו לעצמי </a:t>
            </a:r>
            <a:r>
              <a:rPr lang="he-IL" dirty="0" err="1">
                <a:solidFill>
                  <a:srgbClr val="000000"/>
                </a:solidFill>
                <a:latin typeface="Arial" panose="020B0604020202020204" pitchFamily="34" charset="0"/>
              </a:rPr>
              <a:t>האמיתי</a:t>
            </a:r>
            <a:r>
              <a:rPr lang="he-IL" dirty="0">
                <a:solidFill>
                  <a:srgbClr val="000000"/>
                </a:solidFill>
                <a:latin typeface="Arial" panose="020B0604020202020204" pitchFamily="34" charset="0"/>
              </a:rPr>
              <a:t> לממש את הפוטנציאל שלו. (התאבדות)</a:t>
            </a:r>
            <a:endParaRPr lang="he-IL" dirty="0"/>
          </a:p>
          <a:p>
            <a:pPr>
              <a:spcBef>
                <a:spcPts val="0"/>
              </a:spcBef>
            </a:pPr>
            <a:r>
              <a:rPr lang="he-IL" dirty="0">
                <a:solidFill>
                  <a:srgbClr val="000000"/>
                </a:solidFill>
                <a:latin typeface="Arial" panose="020B0604020202020204" pitchFamily="34" charset="0"/>
              </a:rPr>
              <a:t>עוד התקרבות לבריאות- העצמי הכוזב בנוי על הזדהויות עם דמויות בסביבה הקרובה</a:t>
            </a:r>
            <a:endParaRPr lang="he-IL" dirty="0"/>
          </a:p>
          <a:p>
            <a:pPr>
              <a:spcBef>
                <a:spcPts val="0"/>
              </a:spcBef>
            </a:pPr>
            <a:r>
              <a:rPr lang="he-IL" dirty="0">
                <a:solidFill>
                  <a:srgbClr val="000000"/>
                </a:solidFill>
                <a:latin typeface="Arial" panose="020B0604020202020204" pitchFamily="34" charset="0"/>
              </a:rPr>
              <a:t>בריאות - העצמי הכוזב משמש לצורך השתלבות בחברה והתנהגות נאותה.</a:t>
            </a:r>
            <a:endParaRPr lang="he-IL" dirty="0"/>
          </a:p>
          <a:p>
            <a:br>
              <a:rPr lang="he-IL" dirty="0"/>
            </a:br>
            <a:endParaRPr lang="he-IL" dirty="0"/>
          </a:p>
        </p:txBody>
      </p:sp>
    </p:spTree>
    <p:extLst>
      <p:ext uri="{BB962C8B-B14F-4D97-AF65-F5344CB8AC3E}">
        <p14:creationId xmlns:p14="http://schemas.microsoft.com/office/powerpoint/2010/main" val="396473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CCDAE4">
            <a:alpha val="20000"/>
          </a:srgbClr>
        </a:solidFill>
        <a:effectLst/>
      </p:bgPr>
    </p:bg>
    <p:spTree>
      <p:nvGrpSpPr>
        <p:cNvPr id="1" name="Shape 407"/>
        <p:cNvGrpSpPr/>
        <p:nvPr/>
      </p:nvGrpSpPr>
      <p:grpSpPr>
        <a:xfrm>
          <a:off x="0" y="0"/>
          <a:ext cx="0" cy="0"/>
          <a:chOff x="0" y="0"/>
          <a:chExt cx="0" cy="0"/>
        </a:xfrm>
      </p:grpSpPr>
      <p:sp>
        <p:nvSpPr>
          <p:cNvPr id="408" name="Google Shape;408;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2"/>
              </a:buClr>
              <a:buSzPts val="4400"/>
              <a:buFont typeface="Calibri"/>
              <a:buNone/>
            </a:pPr>
            <a:r>
              <a:rPr lang="x-none">
                <a:solidFill>
                  <a:schemeClr val="dk2"/>
                </a:solidFill>
              </a:rPr>
              <a:t>פסיכופתולוגיה מתפתחת כאשר הסביבה מאפשרת לילד: </a:t>
            </a:r>
            <a:endParaRPr>
              <a:solidFill>
                <a:schemeClr val="dk2"/>
              </a:solidFill>
            </a:endParaRPr>
          </a:p>
        </p:txBody>
      </p:sp>
      <p:sp>
        <p:nvSpPr>
          <p:cNvPr id="409" name="Google Shape;409;p6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r" rtl="1">
              <a:spcBef>
                <a:spcPts val="0"/>
              </a:spcBef>
              <a:spcAft>
                <a:spcPts val="0"/>
              </a:spcAft>
              <a:buClr>
                <a:schemeClr val="dk2"/>
              </a:buClr>
              <a:buSzPts val="3200"/>
              <a:buChar char="•"/>
            </a:pPr>
            <a:r>
              <a:rPr lang="x-none">
                <a:solidFill>
                  <a:schemeClr val="dk2"/>
                </a:solidFill>
              </a:rPr>
              <a:t>לגדול מבלי לפתח את היכולות הדרושות לתפקוד בריא </a:t>
            </a:r>
            <a:endParaRPr>
              <a:solidFill>
                <a:schemeClr val="dk2"/>
              </a:solidFill>
            </a:endParaRPr>
          </a:p>
          <a:p>
            <a:pPr marL="342900" lvl="0" indent="-139700" algn="r" rtl="1">
              <a:spcBef>
                <a:spcPts val="640"/>
              </a:spcBef>
              <a:spcAft>
                <a:spcPts val="0"/>
              </a:spcAft>
              <a:buClr>
                <a:schemeClr val="dk1"/>
              </a:buClr>
              <a:buSzPts val="3200"/>
              <a:buNone/>
            </a:pPr>
            <a:endParaRPr/>
          </a:p>
          <a:p>
            <a:pPr marL="342900" lvl="0" indent="-342900" algn="r" rtl="1">
              <a:spcBef>
                <a:spcPts val="640"/>
              </a:spcBef>
              <a:spcAft>
                <a:spcPts val="0"/>
              </a:spcAft>
              <a:buClr>
                <a:schemeClr val="dk2"/>
              </a:buClr>
              <a:buSzPts val="3200"/>
              <a:buChar char="•"/>
            </a:pPr>
            <a:r>
              <a:rPr lang="x-none">
                <a:solidFill>
                  <a:schemeClr val="dk2"/>
                </a:solidFill>
              </a:rPr>
              <a:t>לא להפעיל יכולות שיש לו במצבים מסוימים בהן הן נדרשות.</a:t>
            </a:r>
            <a:endParaRPr/>
          </a:p>
          <a:p>
            <a:pPr marL="342900" lvl="0" indent="-139700" algn="r" rtl="1">
              <a:spcBef>
                <a:spcPts val="640"/>
              </a:spcBef>
              <a:spcAft>
                <a:spcPts val="0"/>
              </a:spcAft>
              <a:buClr>
                <a:schemeClr val="dk1"/>
              </a:buClr>
              <a:buSzPts val="3200"/>
              <a:buNone/>
            </a:pPr>
            <a:endParaRPr/>
          </a:p>
          <a:p>
            <a:pPr marL="342900" lvl="0" indent="-342900" algn="r" rtl="1">
              <a:spcBef>
                <a:spcPts val="640"/>
              </a:spcBef>
              <a:spcAft>
                <a:spcPts val="0"/>
              </a:spcAft>
              <a:buClr>
                <a:schemeClr val="dk2"/>
              </a:buClr>
              <a:buSzPts val="3200"/>
              <a:buChar char="•"/>
            </a:pPr>
            <a:r>
              <a:rPr lang="x-none">
                <a:solidFill>
                  <a:schemeClr val="dk2"/>
                </a:solidFill>
              </a:rPr>
              <a:t>להשתמש ביכולות שיש לו באופן שלא מטיב עם עצמו ועם סביבתו.</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13"/>
        <p:cNvGrpSpPr/>
        <p:nvPr/>
      </p:nvGrpSpPr>
      <p:grpSpPr>
        <a:xfrm>
          <a:off x="0" y="0"/>
          <a:ext cx="0" cy="0"/>
          <a:chOff x="0" y="0"/>
          <a:chExt cx="0" cy="0"/>
        </a:xfrm>
      </p:grpSpPr>
      <p:sp>
        <p:nvSpPr>
          <p:cNvPr id="414" name="Google Shape;414;p6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r" rtl="1">
              <a:spcBef>
                <a:spcPts val="0"/>
              </a:spcBef>
              <a:spcAft>
                <a:spcPts val="0"/>
              </a:spcAft>
              <a:buClr>
                <a:schemeClr val="dk2"/>
              </a:buClr>
              <a:buSzPts val="3200"/>
              <a:buChar char="•"/>
            </a:pPr>
            <a:r>
              <a:rPr lang="x-none" dirty="0">
                <a:solidFill>
                  <a:schemeClr val="dk2"/>
                </a:solidFill>
                <a:latin typeface="Arial"/>
                <a:ea typeface="Arial"/>
                <a:cs typeface="Arial"/>
                <a:sym typeface="Arial"/>
              </a:rPr>
              <a:t>התקשורת המגדלת בנויה להעביר את המסר של המגדלים בצורה אפקטיבית עם מינימום אפשרות שהנמען של המסר-הילד-יפרש אותו בצורה מוטעית</a:t>
            </a:r>
            <a:r>
              <a:rPr lang="he-IL" dirty="0">
                <a:solidFill>
                  <a:schemeClr val="dk2"/>
                </a:solidFill>
                <a:latin typeface="Arial"/>
                <a:ea typeface="Arial"/>
                <a:cs typeface="Arial"/>
                <a:sym typeface="Arial"/>
              </a:rPr>
              <a:t>.</a:t>
            </a:r>
            <a:r>
              <a:rPr lang="x-none" dirty="0">
                <a:solidFill>
                  <a:schemeClr val="dk2"/>
                </a:solidFill>
                <a:latin typeface="Arial"/>
                <a:ea typeface="Arial"/>
                <a:cs typeface="Arial"/>
                <a:sym typeface="Arial"/>
              </a:rPr>
              <a:t> </a:t>
            </a:r>
            <a:endParaRPr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18"/>
        <p:cNvGrpSpPr/>
        <p:nvPr/>
      </p:nvGrpSpPr>
      <p:grpSpPr>
        <a:xfrm>
          <a:off x="0" y="0"/>
          <a:ext cx="0" cy="0"/>
          <a:chOff x="0" y="0"/>
          <a:chExt cx="0" cy="0"/>
        </a:xfrm>
      </p:grpSpPr>
      <p:sp>
        <p:nvSpPr>
          <p:cNvPr id="420" name="Google Shape;420;p6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0" algn="r" rtl="1">
              <a:spcBef>
                <a:spcPts val="0"/>
              </a:spcBef>
              <a:spcAft>
                <a:spcPts val="0"/>
              </a:spcAft>
              <a:buClr>
                <a:schemeClr val="dk1"/>
              </a:buClr>
              <a:buSzPts val="3200"/>
              <a:buNone/>
            </a:pPr>
            <a:endParaRPr>
              <a:solidFill>
                <a:srgbClr val="244061"/>
              </a:solidFill>
              <a:latin typeface="Arial"/>
              <a:ea typeface="Arial"/>
              <a:cs typeface="Arial"/>
              <a:sym typeface="Arial"/>
            </a:endParaRPr>
          </a:p>
          <a:p>
            <a:pPr marL="342900" lvl="0" indent="0" algn="r" rtl="1">
              <a:spcBef>
                <a:spcPts val="0"/>
              </a:spcBef>
              <a:spcAft>
                <a:spcPts val="0"/>
              </a:spcAft>
              <a:buClr>
                <a:schemeClr val="dk1"/>
              </a:buClr>
              <a:buSzPts val="3200"/>
              <a:buNone/>
            </a:pPr>
            <a:endParaRPr>
              <a:solidFill>
                <a:srgbClr val="244061"/>
              </a:solidFill>
              <a:latin typeface="Arial"/>
              <a:ea typeface="Arial"/>
              <a:cs typeface="Arial"/>
              <a:sym typeface="Arial"/>
            </a:endParaRPr>
          </a:p>
          <a:p>
            <a:pPr marL="342900" lvl="0" indent="0" algn="r" rtl="1">
              <a:spcBef>
                <a:spcPts val="0"/>
              </a:spcBef>
              <a:spcAft>
                <a:spcPts val="0"/>
              </a:spcAft>
              <a:buClr>
                <a:schemeClr val="dk2"/>
              </a:buClr>
              <a:buSzPts val="3200"/>
              <a:buNone/>
            </a:pPr>
            <a:r>
              <a:rPr lang="x-none">
                <a:solidFill>
                  <a:schemeClr val="dk2"/>
                </a:solidFill>
                <a:latin typeface="Arial"/>
                <a:ea typeface="Arial"/>
                <a:cs typeface="Arial"/>
                <a:sym typeface="Arial"/>
              </a:rPr>
              <a:t>המסר מבטא ערך התפתחותי או יכולת שאנחנו מאמינים שחשוב שהילד ייפתח על מנת לשפר את מצבו. </a:t>
            </a:r>
            <a:endParaRPr>
              <a:solidFill>
                <a:schemeClr val="dk2"/>
              </a:solidFill>
              <a:latin typeface="Arial"/>
              <a:ea typeface="Arial"/>
              <a:cs typeface="Arial"/>
              <a:sym typeface="Arial"/>
            </a:endParaRPr>
          </a:p>
          <a:p>
            <a:pPr marL="800100" lvl="0" indent="-254000" algn="r" rtl="1">
              <a:spcBef>
                <a:spcPts val="0"/>
              </a:spcBef>
              <a:spcAft>
                <a:spcPts val="0"/>
              </a:spcAft>
              <a:buClr>
                <a:schemeClr val="dk1"/>
              </a:buClr>
              <a:buSzPts val="3200"/>
              <a:buNone/>
            </a:pPr>
            <a:endParaRPr>
              <a:solidFill>
                <a:srgbClr val="24406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24"/>
        <p:cNvGrpSpPr/>
        <p:nvPr/>
      </p:nvGrpSpPr>
      <p:grpSpPr>
        <a:xfrm>
          <a:off x="0" y="0"/>
          <a:ext cx="0" cy="0"/>
          <a:chOff x="0" y="0"/>
          <a:chExt cx="0" cy="0"/>
        </a:xfrm>
      </p:grpSpPr>
      <p:sp>
        <p:nvSpPr>
          <p:cNvPr id="425" name="Google Shape;425;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2"/>
              </a:buClr>
              <a:buSzPts val="4400"/>
              <a:buFont typeface="Arial"/>
              <a:buNone/>
            </a:pPr>
            <a:r>
              <a:rPr lang="x-none">
                <a:solidFill>
                  <a:schemeClr val="dk2"/>
                </a:solidFill>
                <a:latin typeface="Arial"/>
                <a:ea typeface="Arial"/>
                <a:cs typeface="Arial"/>
                <a:sym typeface="Arial"/>
              </a:rPr>
              <a:t>תנאים המגדילים את הסיכוי שהמסר ייקלט </a:t>
            </a:r>
            <a:endParaRPr>
              <a:solidFill>
                <a:schemeClr val="dk2"/>
              </a:solidFill>
            </a:endParaRPr>
          </a:p>
        </p:txBody>
      </p:sp>
      <p:sp>
        <p:nvSpPr>
          <p:cNvPr id="426" name="Google Shape;426;p6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r" rtl="1">
              <a:spcBef>
                <a:spcPts val="0"/>
              </a:spcBef>
              <a:spcAft>
                <a:spcPts val="0"/>
              </a:spcAft>
              <a:buClr>
                <a:schemeClr val="dk2"/>
              </a:buClr>
              <a:buSzPts val="3200"/>
              <a:buChar char="•"/>
            </a:pPr>
            <a:r>
              <a:rPr lang="x-none" dirty="0">
                <a:solidFill>
                  <a:schemeClr val="dk2"/>
                </a:solidFill>
              </a:rPr>
              <a:t>מסר בהיר בשפה המותאמת לגיל הילד</a:t>
            </a:r>
            <a:endParaRPr dirty="0"/>
          </a:p>
          <a:p>
            <a:pPr marL="342900" lvl="0">
              <a:spcBef>
                <a:spcPts val="640"/>
              </a:spcBef>
              <a:buClr>
                <a:schemeClr val="dk2"/>
              </a:buClr>
              <a:buSzPts val="3200"/>
            </a:pPr>
            <a:r>
              <a:rPr lang="x-none" dirty="0">
                <a:solidFill>
                  <a:schemeClr val="dk2"/>
                </a:solidFill>
              </a:rPr>
              <a:t>לשון של הגדרה עצמית)</a:t>
            </a:r>
            <a:r>
              <a:rPr lang="x-none" dirty="0">
                <a:solidFill>
                  <a:srgbClr val="1F497D"/>
                </a:solidFill>
              </a:rPr>
              <a:t> נראות של הדמות המכוונת (</a:t>
            </a:r>
            <a:endParaRPr dirty="0"/>
          </a:p>
          <a:p>
            <a:pPr marL="0" lvl="0" indent="0" algn="r" rtl="1">
              <a:spcBef>
                <a:spcPts val="640"/>
              </a:spcBef>
              <a:spcAft>
                <a:spcPts val="0"/>
              </a:spcAft>
              <a:buClr>
                <a:schemeClr val="dk1"/>
              </a:buClr>
              <a:buSzPts val="3200"/>
              <a:buNone/>
            </a:pPr>
            <a:br>
              <a:rPr lang="x-none" dirty="0"/>
            </a:br>
            <a:endParaRPr dirty="0"/>
          </a:p>
        </p:txBody>
      </p:sp>
      <p:pic>
        <p:nvPicPr>
          <p:cNvPr id="2" name="תמונה 1"/>
          <p:cNvPicPr>
            <a:picLocks noChangeAspect="1"/>
          </p:cNvPicPr>
          <p:nvPr/>
        </p:nvPicPr>
        <p:blipFill>
          <a:blip r:embed="rId3"/>
          <a:stretch>
            <a:fillRect/>
          </a:stretch>
        </p:blipFill>
        <p:spPr>
          <a:xfrm>
            <a:off x="4044000" y="3200005"/>
            <a:ext cx="4104000" cy="36579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35"/>
        <p:cNvGrpSpPr/>
        <p:nvPr/>
      </p:nvGrpSpPr>
      <p:grpSpPr>
        <a:xfrm>
          <a:off x="0" y="0"/>
          <a:ext cx="0" cy="0"/>
          <a:chOff x="0" y="0"/>
          <a:chExt cx="0" cy="0"/>
        </a:xfrm>
      </p:grpSpPr>
      <p:pic>
        <p:nvPicPr>
          <p:cNvPr id="436" name="Google Shape;436;p69" descr="×ª××¦××ª ×ª××× × ×¢×××¨ ××××ª ××¨×§×¢"/>
          <p:cNvPicPr preferRelativeResize="0"/>
          <p:nvPr/>
        </p:nvPicPr>
        <p:blipFill rotWithShape="1">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rcRect/>
          <a:stretch/>
        </p:blipFill>
        <p:spPr>
          <a:xfrm>
            <a:off x="4121957" y="1736154"/>
            <a:ext cx="3780000" cy="482400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437" name="Google Shape;437;p69" descr="×ª××¦××ª ×ª××× × ×¢×××¨ ××××ª ××¨×§×¢"/>
          <p:cNvPicPr preferRelativeResize="0"/>
          <p:nvPr/>
        </p:nvPicPr>
        <p:blipFill rotWithShape="1">
          <a:blip r:embed="rId5">
            <a:alphaModFix/>
          </a:blip>
          <a:srcRect/>
          <a:stretch/>
        </p:blipFill>
        <p:spPr>
          <a:xfrm>
            <a:off x="155629" y="-13692187"/>
            <a:ext cx="2840339" cy="3600000"/>
          </a:xfrm>
          <a:prstGeom prst="rect">
            <a:avLst/>
          </a:prstGeom>
          <a:noFill/>
          <a:ln>
            <a:noFill/>
          </a:ln>
        </p:spPr>
      </p:pic>
      <p:sp>
        <p:nvSpPr>
          <p:cNvPr id="438" name="Google Shape;438;p69"/>
          <p:cNvSpPr txBox="1">
            <a:spLocks noGrp="1"/>
          </p:cNvSpPr>
          <p:nvPr>
            <p:ph type="title"/>
          </p:nvPr>
        </p:nvSpPr>
        <p:spPr>
          <a:xfrm>
            <a:off x="658368" y="250254"/>
            <a:ext cx="10972800" cy="1143000"/>
          </a:xfrm>
          <a:prstGeom prst="rect">
            <a:avLst/>
          </a:prstGeom>
          <a:solidFill>
            <a:schemeClr val="lt1"/>
          </a:solidFill>
          <a:ln w="38100">
            <a:noFill/>
          </a:ln>
        </p:spPr>
        <p:txBody>
          <a:bodyPr spcFirstLastPara="1" wrap="square" lIns="91425" tIns="45700" rIns="91425" bIns="45700" anchor="ctr" anchorCtr="0">
            <a:noAutofit/>
          </a:bodyPr>
          <a:lstStyle/>
          <a:p>
            <a:pPr marL="342900" lvl="0" indent="-342900" algn="ctr" rtl="1">
              <a:spcBef>
                <a:spcPts val="0"/>
              </a:spcBef>
              <a:spcAft>
                <a:spcPts val="0"/>
              </a:spcAft>
              <a:buClr>
                <a:schemeClr val="dk2"/>
              </a:buClr>
              <a:buSzPts val="2700"/>
              <a:buFont typeface="Calibri"/>
              <a:buNone/>
            </a:pPr>
            <a:endParaRPr sz="2700" dirty="0">
              <a:solidFill>
                <a:schemeClr val="dk2"/>
              </a:solidFill>
            </a:endParaRPr>
          </a:p>
          <a:p>
            <a:pPr marL="342900" lvl="0" indent="-342900" algn="ctr" rtl="1">
              <a:spcBef>
                <a:spcPts val="0"/>
              </a:spcBef>
              <a:spcAft>
                <a:spcPts val="0"/>
              </a:spcAft>
              <a:buClr>
                <a:schemeClr val="dk2"/>
              </a:buClr>
              <a:buSzPts val="2700"/>
              <a:buFont typeface="Calibri"/>
              <a:buNone/>
            </a:pPr>
            <a:endParaRPr sz="2700" dirty="0">
              <a:solidFill>
                <a:schemeClr val="dk2"/>
              </a:solidFill>
            </a:endParaRPr>
          </a:p>
          <a:p>
            <a:pPr marL="342900" lvl="0" indent="-342900">
              <a:buClr>
                <a:schemeClr val="dk2"/>
              </a:buClr>
              <a:buSzPts val="2700"/>
            </a:pPr>
            <a:r>
              <a:rPr lang="x-none" sz="2700" dirty="0">
                <a:solidFill>
                  <a:schemeClr val="dk2"/>
                </a:solidFill>
              </a:rPr>
              <a:t>הימנעות של המגדל מהתנהגויות</a:t>
            </a:r>
            <a:r>
              <a:rPr lang="he-IL" sz="2700" dirty="0">
                <a:solidFill>
                  <a:schemeClr val="dk2"/>
                </a:solidFill>
              </a:rPr>
              <a:t> מקטינות: מגוננות, חודרניות או</a:t>
            </a:r>
            <a:r>
              <a:rPr lang="x-none" sz="2700" dirty="0">
                <a:solidFill>
                  <a:schemeClr val="dk2"/>
                </a:solidFill>
              </a:rPr>
              <a:t> תוקפות</a:t>
            </a:r>
            <a:r>
              <a:rPr lang="he-IL" sz="2700" dirty="0">
                <a:solidFill>
                  <a:schemeClr val="dk2"/>
                </a:solidFill>
              </a:rPr>
              <a:t>.</a:t>
            </a:r>
            <a:br>
              <a:rPr lang="he-IL" sz="2700" dirty="0">
                <a:solidFill>
                  <a:schemeClr val="dk2"/>
                </a:solidFill>
              </a:rPr>
            </a:br>
            <a:r>
              <a:rPr lang="he-IL" sz="2700" dirty="0">
                <a:solidFill>
                  <a:schemeClr val="dk2"/>
                </a:solidFill>
              </a:rPr>
              <a:t>(</a:t>
            </a:r>
            <a:r>
              <a:rPr lang="x-none" sz="2700" dirty="0">
                <a:solidFill>
                  <a:srgbClr val="1F497D"/>
                </a:solidFill>
              </a:rPr>
              <a:t>צמצום "רעשים</a:t>
            </a:r>
            <a:r>
              <a:rPr lang="he-IL" sz="2700" dirty="0">
                <a:solidFill>
                  <a:srgbClr val="1F497D"/>
                </a:solidFill>
              </a:rPr>
              <a:t>"</a:t>
            </a:r>
            <a:r>
              <a:rPr lang="x-none" sz="2700" dirty="0">
                <a:solidFill>
                  <a:srgbClr val="1F497D"/>
                </a:solidFill>
              </a:rPr>
              <a:t> בקשר</a:t>
            </a:r>
            <a:r>
              <a:rPr lang="he-IL" sz="2700" dirty="0">
                <a:solidFill>
                  <a:srgbClr val="1F497D"/>
                </a:solidFill>
              </a:rPr>
              <a:t>,</a:t>
            </a:r>
            <a:r>
              <a:rPr lang="x-none" sz="2700" dirty="0">
                <a:solidFill>
                  <a:srgbClr val="1F497D"/>
                </a:solidFill>
              </a:rPr>
              <a:t> </a:t>
            </a:r>
            <a:r>
              <a:rPr lang="he-IL" sz="2700" dirty="0">
                <a:solidFill>
                  <a:srgbClr val="1F497D"/>
                </a:solidFill>
              </a:rPr>
              <a:t>צמצום עוררות שלילית</a:t>
            </a:r>
            <a:r>
              <a:rPr lang="x-none" sz="2700" dirty="0">
                <a:solidFill>
                  <a:srgbClr val="1F497D"/>
                </a:solidFill>
              </a:rPr>
              <a:t>(</a:t>
            </a:r>
            <a:br>
              <a:rPr lang="x-none" sz="2700" dirty="0">
                <a:solidFill>
                  <a:srgbClr val="000000"/>
                </a:solidFill>
              </a:rPr>
            </a:b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DAE4">
            <a:alpha val="20000"/>
          </a:srgbClr>
        </a:solidFill>
        <a:effectLst/>
      </p:bgPr>
    </p:bg>
    <p:spTree>
      <p:nvGrpSpPr>
        <p:cNvPr id="1" name="Shape 442"/>
        <p:cNvGrpSpPr/>
        <p:nvPr/>
      </p:nvGrpSpPr>
      <p:grpSpPr>
        <a:xfrm>
          <a:off x="0" y="0"/>
          <a:ext cx="0" cy="0"/>
          <a:chOff x="0" y="0"/>
          <a:chExt cx="0" cy="0"/>
        </a:xfrm>
      </p:grpSpPr>
      <p:sp>
        <p:nvSpPr>
          <p:cNvPr id="443" name="Google Shape;443;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2"/>
              </a:buClr>
              <a:buSzPts val="4400"/>
              <a:buFont typeface="Calibri"/>
              <a:buNone/>
            </a:pPr>
            <a:r>
              <a:rPr lang="x-none" dirty="0">
                <a:solidFill>
                  <a:schemeClr val="dk2"/>
                </a:solidFill>
              </a:rPr>
              <a:t>מסר על קר</a:t>
            </a:r>
            <a:r>
              <a:rPr lang="he-IL" dirty="0">
                <a:solidFill>
                  <a:schemeClr val="dk2"/>
                </a:solidFill>
              </a:rPr>
              <a:t> </a:t>
            </a:r>
            <a:br>
              <a:rPr lang="he-IL" dirty="0">
                <a:solidFill>
                  <a:schemeClr val="dk2"/>
                </a:solidFill>
              </a:rPr>
            </a:br>
            <a:r>
              <a:rPr lang="he-IL" sz="3600" dirty="0">
                <a:solidFill>
                  <a:schemeClr val="dk2"/>
                </a:solidFill>
              </a:rPr>
              <a:t>(כאשר יש פניות של מערכת העצבים לקליטה ולמידה)</a:t>
            </a:r>
            <a:endParaRPr sz="3600" dirty="0">
              <a:solidFill>
                <a:schemeClr val="dk2"/>
              </a:solidFill>
            </a:endParaRPr>
          </a:p>
        </p:txBody>
      </p:sp>
      <p:pic>
        <p:nvPicPr>
          <p:cNvPr id="444" name="Google Shape;444;p70"/>
          <p:cNvPicPr preferRelativeResize="0"/>
          <p:nvPr/>
        </p:nvPicPr>
        <p:blipFill rotWithShape="1">
          <a:blip r:embed="rId3">
            <a:alphaModFix/>
          </a:blip>
          <a:srcRect/>
          <a:stretch/>
        </p:blipFill>
        <p:spPr>
          <a:xfrm>
            <a:off x="4221620" y="1866817"/>
            <a:ext cx="3540211" cy="4932000"/>
          </a:xfrm>
          <a:prstGeom prst="rect">
            <a:avLst/>
          </a:prstGeom>
          <a:noFill/>
          <a:ln w="38100" cap="sq" cmpd="sng">
            <a:solidFill>
              <a:srgbClr val="244061"/>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9859</TotalTime>
  <Words>1217</Words>
  <Application>Microsoft Office PowerPoint</Application>
  <PresentationFormat>מסך רחב</PresentationFormat>
  <Paragraphs>143</Paragraphs>
  <Slides>32</Slides>
  <Notes>26</Notes>
  <HiddenSlides>0</HiddenSlides>
  <MMClips>0</MMClips>
  <ScaleCrop>false</ScaleCrop>
  <HeadingPairs>
    <vt:vector size="8" baseType="variant">
      <vt:variant>
        <vt:lpstr>גופנים בשימוש</vt:lpstr>
      </vt:variant>
      <vt:variant>
        <vt:i4>3</vt:i4>
      </vt:variant>
      <vt:variant>
        <vt:lpstr>ערכת נושא</vt:lpstr>
      </vt:variant>
      <vt:variant>
        <vt:i4>5</vt:i4>
      </vt:variant>
      <vt:variant>
        <vt:lpstr>שרתי OLE מוטבעים</vt:lpstr>
      </vt:variant>
      <vt:variant>
        <vt:i4>1</vt:i4>
      </vt:variant>
      <vt:variant>
        <vt:lpstr>כותרות שקופיות</vt:lpstr>
      </vt:variant>
      <vt:variant>
        <vt:i4>32</vt:i4>
      </vt:variant>
    </vt:vector>
  </HeadingPairs>
  <TitlesOfParts>
    <vt:vector size="41" baseType="lpstr">
      <vt:lpstr>Arial</vt:lpstr>
      <vt:lpstr>Calibri</vt:lpstr>
      <vt:lpstr>Times New Roman</vt:lpstr>
      <vt:lpstr>ערכת נושא Office</vt:lpstr>
      <vt:lpstr>2_ערכת נושא Office</vt:lpstr>
      <vt:lpstr>1_ערכת נושא Office</vt:lpstr>
      <vt:lpstr>3_ערכת נושא Office</vt:lpstr>
      <vt:lpstr>4_ערכת נושא Office</vt:lpstr>
      <vt:lpstr>Acrobat Document</vt:lpstr>
      <vt:lpstr> השפה המגדלת </vt:lpstr>
      <vt:lpstr>מצגת של PowerPoint‏</vt:lpstr>
      <vt:lpstr>מצגת של PowerPoint‏</vt:lpstr>
      <vt:lpstr>פסיכופתולוגיה מתפתחת כאשר הסביבה מאפשרת לילד: </vt:lpstr>
      <vt:lpstr>מצגת של PowerPoint‏</vt:lpstr>
      <vt:lpstr>מצגת של PowerPoint‏</vt:lpstr>
      <vt:lpstr>תנאים המגדילים את הסיכוי שהמסר ייקלט </vt:lpstr>
      <vt:lpstr>  הימנעות של המגדל מהתנהגויות מקטינות: מגוננות, חודרניות או תוקפות. (צמצום "רעשים" בקשר, צמצום עוררות שלילית( </vt:lpstr>
      <vt:lpstr>מסר על קר  (כאשר יש פניות של מערכת העצבים לקליטה ולמידה)</vt:lpstr>
      <vt:lpstr>מסר מותאם לעמדת היחס של הילד כלפי ההורה במצב של פער הורה-ילד </vt:lpstr>
      <vt:lpstr>תנאים המגדילים את הסיכוי שהמסר ייקלט </vt:lpstr>
      <vt:lpstr>                                 ויניקוט</vt:lpstr>
      <vt:lpstr>                      עצמי אמיתי/עצמי כוזב </vt:lpstr>
      <vt:lpstr> העצמי הכוזב הוא בעל תפקיד הגנתי, להסתיר את העצמי האמיתי ולגונן עליו  </vt:lpstr>
      <vt:lpstr>התקשורת המגדלת כמעודדת שינוי מרפא ביחס הקיים בין העצמי האמיתי והעצמי הכוזב</vt:lpstr>
      <vt:lpstr>השימוש באובייקט</vt:lpstr>
      <vt:lpstr> שלב ב' התייחסות לאובייקט  OBJECT-RELATING</vt:lpstr>
      <vt:lpstr> שלב ג' שימוש באובייקט OBJECT-USAGE</vt:lpstr>
      <vt:lpstr>התקשורת המגדלת מעודדת התפתחות של נבדלות מותאמת גיל </vt:lpstr>
      <vt:lpstr>         התקשורת המגדלת כמקדמת התפתחות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מושגים מרכזיים </vt:lpstr>
      <vt:lpstr>הפנמה מתרחשת באמצעות תסכול אופטימאלי</vt:lpstr>
      <vt:lpstr>השימוש בשפה מגדלת מספק צרכי זולת עצמי </vt:lpstr>
      <vt:lpstr>                    התקשורת המגדלת</vt:lpstr>
      <vt:lpstr> העצמי הכוזב הוא בעל תפקיד הגנתי, להסתיר את העצמי האמיתי ולגונן עליו.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השפה המגדלת</dc:title>
  <dc:creator>הילה</dc:creator>
  <cp:lastModifiedBy>דורית בן יוסף</cp:lastModifiedBy>
  <cp:revision>37</cp:revision>
  <dcterms:modified xsi:type="dcterms:W3CDTF">2022-06-26T11:50:27Z</dcterms:modified>
</cp:coreProperties>
</file>